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67" r:id="rId3"/>
    <p:sldId id="272" r:id="rId4"/>
    <p:sldId id="257" r:id="rId5"/>
    <p:sldId id="261" r:id="rId6"/>
    <p:sldId id="259" r:id="rId7"/>
    <p:sldId id="263" r:id="rId8"/>
    <p:sldId id="270" r:id="rId9"/>
    <p:sldId id="273" r:id="rId10"/>
    <p:sldId id="264" r:id="rId11"/>
    <p:sldId id="266" r:id="rId12"/>
    <p:sldId id="274" r:id="rId13"/>
    <p:sldId id="265" r:id="rId14"/>
    <p:sldId id="269"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DE8E7-E787-4BD8-A89D-273AFB93DB3A}" type="datetimeFigureOut">
              <a:rPr lang="en-GB" smtClean="0"/>
              <a:t>09/10/2012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5D30D-93AB-44F9-A09E-314C5454321E}" type="slidenum">
              <a:rPr lang="en-GB" smtClean="0"/>
              <a:t>‹#›</a:t>
            </a:fld>
            <a:endParaRPr lang="en-GB"/>
          </a:p>
        </p:txBody>
      </p:sp>
    </p:spTree>
    <p:extLst>
      <p:ext uri="{BB962C8B-B14F-4D97-AF65-F5344CB8AC3E}">
        <p14:creationId xmlns:p14="http://schemas.microsoft.com/office/powerpoint/2010/main" val="255356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TIMES</a:t>
            </a:r>
          </a:p>
          <a:p>
            <a:r>
              <a:rPr lang="en-GB" dirty="0" smtClean="0"/>
              <a:t>Athelstan 924-939</a:t>
            </a:r>
          </a:p>
          <a:p>
            <a:r>
              <a:rPr lang="en-GB" dirty="0" smtClean="0"/>
              <a:t>He liked to collect relics and to hunt</a:t>
            </a:r>
          </a:p>
          <a:p>
            <a:r>
              <a:rPr lang="en-GB" dirty="0" smtClean="0"/>
              <a:t>Edmund 1</a:t>
            </a:r>
          </a:p>
          <a:p>
            <a:r>
              <a:rPr lang="en-GB" dirty="0" smtClean="0"/>
              <a:t>Made first laws to punish burglars</a:t>
            </a:r>
          </a:p>
          <a:p>
            <a:r>
              <a:rPr lang="en-GB" dirty="0" err="1" smtClean="0"/>
              <a:t>Edred</a:t>
            </a:r>
            <a:r>
              <a:rPr lang="en-GB" dirty="0" smtClean="0"/>
              <a:t> 946</a:t>
            </a:r>
          </a:p>
          <a:p>
            <a:r>
              <a:rPr lang="en-GB" dirty="0" smtClean="0"/>
              <a:t>Described as having a ‘weakness of the feet’</a:t>
            </a:r>
            <a:r>
              <a:rPr lang="en-GB" baseline="0" dirty="0" smtClean="0"/>
              <a:t> and had to spit out food he couldn’t swallow.</a:t>
            </a:r>
            <a:endParaRPr lang="en-GB" dirty="0"/>
          </a:p>
        </p:txBody>
      </p:sp>
      <p:sp>
        <p:nvSpPr>
          <p:cNvPr id="4" name="Slide Number Placeholder 3"/>
          <p:cNvSpPr>
            <a:spLocks noGrp="1"/>
          </p:cNvSpPr>
          <p:nvPr>
            <p:ph type="sldNum" sz="quarter" idx="10"/>
          </p:nvPr>
        </p:nvSpPr>
        <p:spPr/>
        <p:txBody>
          <a:bodyPr/>
          <a:lstStyle/>
          <a:p>
            <a:fld id="{0875D30D-93AB-44F9-A09E-314C5454321E}" type="slidenum">
              <a:rPr lang="en-GB" smtClean="0"/>
              <a:t>2</a:t>
            </a:fld>
            <a:endParaRPr lang="en-GB"/>
          </a:p>
        </p:txBody>
      </p:sp>
    </p:spTree>
    <p:extLst>
      <p:ext uri="{BB962C8B-B14F-4D97-AF65-F5344CB8AC3E}">
        <p14:creationId xmlns:p14="http://schemas.microsoft.com/office/powerpoint/2010/main" val="382247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Sequence: 1</a:t>
            </a:r>
            <a:r>
              <a:rPr lang="en-GB" baseline="30000" dirty="0" smtClean="0"/>
              <a:t>st</a:t>
            </a:r>
            <a:r>
              <a:rPr lang="en-GB" baseline="0" dirty="0" smtClean="0"/>
              <a:t> Why?</a:t>
            </a:r>
            <a:r>
              <a:rPr lang="en-GB" dirty="0" smtClean="0"/>
              <a:t> 2</a:t>
            </a:r>
            <a:r>
              <a:rPr lang="en-GB" baseline="30000" dirty="0" smtClean="0"/>
              <a:t>nd</a:t>
            </a:r>
            <a:r>
              <a:rPr lang="en-GB" dirty="0" smtClean="0"/>
              <a:t> Why? 3</a:t>
            </a:r>
            <a:r>
              <a:rPr lang="en-GB" baseline="30000" dirty="0" smtClean="0"/>
              <a:t>rd</a:t>
            </a:r>
            <a:r>
              <a:rPr lang="en-GB" dirty="0" smtClean="0"/>
              <a:t> Why? Problems?</a:t>
            </a:r>
          </a:p>
          <a:p>
            <a:r>
              <a:rPr lang="en-GB" dirty="0" smtClean="0"/>
              <a:t>What</a:t>
            </a:r>
            <a:r>
              <a:rPr lang="en-GB" baseline="0" dirty="0" smtClean="0"/>
              <a:t> can you work out from the sequence?</a:t>
            </a:r>
          </a:p>
          <a:p>
            <a:r>
              <a:rPr lang="en-GB" baseline="0" dirty="0" smtClean="0"/>
              <a:t>Time spans 1-2 (14-23 = </a:t>
            </a:r>
            <a:r>
              <a:rPr lang="en-GB" b="1" baseline="0" dirty="0" smtClean="0"/>
              <a:t>11 years)</a:t>
            </a:r>
          </a:p>
          <a:p>
            <a:r>
              <a:rPr lang="en-GB" baseline="0" dirty="0" smtClean="0"/>
              <a:t>2-3 (23 – c. 55 = </a:t>
            </a:r>
            <a:r>
              <a:rPr lang="en-GB" b="1" baseline="0" dirty="0" smtClean="0"/>
              <a:t>32 years)</a:t>
            </a:r>
          </a:p>
          <a:p>
            <a:r>
              <a:rPr lang="en-GB" baseline="0" dirty="0" smtClean="0"/>
              <a:t>3-4 (55-67 = </a:t>
            </a:r>
            <a:r>
              <a:rPr lang="en-GB" b="1" baseline="0" dirty="0" smtClean="0"/>
              <a:t>12 years</a:t>
            </a:r>
            <a:r>
              <a:rPr lang="en-GB" baseline="0" dirty="0" smtClean="0"/>
              <a:t>)</a:t>
            </a:r>
          </a:p>
          <a:p>
            <a:r>
              <a:rPr lang="en-GB" baseline="0" dirty="0" smtClean="0"/>
              <a:t>Calculations and language of time</a:t>
            </a:r>
            <a:endParaRPr lang="en-GB" dirty="0"/>
          </a:p>
        </p:txBody>
      </p:sp>
      <p:sp>
        <p:nvSpPr>
          <p:cNvPr id="4" name="Slide Number Placeholder 3"/>
          <p:cNvSpPr>
            <a:spLocks noGrp="1"/>
          </p:cNvSpPr>
          <p:nvPr>
            <p:ph type="sldNum" sz="quarter" idx="10"/>
          </p:nvPr>
        </p:nvSpPr>
        <p:spPr/>
        <p:txBody>
          <a:bodyPr/>
          <a:lstStyle/>
          <a:p>
            <a:fld id="{0875D30D-93AB-44F9-A09E-314C5454321E}" type="slidenum">
              <a:rPr lang="en-GB" smtClean="0"/>
              <a:t>4</a:t>
            </a:fld>
            <a:endParaRPr lang="en-GB"/>
          </a:p>
        </p:txBody>
      </p:sp>
    </p:spTree>
    <p:extLst>
      <p:ext uri="{BB962C8B-B14F-4D97-AF65-F5344CB8AC3E}">
        <p14:creationId xmlns:p14="http://schemas.microsoft.com/office/powerpoint/2010/main" val="83491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smtClean="0"/>
          </a:p>
          <a:p>
            <a:pPr marL="171450" indent="-171450">
              <a:buFont typeface="Arial" pitchFamily="34" charset="0"/>
              <a:buChar char="•"/>
            </a:pPr>
            <a:r>
              <a:rPr lang="en-GB" dirty="0" smtClean="0"/>
              <a:t>Sets</a:t>
            </a:r>
            <a:r>
              <a:rPr lang="en-GB" baseline="0" dirty="0" smtClean="0"/>
              <a:t> – old/new</a:t>
            </a:r>
          </a:p>
          <a:p>
            <a:pPr marL="171450" indent="-171450">
              <a:buFont typeface="Arial" pitchFamily="34" charset="0"/>
              <a:buChar char="•"/>
            </a:pPr>
            <a:r>
              <a:rPr lang="en-GB" dirty="0" smtClean="0"/>
              <a:t>Sequencing children’s clothes, toys</a:t>
            </a:r>
          </a:p>
          <a:p>
            <a:pPr marL="171450" indent="-171450">
              <a:buFont typeface="Arial" pitchFamily="34" charset="0"/>
              <a:buChar char="•"/>
            </a:pPr>
            <a:r>
              <a:rPr lang="en-GB" dirty="0" smtClean="0"/>
              <a:t>Family members (</a:t>
            </a:r>
            <a:r>
              <a:rPr lang="en-GB" dirty="0" err="1" smtClean="0"/>
              <a:t>plasticene</a:t>
            </a:r>
            <a:r>
              <a:rPr lang="en-GB" dirty="0" smtClean="0"/>
              <a:t>  snake flags)</a:t>
            </a:r>
          </a:p>
          <a:p>
            <a:pPr marL="171450" indent="-171450">
              <a:buFont typeface="Arial" pitchFamily="34" charset="0"/>
              <a:buChar char="•"/>
            </a:pPr>
            <a:r>
              <a:rPr lang="en-GB" dirty="0" smtClean="0"/>
              <a:t>Sequencing narrative – cause/effect, motives,</a:t>
            </a:r>
          </a:p>
          <a:p>
            <a:pPr marL="171450" indent="-171450">
              <a:buFont typeface="Arial" pitchFamily="34" charset="0"/>
              <a:buChar char="•"/>
            </a:pPr>
            <a:r>
              <a:rPr lang="en-GB" dirty="0" smtClean="0"/>
              <a:t>Measuring time – patterns of days, days of weak, seasons, birthdays</a:t>
            </a:r>
            <a:endParaRPr lang="en-GB" dirty="0"/>
          </a:p>
        </p:txBody>
      </p:sp>
      <p:sp>
        <p:nvSpPr>
          <p:cNvPr id="4" name="Slide Number Placeholder 3"/>
          <p:cNvSpPr>
            <a:spLocks noGrp="1"/>
          </p:cNvSpPr>
          <p:nvPr>
            <p:ph type="sldNum" sz="quarter" idx="10"/>
          </p:nvPr>
        </p:nvSpPr>
        <p:spPr/>
        <p:txBody>
          <a:bodyPr/>
          <a:lstStyle/>
          <a:p>
            <a:fld id="{0875D30D-93AB-44F9-A09E-314C5454321E}" type="slidenum">
              <a:rPr lang="en-GB" smtClean="0"/>
              <a:t>5</a:t>
            </a:fld>
            <a:endParaRPr lang="en-GB"/>
          </a:p>
        </p:txBody>
      </p:sp>
    </p:spTree>
    <p:extLst>
      <p:ext uri="{BB962C8B-B14F-4D97-AF65-F5344CB8AC3E}">
        <p14:creationId xmlns:p14="http://schemas.microsoft.com/office/powerpoint/2010/main" val="181783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 lines are not just to measure passing of time in units. </a:t>
            </a:r>
          </a:p>
          <a:p>
            <a:r>
              <a:rPr lang="en-GB" dirty="0" smtClean="0"/>
              <a:t>They raise</a:t>
            </a:r>
            <a:r>
              <a:rPr lang="en-GB" baseline="0" dirty="0" smtClean="0"/>
              <a:t> questions and help to answer them</a:t>
            </a:r>
          </a:p>
          <a:p>
            <a:r>
              <a:rPr lang="en-GB" baseline="0" dirty="0" smtClean="0"/>
              <a:t>I am nor suggesting you do this activity in school. You are teachers and can organise the children and devise time lines for different purposes. </a:t>
            </a:r>
          </a:p>
          <a:p>
            <a:r>
              <a:rPr lang="en-GB" baseline="0" dirty="0" smtClean="0"/>
              <a:t>WHAT I WANT YOU TO GET OUT OF THIS SHORT SESSION IS  THE EXPERIENCE AT YOUR OWN LEVEL OF ASKING AND ANSWERING QUESTIONS USING TIME CONCEPTS:</a:t>
            </a:r>
          </a:p>
          <a:p>
            <a:r>
              <a:rPr lang="en-GB" baseline="0" dirty="0" smtClean="0"/>
              <a:t>1. SEQUENCE,</a:t>
            </a:r>
          </a:p>
          <a:p>
            <a:r>
              <a:rPr lang="en-GB" baseline="0" dirty="0" smtClean="0"/>
              <a:t>2. DURATION</a:t>
            </a:r>
          </a:p>
          <a:p>
            <a:r>
              <a:rPr lang="en-GB" baseline="0" dirty="0" smtClean="0"/>
              <a:t>3. CAUSES AND EFFECTS</a:t>
            </a:r>
          </a:p>
          <a:p>
            <a:endParaRPr lang="en-GB" baseline="0" dirty="0" smtClean="0"/>
          </a:p>
          <a:p>
            <a:r>
              <a:rPr lang="en-GB" baseline="0" dirty="0" smtClean="0"/>
              <a:t>4. IMPACT ON PEOPLE’S LIVES</a:t>
            </a:r>
          </a:p>
          <a:p>
            <a:r>
              <a:rPr lang="en-GB" baseline="0" dirty="0" smtClean="0"/>
              <a:t>5. ISSUES ARISING</a:t>
            </a:r>
            <a:endParaRPr lang="en-GB" dirty="0"/>
          </a:p>
        </p:txBody>
      </p:sp>
      <p:sp>
        <p:nvSpPr>
          <p:cNvPr id="4" name="Slide Number Placeholder 3"/>
          <p:cNvSpPr>
            <a:spLocks noGrp="1"/>
          </p:cNvSpPr>
          <p:nvPr>
            <p:ph type="sldNum" sz="quarter" idx="10"/>
          </p:nvPr>
        </p:nvSpPr>
        <p:spPr/>
        <p:txBody>
          <a:bodyPr/>
          <a:lstStyle/>
          <a:p>
            <a:fld id="{0875D30D-93AB-44F9-A09E-314C5454321E}" type="slidenum">
              <a:rPr lang="en-GB" smtClean="0"/>
              <a:t>6</a:t>
            </a:fld>
            <a:endParaRPr lang="en-GB"/>
          </a:p>
        </p:txBody>
      </p:sp>
    </p:spTree>
    <p:extLst>
      <p:ext uri="{BB962C8B-B14F-4D97-AF65-F5344CB8AC3E}">
        <p14:creationId xmlns:p14="http://schemas.microsoft.com/office/powerpoint/2010/main" val="358312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875D30D-93AB-44F9-A09E-314C5454321E}" type="slidenum">
              <a:rPr lang="en-GB" smtClean="0"/>
              <a:t>7</a:t>
            </a:fld>
            <a:endParaRPr lang="en-GB"/>
          </a:p>
        </p:txBody>
      </p:sp>
    </p:spTree>
    <p:extLst>
      <p:ext uri="{BB962C8B-B14F-4D97-AF65-F5344CB8AC3E}">
        <p14:creationId xmlns:p14="http://schemas.microsoft.com/office/powerpoint/2010/main" val="109935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suggesting you replicate this activity with children</a:t>
            </a:r>
          </a:p>
          <a:p>
            <a:r>
              <a:rPr lang="en-GB" dirty="0" smtClean="0"/>
              <a:t>Experience</a:t>
            </a:r>
            <a:r>
              <a:rPr lang="en-GB" baseline="0" dirty="0" smtClean="0"/>
              <a:t> at your own level asking and answering questions using </a:t>
            </a:r>
            <a:r>
              <a:rPr lang="en-GB" baseline="0" smtClean="0"/>
              <a:t>time concepts</a:t>
            </a:r>
            <a:endParaRPr lang="en-GB" dirty="0"/>
          </a:p>
        </p:txBody>
      </p:sp>
      <p:sp>
        <p:nvSpPr>
          <p:cNvPr id="4" name="Slide Number Placeholder 3"/>
          <p:cNvSpPr>
            <a:spLocks noGrp="1"/>
          </p:cNvSpPr>
          <p:nvPr>
            <p:ph type="sldNum" sz="quarter" idx="10"/>
          </p:nvPr>
        </p:nvSpPr>
        <p:spPr/>
        <p:txBody>
          <a:bodyPr/>
          <a:lstStyle/>
          <a:p>
            <a:fld id="{0875D30D-93AB-44F9-A09E-314C5454321E}" type="slidenum">
              <a:rPr lang="en-GB" smtClean="0"/>
              <a:t>10</a:t>
            </a:fld>
            <a:endParaRPr lang="en-GB"/>
          </a:p>
        </p:txBody>
      </p:sp>
    </p:spTree>
    <p:extLst>
      <p:ext uri="{BB962C8B-B14F-4D97-AF65-F5344CB8AC3E}">
        <p14:creationId xmlns:p14="http://schemas.microsoft.com/office/powerpoint/2010/main" val="334900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AC1223-3991-43B0-93FF-A93C57CAD3A8}"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45948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C1223-3991-43B0-93FF-A93C57CAD3A8}"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399613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C1223-3991-43B0-93FF-A93C57CAD3A8}"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410473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C1223-3991-43B0-93FF-A93C57CAD3A8}"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8704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C1223-3991-43B0-93FF-A93C57CAD3A8}"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85294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AC1223-3991-43B0-93FF-A93C57CAD3A8}"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358185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AC1223-3991-43B0-93FF-A93C57CAD3A8}" type="datetimeFigureOut">
              <a:rPr lang="en-GB" smtClean="0"/>
              <a:t>09/10/2012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251020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AC1223-3991-43B0-93FF-A93C57CAD3A8}" type="datetimeFigureOut">
              <a:rPr lang="en-GB" smtClean="0"/>
              <a:t>09/10/2012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197218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C1223-3991-43B0-93FF-A93C57CAD3A8}" type="datetimeFigureOut">
              <a:rPr lang="en-GB" smtClean="0"/>
              <a:t>09/10/2012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350727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C1223-3991-43B0-93FF-A93C57CAD3A8}"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254989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C1223-3991-43B0-93FF-A93C57CAD3A8}"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4345A6-9629-4B76-AE26-D279F8A7BD80}" type="slidenum">
              <a:rPr lang="en-GB" smtClean="0"/>
              <a:t>‹#›</a:t>
            </a:fld>
            <a:endParaRPr lang="en-GB"/>
          </a:p>
        </p:txBody>
      </p:sp>
    </p:spTree>
    <p:extLst>
      <p:ext uri="{BB962C8B-B14F-4D97-AF65-F5344CB8AC3E}">
        <p14:creationId xmlns:p14="http://schemas.microsoft.com/office/powerpoint/2010/main" val="238333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C1223-3991-43B0-93FF-A93C57CAD3A8}" type="datetimeFigureOut">
              <a:rPr lang="en-GB" smtClean="0"/>
              <a:t>09/10/2012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345A6-9629-4B76-AE26-D279F8A7BD80}" type="slidenum">
              <a:rPr lang="en-GB" smtClean="0"/>
              <a:t>‹#›</a:t>
            </a:fld>
            <a:endParaRPr lang="en-GB"/>
          </a:p>
        </p:txBody>
      </p:sp>
    </p:spTree>
    <p:extLst>
      <p:ext uri="{BB962C8B-B14F-4D97-AF65-F5344CB8AC3E}">
        <p14:creationId xmlns:p14="http://schemas.microsoft.com/office/powerpoint/2010/main" val="27337072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323528" y="116633"/>
            <a:ext cx="8208912" cy="954107"/>
          </a:xfrm>
          <a:prstGeom prst="rect">
            <a:avLst/>
          </a:prstGeom>
          <a:noFill/>
        </p:spPr>
        <p:txBody>
          <a:bodyPr wrap="square" rtlCol="0">
            <a:spAutoFit/>
          </a:bodyPr>
          <a:lstStyle/>
          <a:p>
            <a:pPr algn="ctr"/>
            <a:r>
              <a:rPr lang="en-US" sz="2800" dirty="0" smtClean="0"/>
              <a:t>Chronology in the Primary School: it’s not just kings and queens and dates!</a:t>
            </a:r>
            <a:endParaRPr lang="en-US" sz="2800" dirty="0"/>
          </a:p>
        </p:txBody>
      </p:sp>
      <p:sp>
        <p:nvSpPr>
          <p:cNvPr id="8" name="TextBox 7"/>
          <p:cNvSpPr txBox="1"/>
          <p:nvPr/>
        </p:nvSpPr>
        <p:spPr>
          <a:xfrm>
            <a:off x="467544" y="5805264"/>
            <a:ext cx="8424936" cy="830997"/>
          </a:xfrm>
          <a:prstGeom prst="rect">
            <a:avLst/>
          </a:prstGeom>
          <a:noFill/>
        </p:spPr>
        <p:txBody>
          <a:bodyPr wrap="square" rtlCol="0">
            <a:spAutoFit/>
          </a:bodyPr>
          <a:lstStyle/>
          <a:p>
            <a:pPr algn="ctr"/>
            <a:r>
              <a:rPr lang="en-US" sz="2400" dirty="0" smtClean="0">
                <a:solidFill>
                  <a:srgbClr val="0000FF"/>
                </a:solidFill>
              </a:rPr>
              <a:t>Dr. Hilary Cooper, Historical Association Northern Forum 04.10.2012</a:t>
            </a:r>
            <a:endParaRPr lang="en-US" sz="2400" dirty="0">
              <a:solidFill>
                <a:srgbClr val="0000FF"/>
              </a:solidFill>
            </a:endParaRPr>
          </a:p>
        </p:txBody>
      </p:sp>
    </p:spTree>
    <p:extLst>
      <p:ext uri="{BB962C8B-B14F-4D97-AF65-F5344CB8AC3E}">
        <p14:creationId xmlns:p14="http://schemas.microsoft.com/office/powerpoint/2010/main" val="391381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Constructing a time line</a:t>
            </a:r>
            <a:br>
              <a:rPr lang="en-GB" sz="3200" dirty="0" smtClean="0"/>
            </a:br>
            <a:r>
              <a:rPr lang="en-GB" sz="3200" dirty="0" smtClean="0"/>
              <a:t>A </a:t>
            </a:r>
            <a:r>
              <a:rPr lang="en-GB" sz="3200" dirty="0" err="1" smtClean="0"/>
              <a:t>proforma</a:t>
            </a:r>
            <a:r>
              <a:rPr lang="en-GB" sz="3200" dirty="0" smtClean="0"/>
              <a:t> is given in the session </a:t>
            </a:r>
            <a:r>
              <a:rPr lang="en-GB" sz="3200" dirty="0" err="1" smtClean="0"/>
              <a:t>handout</a:t>
            </a:r>
            <a:r>
              <a:rPr lang="en-GB" sz="3200" dirty="0" smtClean="0"/>
              <a:t>. Discussion 1</a:t>
            </a:r>
            <a:endParaRPr lang="en-GB" sz="3200" dirty="0"/>
          </a:p>
        </p:txBody>
      </p:sp>
      <p:sp>
        <p:nvSpPr>
          <p:cNvPr id="3" name="Content Placeholder 2"/>
          <p:cNvSpPr>
            <a:spLocks noGrp="1"/>
          </p:cNvSpPr>
          <p:nvPr>
            <p:ph idx="1"/>
          </p:nvPr>
        </p:nvSpPr>
        <p:spPr>
          <a:xfrm>
            <a:off x="457200" y="1600200"/>
            <a:ext cx="2674640" cy="4525963"/>
          </a:xfrm>
        </p:spPr>
        <p:txBody>
          <a:bodyPr>
            <a:normAutofit lnSpcReduction="10000"/>
          </a:bodyPr>
          <a:lstStyle/>
          <a:p>
            <a:pPr marL="0" indent="0">
              <a:buNone/>
            </a:pPr>
            <a:r>
              <a:rPr lang="en-GB" dirty="0" smtClean="0"/>
              <a:t>Themes:</a:t>
            </a:r>
          </a:p>
          <a:p>
            <a:r>
              <a:rPr lang="en-GB" dirty="0" smtClean="0"/>
              <a:t>Agriculture</a:t>
            </a:r>
          </a:p>
          <a:p>
            <a:pPr marL="0" indent="0">
              <a:buNone/>
            </a:pPr>
            <a:endParaRPr lang="en-GB" dirty="0" smtClean="0"/>
          </a:p>
          <a:p>
            <a:r>
              <a:rPr lang="en-GB" dirty="0" smtClean="0"/>
              <a:t>Houses</a:t>
            </a:r>
          </a:p>
          <a:p>
            <a:pPr marL="0" indent="0">
              <a:buNone/>
            </a:pPr>
            <a:endParaRPr lang="en-GB" dirty="0" smtClean="0"/>
          </a:p>
          <a:p>
            <a:r>
              <a:rPr lang="en-GB" dirty="0" smtClean="0"/>
              <a:t>Beliefs</a:t>
            </a:r>
          </a:p>
          <a:p>
            <a:pPr marL="0" indent="0">
              <a:buNone/>
            </a:pPr>
            <a:endParaRPr lang="en-GB" dirty="0" smtClean="0"/>
          </a:p>
          <a:p>
            <a:r>
              <a:rPr lang="en-GB" dirty="0" smtClean="0"/>
              <a:t>Transport</a:t>
            </a:r>
            <a:endParaRPr lang="en-GB" dirty="0"/>
          </a:p>
        </p:txBody>
      </p:sp>
      <p:sp>
        <p:nvSpPr>
          <p:cNvPr id="4" name="TextBox 3"/>
          <p:cNvSpPr txBox="1"/>
          <p:nvPr/>
        </p:nvSpPr>
        <p:spPr>
          <a:xfrm>
            <a:off x="3767944" y="1779239"/>
            <a:ext cx="4392488" cy="5355312"/>
          </a:xfrm>
          <a:prstGeom prst="rect">
            <a:avLst/>
          </a:prstGeom>
          <a:noFill/>
        </p:spPr>
        <p:txBody>
          <a:bodyPr wrap="square" rtlCol="0">
            <a:spAutoFit/>
          </a:bodyPr>
          <a:lstStyle/>
          <a:p>
            <a:r>
              <a:rPr lang="en-GB" dirty="0" smtClean="0"/>
              <a:t>Please jot down  what you can work out from your time line about:</a:t>
            </a:r>
          </a:p>
          <a:p>
            <a:endParaRPr lang="en-GB" dirty="0" smtClean="0"/>
          </a:p>
          <a:p>
            <a:r>
              <a:rPr lang="en-GB" sz="2800" dirty="0" smtClean="0"/>
              <a:t>Sequence</a:t>
            </a:r>
            <a:endParaRPr lang="en-GB" sz="2800" dirty="0"/>
          </a:p>
          <a:p>
            <a:r>
              <a:rPr lang="en-GB" sz="2800" dirty="0" smtClean="0"/>
              <a:t>1. Duration</a:t>
            </a:r>
          </a:p>
          <a:p>
            <a:r>
              <a:rPr lang="en-GB" sz="2800" dirty="0" smtClean="0"/>
              <a:t>2. Causes/ Effects of changes</a:t>
            </a:r>
          </a:p>
          <a:p>
            <a:r>
              <a:rPr lang="en-GB" sz="2800" dirty="0" smtClean="0"/>
              <a:t>3. Effects on people’s lives</a:t>
            </a:r>
            <a:endParaRPr lang="en-GB" sz="2800" dirty="0"/>
          </a:p>
          <a:p>
            <a:r>
              <a:rPr lang="en-GB" sz="2800" dirty="0" smtClean="0"/>
              <a:t>4. Similarity/Difference between periods</a:t>
            </a:r>
            <a:endParaRPr lang="en-GB" sz="2800" dirty="0"/>
          </a:p>
          <a:p>
            <a:r>
              <a:rPr lang="en-GB" sz="2800" dirty="0" smtClean="0"/>
              <a:t>(Continuity </a:t>
            </a:r>
            <a:r>
              <a:rPr lang="en-GB" sz="2800" dirty="0"/>
              <a:t>/</a:t>
            </a:r>
            <a:r>
              <a:rPr lang="en-GB" sz="2800" dirty="0" smtClean="0"/>
              <a:t>Change)</a:t>
            </a:r>
            <a:endParaRPr lang="en-GB" sz="2800" dirty="0"/>
          </a:p>
          <a:p>
            <a:r>
              <a:rPr lang="en-GB" sz="2800" dirty="0"/>
              <a:t>6</a:t>
            </a:r>
            <a:r>
              <a:rPr lang="en-GB" sz="2800" smtClean="0"/>
              <a:t>. </a:t>
            </a:r>
            <a:r>
              <a:rPr lang="en-GB" sz="2800" dirty="0" smtClean="0"/>
              <a:t>Questions</a:t>
            </a:r>
            <a:r>
              <a:rPr lang="en-GB" sz="2800" dirty="0"/>
              <a:t>,</a:t>
            </a:r>
            <a:r>
              <a:rPr lang="en-GB" sz="2800" dirty="0" smtClean="0"/>
              <a:t> </a:t>
            </a:r>
            <a:r>
              <a:rPr lang="en-GB" sz="2800" dirty="0"/>
              <a:t>i</a:t>
            </a:r>
            <a:r>
              <a:rPr lang="en-GB" sz="2800" dirty="0" smtClean="0"/>
              <a:t>ssues, problems that occur to you.</a:t>
            </a:r>
          </a:p>
          <a:p>
            <a:endParaRPr lang="en-GB" dirty="0"/>
          </a:p>
          <a:p>
            <a:endParaRPr lang="en-GB" dirty="0"/>
          </a:p>
        </p:txBody>
      </p:sp>
    </p:spTree>
    <p:extLst>
      <p:ext uri="{BB962C8B-B14F-4D97-AF65-F5344CB8AC3E}">
        <p14:creationId xmlns:p14="http://schemas.microsoft.com/office/powerpoint/2010/main" val="2669878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fontScale="90000"/>
          </a:bodyPr>
          <a:lstStyle/>
          <a:p>
            <a:r>
              <a:rPr lang="en-GB" dirty="0" smtClean="0"/>
              <a:t>Whole group discussion 2</a:t>
            </a:r>
            <a:br>
              <a:rPr lang="en-GB" dirty="0" smtClean="0"/>
            </a:br>
            <a:r>
              <a:rPr lang="en-GB" dirty="0" smtClean="0"/>
              <a:t>Are </a:t>
            </a:r>
            <a:r>
              <a:rPr lang="en-GB" dirty="0"/>
              <a:t>there connections across the themes?</a:t>
            </a:r>
            <a:br>
              <a:rPr lang="en-GB" dirty="0"/>
            </a:br>
            <a:endParaRPr lang="en-GB" dirty="0"/>
          </a:p>
        </p:txBody>
      </p:sp>
      <p:sp>
        <p:nvSpPr>
          <p:cNvPr id="3" name="Content Placeholder 2"/>
          <p:cNvSpPr>
            <a:spLocks noGrp="1"/>
          </p:cNvSpPr>
          <p:nvPr>
            <p:ph idx="1"/>
          </p:nvPr>
        </p:nvSpPr>
        <p:spPr>
          <a:xfrm>
            <a:off x="179512" y="1988840"/>
            <a:ext cx="8712968" cy="4536504"/>
          </a:xfrm>
        </p:spPr>
        <p:txBody>
          <a:bodyPr>
            <a:normAutofit fontScale="92500" lnSpcReduction="10000"/>
          </a:bodyPr>
          <a:lstStyle/>
          <a:p>
            <a:r>
              <a:rPr lang="en-GB" sz="4400" dirty="0" smtClean="0"/>
              <a:t>16c. farming/houses/beliefs, transport?</a:t>
            </a:r>
          </a:p>
          <a:p>
            <a:r>
              <a:rPr lang="en-GB" sz="4400" dirty="0" smtClean="0"/>
              <a:t>18c. farming/houses/beliefs/transport</a:t>
            </a:r>
          </a:p>
          <a:p>
            <a:r>
              <a:rPr lang="en-GB" sz="4400" dirty="0" smtClean="0"/>
              <a:t>19c. </a:t>
            </a:r>
            <a:r>
              <a:rPr lang="en-GB" sz="4400" dirty="0"/>
              <a:t>f</a:t>
            </a:r>
            <a:r>
              <a:rPr lang="en-GB" sz="4400" dirty="0" smtClean="0"/>
              <a:t>arming/houses</a:t>
            </a:r>
            <a:r>
              <a:rPr lang="en-GB" sz="4400" dirty="0"/>
              <a:t>/</a:t>
            </a:r>
            <a:r>
              <a:rPr lang="en-GB" sz="4400" dirty="0" smtClean="0"/>
              <a:t>beliefs /transport</a:t>
            </a:r>
            <a:endParaRPr lang="en-GB" sz="4400" dirty="0"/>
          </a:p>
          <a:p>
            <a:r>
              <a:rPr lang="en-GB" sz="4400" dirty="0" smtClean="0"/>
              <a:t>20c. Farming, houses, beliefs, transport?</a:t>
            </a:r>
            <a:endParaRPr lang="en-GB" sz="4400" dirty="0"/>
          </a:p>
        </p:txBody>
      </p:sp>
    </p:spTree>
    <p:extLst>
      <p:ext uri="{BB962C8B-B14F-4D97-AF65-F5344CB8AC3E}">
        <p14:creationId xmlns:p14="http://schemas.microsoft.com/office/powerpoint/2010/main" val="1319304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group discussion 3</a:t>
            </a:r>
            <a:endParaRPr lang="en-US" dirty="0"/>
          </a:p>
        </p:txBody>
      </p:sp>
      <p:sp>
        <p:nvSpPr>
          <p:cNvPr id="3" name="Content Placeholder 2"/>
          <p:cNvSpPr>
            <a:spLocks noGrp="1"/>
          </p:cNvSpPr>
          <p:nvPr>
            <p:ph idx="1"/>
          </p:nvPr>
        </p:nvSpPr>
        <p:spPr/>
        <p:txBody>
          <a:bodyPr/>
          <a:lstStyle/>
          <a:p>
            <a:r>
              <a:rPr lang="en-US" dirty="0" smtClean="0"/>
              <a:t>What cross-references (connections) can you make between the time lines?</a:t>
            </a:r>
            <a:endParaRPr lang="en-US" dirty="0"/>
          </a:p>
        </p:txBody>
      </p:sp>
    </p:spTree>
    <p:extLst>
      <p:ext uri="{BB962C8B-B14F-4D97-AF65-F5344CB8AC3E}">
        <p14:creationId xmlns:p14="http://schemas.microsoft.com/office/powerpoint/2010/main" val="54102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Whole group discussion 4</a:t>
            </a:r>
            <a:br>
              <a:rPr lang="en-GB" dirty="0" smtClean="0"/>
            </a:br>
            <a:r>
              <a:rPr lang="en-GB" dirty="0" smtClean="0"/>
              <a:t>Concepts of Period – how useful are they?</a:t>
            </a:r>
            <a:endParaRPr lang="en-GB" dirty="0"/>
          </a:p>
        </p:txBody>
      </p:sp>
      <p:sp>
        <p:nvSpPr>
          <p:cNvPr id="3" name="Content Placeholder 2"/>
          <p:cNvSpPr>
            <a:spLocks noGrp="1"/>
          </p:cNvSpPr>
          <p:nvPr>
            <p:ph idx="1"/>
          </p:nvPr>
        </p:nvSpPr>
        <p:spPr>
          <a:xfrm>
            <a:off x="539552" y="3140968"/>
            <a:ext cx="8147248" cy="2985195"/>
          </a:xfrm>
        </p:spPr>
        <p:txBody>
          <a:bodyPr>
            <a:normAutofit fontScale="85000" lnSpcReduction="20000"/>
          </a:bodyPr>
          <a:lstStyle/>
          <a:p>
            <a:r>
              <a:rPr lang="en-GB" sz="4400" dirty="0"/>
              <a:t>Medieval</a:t>
            </a:r>
            <a:r>
              <a:rPr lang="en-GB" sz="4400" dirty="0" smtClean="0"/>
              <a:t>?</a:t>
            </a:r>
          </a:p>
          <a:p>
            <a:endParaRPr lang="en-GB" sz="4400" dirty="0"/>
          </a:p>
          <a:p>
            <a:r>
              <a:rPr lang="en-GB" sz="4400" dirty="0" smtClean="0"/>
              <a:t>Tudor?</a:t>
            </a:r>
          </a:p>
          <a:p>
            <a:endParaRPr lang="en-GB" sz="4400" dirty="0" smtClean="0"/>
          </a:p>
          <a:p>
            <a:r>
              <a:rPr lang="en-GB" sz="4400" dirty="0" smtClean="0"/>
              <a:t>Victorian?</a:t>
            </a:r>
          </a:p>
        </p:txBody>
      </p:sp>
      <p:sp>
        <p:nvSpPr>
          <p:cNvPr id="4" name="TextBox 3"/>
          <p:cNvSpPr txBox="1"/>
          <p:nvPr/>
        </p:nvSpPr>
        <p:spPr>
          <a:xfrm>
            <a:off x="611560" y="1844824"/>
            <a:ext cx="8064896" cy="1200329"/>
          </a:xfrm>
          <a:prstGeom prst="rect">
            <a:avLst/>
          </a:prstGeom>
          <a:noFill/>
        </p:spPr>
        <p:txBody>
          <a:bodyPr wrap="square" rtlCol="0">
            <a:spAutoFit/>
          </a:bodyPr>
          <a:lstStyle/>
          <a:p>
            <a:r>
              <a:rPr lang="en-US" dirty="0" smtClean="0"/>
              <a:t>Collect/imagine key images of different periods (e.g. furniture, dress, houses, entertainment). What do key images of each period have in common? What are the similarities/differences between key features in different periods? Discuss how/why key features of one period extend outside this period. </a:t>
            </a:r>
            <a:endParaRPr lang="en-US" dirty="0"/>
          </a:p>
        </p:txBody>
      </p:sp>
    </p:spTree>
    <p:extLst>
      <p:ext uri="{BB962C8B-B14F-4D97-AF65-F5344CB8AC3E}">
        <p14:creationId xmlns:p14="http://schemas.microsoft.com/office/powerpoint/2010/main" val="1525548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96144"/>
          </a:xfrm>
        </p:spPr>
        <p:txBody>
          <a:bodyPr>
            <a:noAutofit/>
          </a:bodyPr>
          <a:lstStyle/>
          <a:p>
            <a:r>
              <a:rPr lang="en-GB" sz="3600" dirty="0" smtClean="0"/>
              <a:t>Discussion 5: What Progression in SKILLS needed in asking and  answering questions about time</a:t>
            </a:r>
            <a:endParaRPr lang="en-GB" sz="3600" dirty="0"/>
          </a:p>
        </p:txBody>
      </p:sp>
      <p:sp>
        <p:nvSpPr>
          <p:cNvPr id="3" name="Content Placeholder 2"/>
          <p:cNvSpPr>
            <a:spLocks noGrp="1"/>
          </p:cNvSpPr>
          <p:nvPr>
            <p:ph idx="1"/>
          </p:nvPr>
        </p:nvSpPr>
        <p:spPr/>
        <p:txBody>
          <a:bodyPr>
            <a:normAutofit lnSpcReduction="10000"/>
          </a:bodyPr>
          <a:lstStyle/>
          <a:p>
            <a:endParaRPr lang="en-GB" sz="3600" dirty="0" smtClean="0"/>
          </a:p>
          <a:p>
            <a:r>
              <a:rPr lang="en-GB" sz="3600" dirty="0" smtClean="0"/>
              <a:t>Language?</a:t>
            </a:r>
          </a:p>
          <a:p>
            <a:endParaRPr lang="en-GB" dirty="0"/>
          </a:p>
          <a:p>
            <a:r>
              <a:rPr lang="en-GB" sz="3600" dirty="0" smtClean="0"/>
              <a:t>Arithmetic?</a:t>
            </a:r>
          </a:p>
          <a:p>
            <a:endParaRPr lang="en-GB" sz="3600" dirty="0" smtClean="0"/>
          </a:p>
          <a:p>
            <a:r>
              <a:rPr lang="en-GB" sz="4000" dirty="0" smtClean="0"/>
              <a:t>An indicative table is included in the session  </a:t>
            </a:r>
            <a:r>
              <a:rPr lang="en-GB" sz="4000" dirty="0" err="1" smtClean="0"/>
              <a:t>handout</a:t>
            </a:r>
            <a:endParaRPr lang="en-GB" sz="4000" dirty="0"/>
          </a:p>
        </p:txBody>
      </p:sp>
    </p:spTree>
    <p:extLst>
      <p:ext uri="{BB962C8B-B14F-4D97-AF65-F5344CB8AC3E}">
        <p14:creationId xmlns:p14="http://schemas.microsoft.com/office/powerpoint/2010/main" val="429345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alternative view</a:t>
            </a:r>
            <a:endParaRPr lang="en-GB" dirty="0"/>
          </a:p>
        </p:txBody>
      </p:sp>
      <p:sp>
        <p:nvSpPr>
          <p:cNvPr id="3" name="Content Placeholder 2"/>
          <p:cNvSpPr>
            <a:spLocks noGrp="1"/>
          </p:cNvSpPr>
          <p:nvPr>
            <p:ph idx="1"/>
          </p:nvPr>
        </p:nvSpPr>
        <p:spPr>
          <a:xfrm>
            <a:off x="827584" y="1412776"/>
            <a:ext cx="7859216" cy="5112568"/>
          </a:xfrm>
        </p:spPr>
        <p:txBody>
          <a:bodyPr>
            <a:normAutofit fontScale="70000" lnSpcReduction="20000"/>
          </a:bodyPr>
          <a:lstStyle/>
          <a:p>
            <a:endParaRPr lang="en-GB" i="1" dirty="0" smtClean="0">
              <a:latin typeface="Times New Roman"/>
              <a:ea typeface="Times New Roman"/>
            </a:endParaRPr>
          </a:p>
          <a:p>
            <a:endParaRPr lang="en-GB" i="1" dirty="0">
              <a:latin typeface="Times New Roman"/>
              <a:ea typeface="Times New Roman"/>
            </a:endParaRPr>
          </a:p>
          <a:p>
            <a:endParaRPr lang="en-GB" i="1" dirty="0" smtClean="0">
              <a:latin typeface="Times New Roman"/>
              <a:ea typeface="Times New Roman"/>
            </a:endParaRPr>
          </a:p>
          <a:p>
            <a:pPr marL="0" indent="0">
              <a:buNone/>
            </a:pPr>
            <a:endParaRPr lang="en-GB" dirty="0" smtClean="0">
              <a:latin typeface="Times New Roman"/>
              <a:ea typeface="Times New Roman"/>
            </a:endParaRPr>
          </a:p>
          <a:p>
            <a:pPr marL="0" indent="0">
              <a:buNone/>
            </a:pPr>
            <a:r>
              <a:rPr lang="en-GB" dirty="0" smtClean="0">
                <a:latin typeface="Times New Roman"/>
                <a:ea typeface="Times New Roman"/>
              </a:rPr>
              <a:t>If  children HAVE to learn the names and dates of kings and queens a useful aid to recital can be found on Google an excerpt is </a:t>
            </a:r>
            <a:r>
              <a:rPr lang="en-GB" smtClean="0">
                <a:latin typeface="Times New Roman"/>
                <a:ea typeface="Times New Roman"/>
              </a:rPr>
              <a:t>given below!</a:t>
            </a:r>
          </a:p>
          <a:p>
            <a:pPr marL="0" indent="0">
              <a:buNone/>
            </a:pPr>
            <a:endParaRPr lang="en-GB" dirty="0">
              <a:latin typeface="Times New Roman"/>
              <a:ea typeface="Times New Roman"/>
            </a:endParaRPr>
          </a:p>
          <a:p>
            <a:r>
              <a:rPr lang="en-GB" i="1" dirty="0" smtClean="0">
                <a:latin typeface="Times New Roman" pitchFamily="18" charset="0"/>
                <a:ea typeface="Times New Roman"/>
                <a:cs typeface="Times New Roman" pitchFamily="18" charset="0"/>
              </a:rPr>
              <a:t>Willie</a:t>
            </a:r>
            <a:r>
              <a:rPr lang="en-GB" i="1" dirty="0">
                <a:latin typeface="Times New Roman" pitchFamily="18" charset="0"/>
                <a:ea typeface="Times New Roman"/>
                <a:cs typeface="Times New Roman" pitchFamily="18" charset="0"/>
              </a:rPr>
              <a:t>, Willie, Harry, </a:t>
            </a:r>
            <a:r>
              <a:rPr lang="en-GB" i="1" dirty="0" err="1">
                <a:latin typeface="Times New Roman" pitchFamily="18" charset="0"/>
                <a:ea typeface="Times New Roman"/>
                <a:cs typeface="Times New Roman" pitchFamily="18" charset="0"/>
              </a:rPr>
              <a:t>Stee</a:t>
            </a:r>
            <a:r>
              <a:rPr lang="en-GB" i="1" dirty="0">
                <a:latin typeface="Times New Roman" pitchFamily="18" charset="0"/>
                <a:ea typeface="Times New Roman"/>
                <a:cs typeface="Times New Roman" pitchFamily="18" charset="0"/>
              </a:rPr>
              <a:t>,</a:t>
            </a:r>
            <a:br>
              <a:rPr lang="en-GB" i="1" dirty="0">
                <a:latin typeface="Times New Roman" pitchFamily="18" charset="0"/>
                <a:ea typeface="Times New Roman"/>
                <a:cs typeface="Times New Roman" pitchFamily="18" charset="0"/>
              </a:rPr>
            </a:br>
            <a:r>
              <a:rPr lang="en-GB" i="1" dirty="0">
                <a:latin typeface="Times New Roman" pitchFamily="18" charset="0"/>
                <a:ea typeface="Times New Roman"/>
                <a:cs typeface="Times New Roman" pitchFamily="18" charset="0"/>
              </a:rPr>
              <a:t>Harry, Dick, John, Harry Three,</a:t>
            </a:r>
            <a:br>
              <a:rPr lang="en-GB" i="1" dirty="0">
                <a:latin typeface="Times New Roman" pitchFamily="18" charset="0"/>
                <a:ea typeface="Times New Roman"/>
                <a:cs typeface="Times New Roman" pitchFamily="18" charset="0"/>
              </a:rPr>
            </a:br>
            <a:r>
              <a:rPr lang="en-GB" i="1" dirty="0">
                <a:latin typeface="Times New Roman" pitchFamily="18" charset="0"/>
                <a:ea typeface="Times New Roman"/>
                <a:cs typeface="Times New Roman" pitchFamily="18" charset="0"/>
              </a:rPr>
              <a:t>One-To-Three </a:t>
            </a:r>
            <a:r>
              <a:rPr lang="en-GB" i="1" dirty="0" err="1">
                <a:latin typeface="Times New Roman" pitchFamily="18" charset="0"/>
                <a:ea typeface="Times New Roman"/>
                <a:cs typeface="Times New Roman" pitchFamily="18" charset="0"/>
              </a:rPr>
              <a:t>Neds</a:t>
            </a:r>
            <a:r>
              <a:rPr lang="en-GB" i="1" dirty="0">
                <a:latin typeface="Times New Roman" pitchFamily="18" charset="0"/>
                <a:ea typeface="Times New Roman"/>
                <a:cs typeface="Times New Roman" pitchFamily="18" charset="0"/>
              </a:rPr>
              <a:t>, Richard Two,</a:t>
            </a:r>
            <a:br>
              <a:rPr lang="en-GB" i="1" dirty="0">
                <a:latin typeface="Times New Roman" pitchFamily="18" charset="0"/>
                <a:ea typeface="Times New Roman"/>
                <a:cs typeface="Times New Roman" pitchFamily="18" charset="0"/>
              </a:rPr>
            </a:br>
            <a:r>
              <a:rPr lang="en-GB" i="1" dirty="0">
                <a:latin typeface="Times New Roman" pitchFamily="18" charset="0"/>
                <a:ea typeface="Times New Roman"/>
                <a:cs typeface="Times New Roman" pitchFamily="18" charset="0"/>
              </a:rPr>
              <a:t>Harrys Four-Five-Six... then who?</a:t>
            </a:r>
            <a:endParaRPr lang="en-GB" dirty="0">
              <a:latin typeface="Times New Roman" pitchFamily="18" charset="0"/>
              <a:ea typeface="Times New Roman"/>
              <a:cs typeface="Times New Roman" pitchFamily="18" charset="0"/>
            </a:endParaRPr>
          </a:p>
          <a:p>
            <a:r>
              <a:rPr lang="en-GB" i="1" dirty="0">
                <a:latin typeface="Times New Roman" pitchFamily="18" charset="0"/>
                <a:ea typeface="Times New Roman"/>
                <a:cs typeface="Times New Roman" pitchFamily="18" charset="0"/>
              </a:rPr>
              <a:t>Edwards Four-Five, </a:t>
            </a:r>
            <a:r>
              <a:rPr lang="en-GB" i="1" dirty="0" smtClean="0">
                <a:latin typeface="Times New Roman" pitchFamily="18" charset="0"/>
                <a:ea typeface="Times New Roman"/>
                <a:cs typeface="Times New Roman" pitchFamily="18" charset="0"/>
              </a:rPr>
              <a:t>Dick the bad,</a:t>
            </a:r>
            <a:r>
              <a:rPr lang="en-GB" i="1" dirty="0">
                <a:solidFill>
                  <a:srgbClr val="FF0000"/>
                </a:solidFill>
                <a:latin typeface="Times New Roman" pitchFamily="18" charset="0"/>
                <a:ea typeface="Times New Roman"/>
                <a:cs typeface="Times New Roman" pitchFamily="18" charset="0"/>
              </a:rPr>
              <a:t/>
            </a:r>
            <a:br>
              <a:rPr lang="en-GB" i="1" dirty="0">
                <a:solidFill>
                  <a:srgbClr val="FF0000"/>
                </a:solidFill>
                <a:latin typeface="Times New Roman" pitchFamily="18" charset="0"/>
                <a:ea typeface="Times New Roman"/>
                <a:cs typeface="Times New Roman" pitchFamily="18" charset="0"/>
              </a:rPr>
            </a:br>
            <a:r>
              <a:rPr lang="en-GB" i="1" u="sng" dirty="0" smtClean="0">
                <a:latin typeface="Times New Roman" pitchFamily="18" charset="0"/>
                <a:ea typeface="Times New Roman"/>
                <a:cs typeface="Times New Roman" pitchFamily="18" charset="0"/>
              </a:rPr>
              <a:t>Harries twain, </a:t>
            </a:r>
            <a:r>
              <a:rPr lang="en-GB" i="1" dirty="0" smtClean="0">
                <a:latin typeface="Times New Roman" pitchFamily="18" charset="0"/>
                <a:ea typeface="Times New Roman"/>
                <a:cs typeface="Times New Roman" pitchFamily="18" charset="0"/>
              </a:rPr>
              <a:t>Ned </a:t>
            </a:r>
            <a:r>
              <a:rPr lang="en-GB" i="1" dirty="0">
                <a:latin typeface="Times New Roman" pitchFamily="18" charset="0"/>
                <a:ea typeface="Times New Roman"/>
                <a:cs typeface="Times New Roman" pitchFamily="18" charset="0"/>
              </a:rPr>
              <a:t>Six (the lad),</a:t>
            </a:r>
            <a:br>
              <a:rPr lang="en-GB" i="1" dirty="0">
                <a:latin typeface="Times New Roman" pitchFamily="18" charset="0"/>
                <a:ea typeface="Times New Roman"/>
                <a:cs typeface="Times New Roman" pitchFamily="18" charset="0"/>
              </a:rPr>
            </a:br>
            <a:r>
              <a:rPr lang="en-GB" i="1" dirty="0">
                <a:latin typeface="Times New Roman" pitchFamily="18" charset="0"/>
                <a:ea typeface="Times New Roman"/>
                <a:cs typeface="Times New Roman" pitchFamily="18" charset="0"/>
              </a:rPr>
              <a:t>Mary, Bessie, </a:t>
            </a:r>
            <a:r>
              <a:rPr lang="en-GB" i="1" dirty="0" smtClean="0">
                <a:latin typeface="Times New Roman" pitchFamily="18" charset="0"/>
                <a:ea typeface="Times New Roman"/>
                <a:cs typeface="Times New Roman" pitchFamily="18" charset="0"/>
              </a:rPr>
              <a:t>James, you ken Then </a:t>
            </a:r>
            <a:r>
              <a:rPr lang="en-GB" i="1" dirty="0">
                <a:latin typeface="Times New Roman" pitchFamily="18" charset="0"/>
                <a:ea typeface="Times New Roman"/>
                <a:cs typeface="Times New Roman" pitchFamily="18" charset="0"/>
              </a:rPr>
              <a:t>Charlie, Charlie, James again...</a:t>
            </a:r>
            <a:endParaRPr lang="en-GB" dirty="0">
              <a:latin typeface="Times New Roman" pitchFamily="18" charset="0"/>
              <a:ea typeface="Times New Roman"/>
              <a:cs typeface="Times New Roman" pitchFamily="18" charset="0"/>
            </a:endParaRPr>
          </a:p>
          <a:p>
            <a:endParaRPr lang="en-GB" dirty="0">
              <a:latin typeface="Times New Roman" pitchFamily="18" charset="0"/>
              <a:cs typeface="Times New Roman" pitchFamily="18" charset="0"/>
            </a:endParaRPr>
          </a:p>
        </p:txBody>
      </p:sp>
      <p:pic>
        <p:nvPicPr>
          <p:cNvPr id="1026" name="Picture 2" descr="Rt Hon Michael Gove - Member of Parliament for Surrey H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96752"/>
            <a:ext cx="5469078" cy="151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1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normAutofit/>
          </a:bodyPr>
          <a:lstStyle/>
          <a:p>
            <a:r>
              <a:rPr lang="en-GB" sz="3600" dirty="0" smtClean="0"/>
              <a:t>Extract from Poster Published in The Times</a:t>
            </a:r>
            <a:r>
              <a:rPr lang="en-GB" sz="800" dirty="0"/>
              <a:t> </a:t>
            </a:r>
            <a:r>
              <a:rPr lang="en-GB" sz="800" dirty="0" smtClean="0"/>
              <a:t>(2011)</a:t>
            </a:r>
            <a:endParaRPr lang="en-GB" sz="3600" dirty="0"/>
          </a:p>
        </p:txBody>
      </p:sp>
      <p:sp>
        <p:nvSpPr>
          <p:cNvPr id="3" name="Content Placeholder 2"/>
          <p:cNvSpPr>
            <a:spLocks noGrp="1"/>
          </p:cNvSpPr>
          <p:nvPr>
            <p:ph idx="1"/>
          </p:nvPr>
        </p:nvSpPr>
        <p:spPr>
          <a:xfrm>
            <a:off x="179512" y="3717032"/>
            <a:ext cx="8784976" cy="3024336"/>
          </a:xfrm>
        </p:spPr>
        <p:txBody>
          <a:bodyPr>
            <a:normAutofit/>
          </a:bodyPr>
          <a:lstStyle/>
          <a:p>
            <a:endParaRPr lang="en-GB" sz="2600" dirty="0" smtClean="0"/>
          </a:p>
          <a:p>
            <a:endParaRPr lang="en-GB"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268760"/>
            <a:ext cx="6536005" cy="2232247"/>
          </a:xfrm>
          <a:prstGeom prst="rect">
            <a:avLst/>
          </a:prstGeom>
        </p:spPr>
      </p:pic>
      <p:sp>
        <p:nvSpPr>
          <p:cNvPr id="8" name="TextBox 7"/>
          <p:cNvSpPr txBox="1"/>
          <p:nvPr/>
        </p:nvSpPr>
        <p:spPr>
          <a:xfrm>
            <a:off x="1115616" y="3861048"/>
            <a:ext cx="6912768" cy="2616101"/>
          </a:xfrm>
          <a:prstGeom prst="rect">
            <a:avLst/>
          </a:prstGeom>
          <a:noFill/>
        </p:spPr>
        <p:txBody>
          <a:bodyPr wrap="square" rtlCol="0">
            <a:spAutoFit/>
          </a:bodyPr>
          <a:lstStyle/>
          <a:p>
            <a:r>
              <a:rPr lang="en-GB" dirty="0" smtClean="0"/>
              <a:t>Athelstan </a:t>
            </a:r>
            <a:r>
              <a:rPr lang="en-GB" dirty="0"/>
              <a:t>924-939</a:t>
            </a:r>
          </a:p>
          <a:p>
            <a:r>
              <a:rPr lang="en-GB" dirty="0"/>
              <a:t>He liked to collect relics and to </a:t>
            </a:r>
            <a:r>
              <a:rPr lang="en-GB" dirty="0" smtClean="0"/>
              <a:t>hunt</a:t>
            </a:r>
          </a:p>
          <a:p>
            <a:r>
              <a:rPr lang="en-GB" dirty="0" smtClean="0"/>
              <a:t>Edmund 1 </a:t>
            </a:r>
          </a:p>
          <a:p>
            <a:r>
              <a:rPr lang="en-GB" dirty="0" smtClean="0"/>
              <a:t>Made </a:t>
            </a:r>
            <a:r>
              <a:rPr lang="en-GB" dirty="0"/>
              <a:t>first laws to punish burglars</a:t>
            </a:r>
          </a:p>
          <a:p>
            <a:r>
              <a:rPr lang="en-GB" dirty="0" err="1"/>
              <a:t>Edred</a:t>
            </a:r>
            <a:r>
              <a:rPr lang="en-GB" dirty="0"/>
              <a:t> 946</a:t>
            </a:r>
          </a:p>
          <a:p>
            <a:r>
              <a:rPr lang="en-GB" dirty="0"/>
              <a:t>Described as having a ‘weakness of the feet’ and had to spit out food he couldn’t swallow</a:t>
            </a:r>
            <a:r>
              <a:rPr lang="en-GB" dirty="0" smtClean="0"/>
              <a:t>.</a:t>
            </a:r>
          </a:p>
          <a:p>
            <a:endParaRPr lang="en-GB" dirty="0"/>
          </a:p>
          <a:p>
            <a:r>
              <a:rPr lang="en-GB" sz="2000" dirty="0" smtClean="0"/>
              <a:t>	DO WE REALLY NEED TO KNOW THIS?!</a:t>
            </a:r>
            <a:endParaRPr lang="en-GB" sz="2000" dirty="0"/>
          </a:p>
        </p:txBody>
      </p:sp>
    </p:spTree>
    <p:extLst>
      <p:ext uri="{BB962C8B-B14F-4D97-AF65-F5344CB8AC3E}">
        <p14:creationId xmlns:p14="http://schemas.microsoft.com/office/powerpoint/2010/main" val="293029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to ask and answer questions </a:t>
            </a:r>
            <a:br>
              <a:rPr lang="en-US" dirty="0" smtClean="0"/>
            </a:br>
            <a:r>
              <a:rPr lang="en-US" dirty="0" smtClean="0"/>
              <a:t>about time from personal time lines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teacher’s time line is a good model!</a:t>
            </a:r>
          </a:p>
          <a:p>
            <a:r>
              <a:rPr lang="en-US" dirty="0" err="1" smtClean="0"/>
              <a:t>SEQUENCE:In</a:t>
            </a:r>
            <a:r>
              <a:rPr lang="en-US" dirty="0" smtClean="0"/>
              <a:t> the following slide what is the correct sequence of photographs? Why? Do others disagree? Why?</a:t>
            </a:r>
          </a:p>
          <a:p>
            <a:r>
              <a:rPr lang="en-US" dirty="0" smtClean="0"/>
              <a:t>MEASUREMENT: What is the time span between each photo? </a:t>
            </a:r>
          </a:p>
          <a:p>
            <a:r>
              <a:rPr lang="en-US" dirty="0" smtClean="0"/>
              <a:t>LANGUAGE: What ‘time language’ did you use?</a:t>
            </a:r>
          </a:p>
          <a:p>
            <a:r>
              <a:rPr lang="en-US" dirty="0" smtClean="0"/>
              <a:t>NARRATIVE: What might be the causes and effects in the story which the photos tell?</a:t>
            </a:r>
            <a:endParaRPr lang="en-US" dirty="0"/>
          </a:p>
        </p:txBody>
      </p:sp>
    </p:spTree>
    <p:extLst>
      <p:ext uri="{BB962C8B-B14F-4D97-AF65-F5344CB8AC3E}">
        <p14:creationId xmlns:p14="http://schemas.microsoft.com/office/powerpoint/2010/main" val="389136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004048" y="3717032"/>
            <a:ext cx="3600400" cy="2725288"/>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60648"/>
            <a:ext cx="2621396" cy="295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3068960"/>
            <a:ext cx="2592288" cy="28522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50000" t="34576" b="27546"/>
          <a:stretch/>
        </p:blipFill>
        <p:spPr>
          <a:xfrm>
            <a:off x="5292080" y="260648"/>
            <a:ext cx="2952328" cy="3168352"/>
          </a:xfrm>
          <a:prstGeom prst="rect">
            <a:avLst/>
          </a:prstGeom>
        </p:spPr>
      </p:pic>
    </p:spTree>
    <p:extLst>
      <p:ext uri="{BB962C8B-B14F-4D97-AF65-F5344CB8AC3E}">
        <p14:creationId xmlns:p14="http://schemas.microsoft.com/office/powerpoint/2010/main" val="3146968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4536504" cy="324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284984"/>
            <a:ext cx="4176464" cy="319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80112" y="476672"/>
            <a:ext cx="3168352" cy="1477328"/>
          </a:xfrm>
          <a:prstGeom prst="rect">
            <a:avLst/>
          </a:prstGeom>
          <a:noFill/>
        </p:spPr>
        <p:txBody>
          <a:bodyPr wrap="square" rtlCol="0">
            <a:spAutoFit/>
          </a:bodyPr>
          <a:lstStyle/>
          <a:p>
            <a:r>
              <a:rPr lang="en-US" dirty="0"/>
              <a:t>5</a:t>
            </a:r>
            <a:r>
              <a:rPr lang="en-US" dirty="0" smtClean="0"/>
              <a:t> year olds shared their time lines.</a:t>
            </a:r>
          </a:p>
          <a:p>
            <a:r>
              <a:rPr lang="en-US" dirty="0" smtClean="0"/>
              <a:t>Then their 25 year old teacher shared hers – a much longer one!</a:t>
            </a:r>
            <a:endParaRPr lang="en-US" dirty="0"/>
          </a:p>
        </p:txBody>
      </p:sp>
      <p:sp>
        <p:nvSpPr>
          <p:cNvPr id="4" name="TextBox 3"/>
          <p:cNvSpPr txBox="1"/>
          <p:nvPr/>
        </p:nvSpPr>
        <p:spPr>
          <a:xfrm>
            <a:off x="683568" y="3861048"/>
            <a:ext cx="3888432" cy="1477328"/>
          </a:xfrm>
          <a:prstGeom prst="rect">
            <a:avLst/>
          </a:prstGeom>
          <a:noFill/>
        </p:spPr>
        <p:txBody>
          <a:bodyPr wrap="square" rtlCol="0">
            <a:spAutoFit/>
          </a:bodyPr>
          <a:lstStyle/>
          <a:p>
            <a:r>
              <a:rPr lang="en-US" dirty="0" smtClean="0"/>
              <a:t>Then a new head teacher shared hers. She was 50 years old, so hers was a VERY long time line! It went all around the foyer. Children, staff and parents were fascinated.</a:t>
            </a:r>
            <a:endParaRPr lang="en-US" dirty="0"/>
          </a:p>
        </p:txBody>
      </p:sp>
    </p:spTree>
    <p:extLst>
      <p:ext uri="{BB962C8B-B14F-4D97-AF65-F5344CB8AC3E}">
        <p14:creationId xmlns:p14="http://schemas.microsoft.com/office/powerpoint/2010/main" val="2795287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Constructivist Approach</a:t>
            </a:r>
            <a:endParaRPr lang="en-GB" dirty="0"/>
          </a:p>
        </p:txBody>
      </p:sp>
      <p:sp>
        <p:nvSpPr>
          <p:cNvPr id="3" name="Content Placeholder 2"/>
          <p:cNvSpPr>
            <a:spLocks noGrp="1"/>
          </p:cNvSpPr>
          <p:nvPr>
            <p:ph idx="1"/>
          </p:nvPr>
        </p:nvSpPr>
        <p:spPr/>
        <p:txBody>
          <a:bodyPr>
            <a:normAutofit fontScale="92500"/>
          </a:bodyPr>
          <a:lstStyle/>
          <a:p>
            <a:r>
              <a:rPr lang="en-GB" dirty="0" smtClean="0"/>
              <a:t>Children should construct their own time lines.</a:t>
            </a:r>
          </a:p>
          <a:p>
            <a:r>
              <a:rPr lang="en-GB" dirty="0" smtClean="0"/>
              <a:t>This involves reasoning, argument, questioning, discussion.</a:t>
            </a:r>
          </a:p>
          <a:p>
            <a:r>
              <a:rPr lang="en-GB" dirty="0" smtClean="0"/>
              <a:t>They should learn to ask and offer deductions</a:t>
            </a:r>
            <a:r>
              <a:rPr lang="en-GB" dirty="0"/>
              <a:t> </a:t>
            </a:r>
            <a:r>
              <a:rPr lang="en-GB" dirty="0" smtClean="0"/>
              <a:t>and  inferences about: </a:t>
            </a:r>
            <a:r>
              <a:rPr lang="en-GB" dirty="0"/>
              <a:t>s</a:t>
            </a:r>
            <a:r>
              <a:rPr lang="en-GB" dirty="0" smtClean="0"/>
              <a:t>equence, duration, similarities, difference (i.e. continuity and change). </a:t>
            </a:r>
          </a:p>
          <a:p>
            <a:r>
              <a:rPr lang="en-GB" dirty="0" smtClean="0"/>
              <a:t>The process often raises more questions than it answers.</a:t>
            </a:r>
            <a:endParaRPr lang="en-GB" dirty="0"/>
          </a:p>
        </p:txBody>
      </p:sp>
    </p:spTree>
    <p:extLst>
      <p:ext uri="{BB962C8B-B14F-4D97-AF65-F5344CB8AC3E}">
        <p14:creationId xmlns:p14="http://schemas.microsoft.com/office/powerpoint/2010/main" val="3927689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chronology matter?</a:t>
            </a:r>
            <a:endParaRPr lang="en-GB" dirty="0"/>
          </a:p>
        </p:txBody>
      </p:sp>
      <p:sp>
        <p:nvSpPr>
          <p:cNvPr id="3" name="Content Placeholder 2"/>
          <p:cNvSpPr>
            <a:spLocks noGrp="1"/>
          </p:cNvSpPr>
          <p:nvPr>
            <p:ph idx="1"/>
          </p:nvPr>
        </p:nvSpPr>
        <p:spPr>
          <a:xfrm>
            <a:off x="457200" y="1600200"/>
            <a:ext cx="8229600" cy="4853136"/>
          </a:xfrm>
        </p:spPr>
        <p:txBody>
          <a:bodyPr>
            <a:normAutofit lnSpcReduction="10000"/>
          </a:bodyPr>
          <a:lstStyle/>
          <a:p>
            <a:r>
              <a:rPr lang="en-GB" sz="4000" dirty="0" smtClean="0"/>
              <a:t>Concept of time is at centre of history</a:t>
            </a:r>
          </a:p>
          <a:p>
            <a:r>
              <a:rPr lang="en-GB" sz="4000" dirty="0" smtClean="0"/>
              <a:t>Children need to build up ‘a’ Big Picture</a:t>
            </a:r>
          </a:p>
          <a:p>
            <a:r>
              <a:rPr lang="en-GB" sz="4000" dirty="0" smtClean="0"/>
              <a:t>Which can be interrogated</a:t>
            </a:r>
          </a:p>
          <a:p>
            <a:r>
              <a:rPr lang="en-GB" sz="4000" dirty="0" smtClean="0"/>
              <a:t>And is meaningful </a:t>
            </a:r>
          </a:p>
          <a:p>
            <a:pPr marL="0" indent="0">
              <a:buNone/>
            </a:pPr>
            <a:r>
              <a:rPr lang="en-GB" dirty="0" smtClean="0"/>
              <a:t>History for All (Ofsted 2011); Michael Gove’s rationale</a:t>
            </a:r>
            <a:endParaRPr lang="en-GB" dirty="0"/>
          </a:p>
        </p:txBody>
      </p:sp>
    </p:spTree>
    <p:extLst>
      <p:ext uri="{BB962C8B-B14F-4D97-AF65-F5344CB8AC3E}">
        <p14:creationId xmlns:p14="http://schemas.microsoft.com/office/powerpoint/2010/main" val="4125794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changes between periods and  what stays the same? </a:t>
            </a:r>
            <a:r>
              <a:rPr lang="en-GB" sz="2200" dirty="0" smtClean="0"/>
              <a:t>(The Times 13.08.12)</a:t>
            </a:r>
            <a:endParaRPr lang="en-GB" sz="2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6857" y="1412777"/>
            <a:ext cx="7330285" cy="3672408"/>
          </a:xfrm>
        </p:spPr>
      </p:pic>
      <p:sp>
        <p:nvSpPr>
          <p:cNvPr id="5" name="TextBox 4"/>
          <p:cNvSpPr txBox="1"/>
          <p:nvPr/>
        </p:nvSpPr>
        <p:spPr>
          <a:xfrm>
            <a:off x="107504" y="5589240"/>
            <a:ext cx="9036496" cy="1077218"/>
          </a:xfrm>
          <a:prstGeom prst="rect">
            <a:avLst/>
          </a:prstGeom>
          <a:noFill/>
        </p:spPr>
        <p:txBody>
          <a:bodyPr wrap="square" rtlCol="0">
            <a:spAutoFit/>
          </a:bodyPr>
          <a:lstStyle/>
          <a:p>
            <a:r>
              <a:rPr lang="en-GB" sz="3200" dirty="0" smtClean="0"/>
              <a:t>Under age drinking, immigration, celebrities……1790 </a:t>
            </a:r>
          </a:p>
          <a:p>
            <a:r>
              <a:rPr lang="en-GB" sz="3200" dirty="0" smtClean="0"/>
              <a:t>Britishnewspaperarchive.co.uk</a:t>
            </a:r>
            <a:endParaRPr lang="en-GB" sz="3200" dirty="0"/>
          </a:p>
        </p:txBody>
      </p:sp>
    </p:spTree>
    <p:extLst>
      <p:ext uri="{BB962C8B-B14F-4D97-AF65-F5344CB8AC3E}">
        <p14:creationId xmlns:p14="http://schemas.microsoft.com/office/powerpoint/2010/main" val="355196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88640"/>
            <a:ext cx="7992888" cy="6155532"/>
          </a:xfrm>
          <a:prstGeom prst="rect">
            <a:avLst/>
          </a:prstGeom>
          <a:noFill/>
        </p:spPr>
        <p:txBody>
          <a:bodyPr wrap="square" rtlCol="0">
            <a:spAutoFit/>
          </a:bodyPr>
          <a:lstStyle/>
          <a:p>
            <a:pPr marL="285750" indent="-285750">
              <a:buFont typeface="Arial"/>
              <a:buChar char="•"/>
            </a:pPr>
            <a:r>
              <a:rPr lang="en-US" sz="2800" dirty="0"/>
              <a:t>This was not intended as an activity for children. Teachers are already skilled in </a:t>
            </a:r>
            <a:r>
              <a:rPr lang="en-US" sz="2800" dirty="0" err="1"/>
              <a:t>organising</a:t>
            </a:r>
            <a:r>
              <a:rPr lang="en-US" sz="2800" dirty="0"/>
              <a:t> pupils in creating time lines on appropriate scales and </a:t>
            </a:r>
            <a:r>
              <a:rPr lang="en-US" sz="2800" dirty="0" smtClean="0"/>
              <a:t>themes.</a:t>
            </a:r>
            <a:endParaRPr lang="en-US" sz="2800" u="sng" dirty="0"/>
          </a:p>
          <a:p>
            <a:pPr marL="285750" indent="-285750">
              <a:buFont typeface="Arial"/>
              <a:buChar char="•"/>
            </a:pPr>
            <a:r>
              <a:rPr lang="en-US" sz="2800" dirty="0" smtClean="0"/>
              <a:t>This activity was intended to stimulate participants to explore concepts of time, ask and answer questions and raise issues, </a:t>
            </a:r>
            <a:r>
              <a:rPr lang="en-US" sz="2800" u="sng" dirty="0" smtClean="0"/>
              <a:t>at their own levels. </a:t>
            </a:r>
            <a:endParaRPr lang="en-US" dirty="0" smtClean="0"/>
          </a:p>
          <a:p>
            <a:pPr marL="285750" indent="-285750">
              <a:buFont typeface="Arial"/>
              <a:buChar char="•"/>
            </a:pPr>
            <a:r>
              <a:rPr lang="en-US" dirty="0" smtClean="0"/>
              <a:t>Participants were invited to construct  4 parallel time lines on 4 selected themes, agriculture, transport, beliefs and homes.</a:t>
            </a:r>
          </a:p>
          <a:p>
            <a:pPr marL="285750" indent="-285750">
              <a:buFont typeface="Arial"/>
              <a:buChar char="•"/>
            </a:pPr>
            <a:r>
              <a:rPr lang="en-US" dirty="0" smtClean="0"/>
              <a:t> The scale was 50 cm. represent 100 years. Century intervals were marked on florists’ ribbon. The time span was  6,000 years…(it ended up going all over the room!)</a:t>
            </a:r>
          </a:p>
          <a:p>
            <a:pPr marL="285750" indent="-285750">
              <a:buFont typeface="Arial"/>
              <a:buChar char="•"/>
            </a:pPr>
            <a:r>
              <a:rPr lang="en-US" dirty="0" smtClean="0"/>
              <a:t> They worked in 4 groups.  </a:t>
            </a:r>
          </a:p>
          <a:p>
            <a:pPr marL="285750" indent="-285750">
              <a:buFont typeface="Arial"/>
              <a:buChar char="•"/>
            </a:pPr>
            <a:r>
              <a:rPr lang="en-US" dirty="0" smtClean="0"/>
              <a:t>Each group was given about 20 cards with </a:t>
            </a:r>
            <a:r>
              <a:rPr lang="en-US" dirty="0" err="1" smtClean="0"/>
              <a:t>coloured</a:t>
            </a:r>
            <a:r>
              <a:rPr lang="en-US" dirty="0" smtClean="0"/>
              <a:t>  images on one side (These were cut from a secondary school textbook) </a:t>
            </a:r>
          </a:p>
          <a:p>
            <a:pPr marL="285750" indent="-285750">
              <a:buFont typeface="Arial"/>
              <a:buChar char="•"/>
            </a:pPr>
            <a:r>
              <a:rPr lang="en-US" dirty="0" smtClean="0"/>
              <a:t>The text accompanying the picture was on the back of the card, with the date underlined, so that there was no difficulty in placing it in the correct place on the time line.</a:t>
            </a:r>
            <a:endParaRPr lang="en-US" dirty="0"/>
          </a:p>
        </p:txBody>
      </p:sp>
    </p:spTree>
    <p:extLst>
      <p:ext uri="{BB962C8B-B14F-4D97-AF65-F5344CB8AC3E}">
        <p14:creationId xmlns:p14="http://schemas.microsoft.com/office/powerpoint/2010/main" val="2039664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999</Words>
  <Application>Microsoft Office PowerPoint</Application>
  <PresentationFormat>On-screen Show (4:3)</PresentationFormat>
  <Paragraphs>126</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Extract from Poster Published in The Times (2011)</vt:lpstr>
      <vt:lpstr>Learning to ask and answer questions  about time from personal time lines</vt:lpstr>
      <vt:lpstr>PowerPoint Presentation</vt:lpstr>
      <vt:lpstr>PowerPoint Presentation</vt:lpstr>
      <vt:lpstr>Constructivist Approach</vt:lpstr>
      <vt:lpstr>Why does chronology matter?</vt:lpstr>
      <vt:lpstr>What changes between periods and  what stays the same? (The Times 13.08.12)</vt:lpstr>
      <vt:lpstr>PowerPoint Presentation</vt:lpstr>
      <vt:lpstr>Constructing a time line A proforma is given in the session handout. Discussion 1</vt:lpstr>
      <vt:lpstr>Whole group discussion 2 Are there connections across the themes? </vt:lpstr>
      <vt:lpstr>Whole group discussion 3</vt:lpstr>
      <vt:lpstr>Whole group discussion 4 Concepts of Period – how useful are they?</vt:lpstr>
      <vt:lpstr>Discussion 5: What Progression in SKILLS needed in asking and  answering questions about time</vt:lpstr>
      <vt:lpstr>An alternative view</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time line</dc:title>
  <dc:creator> </dc:creator>
  <cp:lastModifiedBy>Simon Brown</cp:lastModifiedBy>
  <cp:revision>37</cp:revision>
  <cp:lastPrinted>2012-10-03T11:35:35Z</cp:lastPrinted>
  <dcterms:created xsi:type="dcterms:W3CDTF">2011-09-07T10:43:51Z</dcterms:created>
  <dcterms:modified xsi:type="dcterms:W3CDTF">2012-10-09T10:40:28Z</dcterms:modified>
</cp:coreProperties>
</file>