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1" r:id="rId6"/>
    <p:sldId id="265" r:id="rId7"/>
    <p:sldId id="264" r:id="rId8"/>
    <p:sldId id="262" r:id="rId9"/>
    <p:sldId id="263"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852"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BA20D7-729F-4A7B-9C09-B45624E37D4A}" type="datetimeFigureOut">
              <a:rPr lang="en-GB" smtClean="0"/>
              <a:t>23/10/2012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1804C0-273D-4E23-AE64-9673FA500751}" type="slidenum">
              <a:rPr lang="en-GB" smtClean="0"/>
              <a:t>‹#›</a:t>
            </a:fld>
            <a:endParaRPr lang="en-GB"/>
          </a:p>
        </p:txBody>
      </p:sp>
    </p:spTree>
    <p:extLst>
      <p:ext uri="{BB962C8B-B14F-4D97-AF65-F5344CB8AC3E}">
        <p14:creationId xmlns:p14="http://schemas.microsoft.com/office/powerpoint/2010/main" val="94492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1804C0-273D-4E23-AE64-9673FA500751}" type="slidenum">
              <a:rPr lang="en-GB" smtClean="0"/>
              <a:t>1</a:t>
            </a:fld>
            <a:endParaRPr lang="en-GB"/>
          </a:p>
        </p:txBody>
      </p:sp>
    </p:spTree>
    <p:extLst>
      <p:ext uri="{BB962C8B-B14F-4D97-AF65-F5344CB8AC3E}">
        <p14:creationId xmlns:p14="http://schemas.microsoft.com/office/powerpoint/2010/main" val="88285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79C29B-2DB2-4A20-992C-C3EE1B02503A}" type="datetimeFigureOut">
              <a:rPr lang="en-GB" smtClean="0"/>
              <a:t>23/10/2012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286AC-8315-44C6-A871-6495B3312286}" type="slidenum">
              <a:rPr lang="en-GB" smtClean="0"/>
              <a:t>‹#›</a:t>
            </a:fld>
            <a:endParaRPr lang="en-GB"/>
          </a:p>
        </p:txBody>
      </p:sp>
    </p:spTree>
    <p:extLst>
      <p:ext uri="{BB962C8B-B14F-4D97-AF65-F5344CB8AC3E}">
        <p14:creationId xmlns:p14="http://schemas.microsoft.com/office/powerpoint/2010/main" val="128185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79C29B-2DB2-4A20-992C-C3EE1B02503A}" type="datetimeFigureOut">
              <a:rPr lang="en-GB" smtClean="0"/>
              <a:t>23/10/2012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286AC-8315-44C6-A871-6495B3312286}" type="slidenum">
              <a:rPr lang="en-GB" smtClean="0"/>
              <a:t>‹#›</a:t>
            </a:fld>
            <a:endParaRPr lang="en-GB"/>
          </a:p>
        </p:txBody>
      </p:sp>
    </p:spTree>
    <p:extLst>
      <p:ext uri="{BB962C8B-B14F-4D97-AF65-F5344CB8AC3E}">
        <p14:creationId xmlns:p14="http://schemas.microsoft.com/office/powerpoint/2010/main" val="208084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79C29B-2DB2-4A20-992C-C3EE1B02503A}" type="datetimeFigureOut">
              <a:rPr lang="en-GB" smtClean="0"/>
              <a:t>23/10/2012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286AC-8315-44C6-A871-6495B3312286}" type="slidenum">
              <a:rPr lang="en-GB" smtClean="0"/>
              <a:t>‹#›</a:t>
            </a:fld>
            <a:endParaRPr lang="en-GB"/>
          </a:p>
        </p:txBody>
      </p:sp>
    </p:spTree>
    <p:extLst>
      <p:ext uri="{BB962C8B-B14F-4D97-AF65-F5344CB8AC3E}">
        <p14:creationId xmlns:p14="http://schemas.microsoft.com/office/powerpoint/2010/main" val="189422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79C29B-2DB2-4A20-992C-C3EE1B02503A}" type="datetimeFigureOut">
              <a:rPr lang="en-GB" smtClean="0"/>
              <a:t>23/10/2012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286AC-8315-44C6-A871-6495B3312286}" type="slidenum">
              <a:rPr lang="en-GB" smtClean="0"/>
              <a:t>‹#›</a:t>
            </a:fld>
            <a:endParaRPr lang="en-GB"/>
          </a:p>
        </p:txBody>
      </p:sp>
    </p:spTree>
    <p:extLst>
      <p:ext uri="{BB962C8B-B14F-4D97-AF65-F5344CB8AC3E}">
        <p14:creationId xmlns:p14="http://schemas.microsoft.com/office/powerpoint/2010/main" val="130089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79C29B-2DB2-4A20-992C-C3EE1B02503A}" type="datetimeFigureOut">
              <a:rPr lang="en-GB" smtClean="0"/>
              <a:t>23/10/2012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286AC-8315-44C6-A871-6495B3312286}" type="slidenum">
              <a:rPr lang="en-GB" smtClean="0"/>
              <a:t>‹#›</a:t>
            </a:fld>
            <a:endParaRPr lang="en-GB"/>
          </a:p>
        </p:txBody>
      </p:sp>
    </p:spTree>
    <p:extLst>
      <p:ext uri="{BB962C8B-B14F-4D97-AF65-F5344CB8AC3E}">
        <p14:creationId xmlns:p14="http://schemas.microsoft.com/office/powerpoint/2010/main" val="143258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79C29B-2DB2-4A20-992C-C3EE1B02503A}" type="datetimeFigureOut">
              <a:rPr lang="en-GB" smtClean="0"/>
              <a:t>23/10/2012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0286AC-8315-44C6-A871-6495B3312286}" type="slidenum">
              <a:rPr lang="en-GB" smtClean="0"/>
              <a:t>‹#›</a:t>
            </a:fld>
            <a:endParaRPr lang="en-GB"/>
          </a:p>
        </p:txBody>
      </p:sp>
    </p:spTree>
    <p:extLst>
      <p:ext uri="{BB962C8B-B14F-4D97-AF65-F5344CB8AC3E}">
        <p14:creationId xmlns:p14="http://schemas.microsoft.com/office/powerpoint/2010/main" val="3574575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79C29B-2DB2-4A20-992C-C3EE1B02503A}" type="datetimeFigureOut">
              <a:rPr lang="en-GB" smtClean="0"/>
              <a:t>23/10/2012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0286AC-8315-44C6-A871-6495B3312286}" type="slidenum">
              <a:rPr lang="en-GB" smtClean="0"/>
              <a:t>‹#›</a:t>
            </a:fld>
            <a:endParaRPr lang="en-GB"/>
          </a:p>
        </p:txBody>
      </p:sp>
    </p:spTree>
    <p:extLst>
      <p:ext uri="{BB962C8B-B14F-4D97-AF65-F5344CB8AC3E}">
        <p14:creationId xmlns:p14="http://schemas.microsoft.com/office/powerpoint/2010/main" val="85893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79C29B-2DB2-4A20-992C-C3EE1B02503A}" type="datetimeFigureOut">
              <a:rPr lang="en-GB" smtClean="0"/>
              <a:t>23/10/2012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0286AC-8315-44C6-A871-6495B3312286}" type="slidenum">
              <a:rPr lang="en-GB" smtClean="0"/>
              <a:t>‹#›</a:t>
            </a:fld>
            <a:endParaRPr lang="en-GB"/>
          </a:p>
        </p:txBody>
      </p:sp>
    </p:spTree>
    <p:extLst>
      <p:ext uri="{BB962C8B-B14F-4D97-AF65-F5344CB8AC3E}">
        <p14:creationId xmlns:p14="http://schemas.microsoft.com/office/powerpoint/2010/main" val="109551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9C29B-2DB2-4A20-992C-C3EE1B02503A}" type="datetimeFigureOut">
              <a:rPr lang="en-GB" smtClean="0"/>
              <a:t>23/10/2012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0286AC-8315-44C6-A871-6495B3312286}" type="slidenum">
              <a:rPr lang="en-GB" smtClean="0"/>
              <a:t>‹#›</a:t>
            </a:fld>
            <a:endParaRPr lang="en-GB"/>
          </a:p>
        </p:txBody>
      </p:sp>
    </p:spTree>
    <p:extLst>
      <p:ext uri="{BB962C8B-B14F-4D97-AF65-F5344CB8AC3E}">
        <p14:creationId xmlns:p14="http://schemas.microsoft.com/office/powerpoint/2010/main" val="234871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9C29B-2DB2-4A20-992C-C3EE1B02503A}" type="datetimeFigureOut">
              <a:rPr lang="en-GB" smtClean="0"/>
              <a:t>23/10/2012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0286AC-8315-44C6-A871-6495B3312286}" type="slidenum">
              <a:rPr lang="en-GB" smtClean="0"/>
              <a:t>‹#›</a:t>
            </a:fld>
            <a:endParaRPr lang="en-GB"/>
          </a:p>
        </p:txBody>
      </p:sp>
    </p:spTree>
    <p:extLst>
      <p:ext uri="{BB962C8B-B14F-4D97-AF65-F5344CB8AC3E}">
        <p14:creationId xmlns:p14="http://schemas.microsoft.com/office/powerpoint/2010/main" val="419517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9C29B-2DB2-4A20-992C-C3EE1B02503A}" type="datetimeFigureOut">
              <a:rPr lang="en-GB" smtClean="0"/>
              <a:t>23/10/2012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0286AC-8315-44C6-A871-6495B3312286}" type="slidenum">
              <a:rPr lang="en-GB" smtClean="0"/>
              <a:t>‹#›</a:t>
            </a:fld>
            <a:endParaRPr lang="en-GB"/>
          </a:p>
        </p:txBody>
      </p:sp>
    </p:spTree>
    <p:extLst>
      <p:ext uri="{BB962C8B-B14F-4D97-AF65-F5344CB8AC3E}">
        <p14:creationId xmlns:p14="http://schemas.microsoft.com/office/powerpoint/2010/main" val="108700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9C29B-2DB2-4A20-992C-C3EE1B02503A}" type="datetimeFigureOut">
              <a:rPr lang="en-GB" smtClean="0"/>
              <a:t>23/10/2012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286AC-8315-44C6-A871-6495B3312286}" type="slidenum">
              <a:rPr lang="en-GB" smtClean="0"/>
              <a:t>‹#›</a:t>
            </a:fld>
            <a:endParaRPr lang="en-GB"/>
          </a:p>
        </p:txBody>
      </p:sp>
    </p:spTree>
    <p:extLst>
      <p:ext uri="{BB962C8B-B14F-4D97-AF65-F5344CB8AC3E}">
        <p14:creationId xmlns:p14="http://schemas.microsoft.com/office/powerpoint/2010/main" val="759675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enry%20Gives%20the%20Order.MP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Queen%20Anne's%20Chambers.MP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onk's%20Find%20Out.MP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Queen%20Catherine's%20Rooms.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Closure%20of%20the%20Monasteries.MP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Execution.MP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50595" y="133222"/>
            <a:ext cx="5616624" cy="1080120"/>
          </a:xfrm>
        </p:spPr>
        <p:style>
          <a:lnRef idx="2">
            <a:schemeClr val="accent2"/>
          </a:lnRef>
          <a:fillRef idx="1">
            <a:schemeClr val="lt1"/>
          </a:fillRef>
          <a:effectRef idx="0">
            <a:schemeClr val="accent2"/>
          </a:effectRef>
          <a:fontRef idx="minor">
            <a:schemeClr val="dk1"/>
          </a:fontRef>
        </p:style>
        <p:txBody>
          <a:bodyPr>
            <a:normAutofit/>
          </a:bodyPr>
          <a:lstStyle/>
          <a:p>
            <a:r>
              <a:rPr lang="en-GB" sz="2400" b="1" u="sng" dirty="0" smtClean="0">
                <a:latin typeface="Copperplate Gothic Light" pitchFamily="34" charset="0"/>
              </a:rPr>
              <a:t>Why were the monks forced to leave  St Augustine’s Abbey?  </a:t>
            </a:r>
            <a:endParaRPr lang="en-GB" sz="2400" b="1" u="sng" dirty="0">
              <a:latin typeface="Copperplate Gothic Light" pitchFamily="34" charset="0"/>
            </a:endParaRPr>
          </a:p>
        </p:txBody>
      </p:sp>
      <p:pic>
        <p:nvPicPr>
          <p:cNvPr id="1032" name="Picture 8" descr="http://ts3.mm.bing.net/th?id=I4957994866181306&amp;pid=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24003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english-heritage.org.uk/content/properties/st-augustines-abbey/st-augs-head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293" y="4005064"/>
            <a:ext cx="6667500" cy="260719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07504" y="3118148"/>
            <a:ext cx="2088232" cy="3623220"/>
          </a:xfrm>
          <a:prstGeom prst="roundRect">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smtClean="0">
                <a:latin typeface="Copperplate Gothic Light" pitchFamily="34" charset="0"/>
              </a:rPr>
              <a:t>This is St Augustine’s Abbey as it stands now.  With the person next to you, think about what could have happened to the monks that lived in this Abbey. </a:t>
            </a:r>
            <a:endParaRPr lang="en-GB" dirty="0">
              <a:latin typeface="Copperplate Gothic Light" pitchFamily="34" charset="0"/>
            </a:endParaRPr>
          </a:p>
        </p:txBody>
      </p:sp>
      <p:sp>
        <p:nvSpPr>
          <p:cNvPr id="5" name="Rounded Rectangular Callout 4"/>
          <p:cNvSpPr/>
          <p:nvPr/>
        </p:nvSpPr>
        <p:spPr>
          <a:xfrm>
            <a:off x="2723828" y="1412776"/>
            <a:ext cx="6168652" cy="2304256"/>
          </a:xfrm>
          <a:prstGeom prst="wedgeRoundRectCallout">
            <a:avLst>
              <a:gd name="adj1" fmla="val -55174"/>
              <a:gd name="adj2" fmla="val -35534"/>
              <a:gd name="adj3" fmla="val 16667"/>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t>This is such a good question, Year 7!  So good, that I will help you research this topic and then you can write a two page essay about it.  </a:t>
            </a:r>
          </a:p>
          <a:p>
            <a:pPr algn="ctr"/>
            <a:r>
              <a:rPr lang="en-GB" dirty="0" smtClean="0"/>
              <a:t>WHAT?!  </a:t>
            </a:r>
          </a:p>
          <a:p>
            <a:pPr algn="ctr"/>
            <a:r>
              <a:rPr lang="en-GB" dirty="0" smtClean="0"/>
              <a:t>You want to do something else other than a piece of historical writing?! </a:t>
            </a:r>
          </a:p>
          <a:p>
            <a:pPr algn="ctr"/>
            <a:r>
              <a:rPr lang="en-GB" dirty="0" smtClean="0"/>
              <a:t>Well, I suppose we could do something a bit different…</a:t>
            </a:r>
            <a:endParaRPr lang="en-GB" dirty="0"/>
          </a:p>
        </p:txBody>
      </p:sp>
      <p:sp>
        <p:nvSpPr>
          <p:cNvPr id="6" name="Rectangle 5"/>
          <p:cNvSpPr/>
          <p:nvPr/>
        </p:nvSpPr>
        <p:spPr>
          <a:xfrm rot="20083487">
            <a:off x="2483768" y="4365104"/>
            <a:ext cx="2304256" cy="564654"/>
          </a:xfrm>
          <a:prstGeom prst="rect">
            <a:avLst/>
          </a:prstGeom>
          <a:solidFill>
            <a:schemeClr val="lt1">
              <a:alpha val="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smtClean="0">
                <a:solidFill>
                  <a:srgbClr val="FFFF00"/>
                </a:solidFill>
                <a:latin typeface="Copperplate Gothic Light" pitchFamily="34" charset="0"/>
              </a:rPr>
              <a:t>Invasion! </a:t>
            </a:r>
            <a:endParaRPr lang="en-GB" sz="2800" b="1" dirty="0">
              <a:solidFill>
                <a:srgbClr val="FFFF00"/>
              </a:solidFill>
              <a:latin typeface="Copperplate Gothic Light" pitchFamily="34" charset="0"/>
            </a:endParaRPr>
          </a:p>
        </p:txBody>
      </p:sp>
      <p:sp>
        <p:nvSpPr>
          <p:cNvPr id="12" name="Rectangle 11"/>
          <p:cNvSpPr/>
          <p:nvPr/>
        </p:nvSpPr>
        <p:spPr>
          <a:xfrm rot="667867">
            <a:off x="6189006" y="4365104"/>
            <a:ext cx="2304256" cy="564654"/>
          </a:xfrm>
          <a:prstGeom prst="rect">
            <a:avLst/>
          </a:prstGeom>
          <a:solidFill>
            <a:schemeClr val="lt1">
              <a:alpha val="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smtClean="0">
                <a:solidFill>
                  <a:srgbClr val="FFFF00"/>
                </a:solidFill>
                <a:latin typeface="Copperplate Gothic Light" pitchFamily="34" charset="0"/>
              </a:rPr>
              <a:t>The Black Death! </a:t>
            </a:r>
            <a:endParaRPr lang="en-GB" sz="2800" b="1" dirty="0">
              <a:solidFill>
                <a:srgbClr val="FFFF00"/>
              </a:solidFill>
              <a:latin typeface="Copperplate Gothic Light" pitchFamily="34" charset="0"/>
            </a:endParaRPr>
          </a:p>
        </p:txBody>
      </p:sp>
      <p:sp>
        <p:nvSpPr>
          <p:cNvPr id="13" name="Rectangle 12"/>
          <p:cNvSpPr/>
          <p:nvPr/>
        </p:nvSpPr>
        <p:spPr>
          <a:xfrm rot="20083487">
            <a:off x="2431114" y="5295717"/>
            <a:ext cx="2518782" cy="817975"/>
          </a:xfrm>
          <a:prstGeom prst="rect">
            <a:avLst/>
          </a:prstGeom>
          <a:solidFill>
            <a:schemeClr val="lt1">
              <a:alpha val="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smtClean="0">
                <a:solidFill>
                  <a:srgbClr val="FFFF00"/>
                </a:solidFill>
                <a:latin typeface="Copperplate Gothic Light" pitchFamily="34" charset="0"/>
              </a:rPr>
              <a:t>A mass murder!</a:t>
            </a:r>
            <a:endParaRPr lang="en-GB" sz="2800" b="1" dirty="0">
              <a:solidFill>
                <a:srgbClr val="FFFF00"/>
              </a:solidFill>
              <a:latin typeface="Copperplate Gothic Light" pitchFamily="34" charset="0"/>
            </a:endParaRPr>
          </a:p>
        </p:txBody>
      </p:sp>
      <p:sp>
        <p:nvSpPr>
          <p:cNvPr id="14" name="Rectangle 13"/>
          <p:cNvSpPr/>
          <p:nvPr/>
        </p:nvSpPr>
        <p:spPr>
          <a:xfrm rot="20957114">
            <a:off x="5699794" y="5567922"/>
            <a:ext cx="3067326" cy="564654"/>
          </a:xfrm>
          <a:prstGeom prst="rect">
            <a:avLst/>
          </a:prstGeom>
          <a:solidFill>
            <a:schemeClr val="lt1">
              <a:alpha val="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smtClean="0">
                <a:solidFill>
                  <a:srgbClr val="FFFF00"/>
                </a:solidFill>
                <a:latin typeface="Copperplate Gothic Light" pitchFamily="34" charset="0"/>
              </a:rPr>
              <a:t>They went and got a better job…</a:t>
            </a:r>
            <a:endParaRPr lang="en-GB" sz="2800" b="1" dirty="0">
              <a:solidFill>
                <a:srgbClr val="FFFF00"/>
              </a:solidFill>
              <a:latin typeface="Copperplate Gothic Light" pitchFamily="34" charset="0"/>
            </a:endParaRPr>
          </a:p>
        </p:txBody>
      </p:sp>
    </p:spTree>
    <p:extLst>
      <p:ext uri="{BB962C8B-B14F-4D97-AF65-F5344CB8AC3E}">
        <p14:creationId xmlns:p14="http://schemas.microsoft.com/office/powerpoint/2010/main" val="374578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
                                          <p:stCondLst>
                                            <p:cond delay="0"/>
                                          </p:stCondLst>
                                        </p:cTn>
                                        <p:tgtEl>
                                          <p:spTgt spid="6"/>
                                        </p:tgtEl>
                                      </p:cBhvr>
                                    </p:animEffect>
                                    <p:anim calcmode="lin" valueType="num">
                                      <p:cBhvr>
                                        <p:cTn id="8" dur="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6"/>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6"/>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6"/>
                                        </p:tgtEl>
                                        <p:attrNameLst>
                                          <p:attrName>ppt_y</p:attrName>
                                        </p:attrNameLst>
                                      </p:cBhvr>
                                      <p:tavLst>
                                        <p:tav tm="0" fmla="#ppt_y-sin(pi*$)/81">
                                          <p:val>
                                            <p:fltVal val="0"/>
                                          </p:val>
                                        </p:tav>
                                        <p:tav tm="100000">
                                          <p:val>
                                            <p:fltVal val="1"/>
                                          </p:val>
                                        </p:tav>
                                      </p:tavLst>
                                    </p:anim>
                                    <p:animScale>
                                      <p:cBhvr>
                                        <p:cTn id="13" dur="1">
                                          <p:stCondLst>
                                            <p:cond delay="3"/>
                                          </p:stCondLst>
                                        </p:cTn>
                                        <p:tgtEl>
                                          <p:spTgt spid="6"/>
                                        </p:tgtEl>
                                      </p:cBhvr>
                                      <p:to x="100000" y="60000"/>
                                    </p:animScale>
                                    <p:animScale>
                                      <p:cBhvr>
                                        <p:cTn id="14" dur="1" decel="50000">
                                          <p:stCondLst>
                                            <p:cond delay="3"/>
                                          </p:stCondLst>
                                        </p:cTn>
                                        <p:tgtEl>
                                          <p:spTgt spid="6"/>
                                        </p:tgtEl>
                                      </p:cBhvr>
                                      <p:to x="100000" y="100000"/>
                                    </p:animScale>
                                    <p:animScale>
                                      <p:cBhvr>
                                        <p:cTn id="15" dur="1">
                                          <p:stCondLst>
                                            <p:cond delay="7"/>
                                          </p:stCondLst>
                                        </p:cTn>
                                        <p:tgtEl>
                                          <p:spTgt spid="6"/>
                                        </p:tgtEl>
                                      </p:cBhvr>
                                      <p:to x="100000" y="80000"/>
                                    </p:animScale>
                                    <p:animScale>
                                      <p:cBhvr>
                                        <p:cTn id="16" dur="1" decel="50000">
                                          <p:stCondLst>
                                            <p:cond delay="7"/>
                                          </p:stCondLst>
                                        </p:cTn>
                                        <p:tgtEl>
                                          <p:spTgt spid="6"/>
                                        </p:tgtEl>
                                      </p:cBhvr>
                                      <p:to x="100000" y="100000"/>
                                    </p:animScale>
                                    <p:animScale>
                                      <p:cBhvr>
                                        <p:cTn id="17" dur="1">
                                          <p:stCondLst>
                                            <p:cond delay="8"/>
                                          </p:stCondLst>
                                        </p:cTn>
                                        <p:tgtEl>
                                          <p:spTgt spid="6"/>
                                        </p:tgtEl>
                                      </p:cBhvr>
                                      <p:to x="100000" y="90000"/>
                                    </p:animScale>
                                    <p:animScale>
                                      <p:cBhvr>
                                        <p:cTn id="18" dur="1" decel="50000">
                                          <p:stCondLst>
                                            <p:cond delay="8"/>
                                          </p:stCondLst>
                                        </p:cTn>
                                        <p:tgtEl>
                                          <p:spTgt spid="6"/>
                                        </p:tgtEl>
                                      </p:cBhvr>
                                      <p:to x="100000" y="100000"/>
                                    </p:animScale>
                                    <p:animScale>
                                      <p:cBhvr>
                                        <p:cTn id="19" dur="1">
                                          <p:stCondLst>
                                            <p:cond delay="9"/>
                                          </p:stCondLst>
                                        </p:cTn>
                                        <p:tgtEl>
                                          <p:spTgt spid="6"/>
                                        </p:tgtEl>
                                      </p:cBhvr>
                                      <p:to x="100000" y="95000"/>
                                    </p:animScale>
                                    <p:animScale>
                                      <p:cBhvr>
                                        <p:cTn id="20" dur="1" decel="50000">
                                          <p:stCondLst>
                                            <p:cond delay="9"/>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80">
                                          <p:stCondLst>
                                            <p:cond delay="0"/>
                                          </p:stCondLst>
                                        </p:cTn>
                                        <p:tgtEl>
                                          <p:spTgt spid="14"/>
                                        </p:tgtEl>
                                      </p:cBhvr>
                                    </p:animEffect>
                                    <p:anim calcmode="lin" valueType="num">
                                      <p:cBhvr>
                                        <p:cTn id="6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7" dur="26">
                                          <p:stCondLst>
                                            <p:cond delay="650"/>
                                          </p:stCondLst>
                                        </p:cTn>
                                        <p:tgtEl>
                                          <p:spTgt spid="14"/>
                                        </p:tgtEl>
                                      </p:cBhvr>
                                      <p:to x="100000" y="60000"/>
                                    </p:animScale>
                                    <p:animScale>
                                      <p:cBhvr>
                                        <p:cTn id="68" dur="166" decel="50000">
                                          <p:stCondLst>
                                            <p:cond delay="676"/>
                                          </p:stCondLst>
                                        </p:cTn>
                                        <p:tgtEl>
                                          <p:spTgt spid="14"/>
                                        </p:tgtEl>
                                      </p:cBhvr>
                                      <p:to x="100000" y="100000"/>
                                    </p:animScale>
                                    <p:animScale>
                                      <p:cBhvr>
                                        <p:cTn id="69" dur="26">
                                          <p:stCondLst>
                                            <p:cond delay="1312"/>
                                          </p:stCondLst>
                                        </p:cTn>
                                        <p:tgtEl>
                                          <p:spTgt spid="14"/>
                                        </p:tgtEl>
                                      </p:cBhvr>
                                      <p:to x="100000" y="80000"/>
                                    </p:animScale>
                                    <p:animScale>
                                      <p:cBhvr>
                                        <p:cTn id="70" dur="166" decel="50000">
                                          <p:stCondLst>
                                            <p:cond delay="1338"/>
                                          </p:stCondLst>
                                        </p:cTn>
                                        <p:tgtEl>
                                          <p:spTgt spid="14"/>
                                        </p:tgtEl>
                                      </p:cBhvr>
                                      <p:to x="100000" y="100000"/>
                                    </p:animScale>
                                    <p:animScale>
                                      <p:cBhvr>
                                        <p:cTn id="71" dur="26">
                                          <p:stCondLst>
                                            <p:cond delay="1642"/>
                                          </p:stCondLst>
                                        </p:cTn>
                                        <p:tgtEl>
                                          <p:spTgt spid="14"/>
                                        </p:tgtEl>
                                      </p:cBhvr>
                                      <p:to x="100000" y="90000"/>
                                    </p:animScale>
                                    <p:animScale>
                                      <p:cBhvr>
                                        <p:cTn id="72" dur="166" decel="50000">
                                          <p:stCondLst>
                                            <p:cond delay="1668"/>
                                          </p:stCondLst>
                                        </p:cTn>
                                        <p:tgtEl>
                                          <p:spTgt spid="14"/>
                                        </p:tgtEl>
                                      </p:cBhvr>
                                      <p:to x="100000" y="100000"/>
                                    </p:animScale>
                                    <p:animScale>
                                      <p:cBhvr>
                                        <p:cTn id="73" dur="26">
                                          <p:stCondLst>
                                            <p:cond delay="1808"/>
                                          </p:stCondLst>
                                        </p:cTn>
                                        <p:tgtEl>
                                          <p:spTgt spid="14"/>
                                        </p:tgtEl>
                                      </p:cBhvr>
                                      <p:to x="100000" y="95000"/>
                                    </p:animScale>
                                    <p:animScale>
                                      <p:cBhvr>
                                        <p:cTn id="74"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29400" y="18116"/>
            <a:ext cx="7560840" cy="7101408"/>
          </a:xfrm>
        </p:spPr>
        <p:txBody>
          <a:bodyPr>
            <a:normAutofit fontScale="47500" lnSpcReduction="20000"/>
          </a:bodyPr>
          <a:lstStyle/>
          <a:p>
            <a:pPr marL="0" indent="0">
              <a:lnSpc>
                <a:spcPct val="115000"/>
              </a:lnSpc>
              <a:spcAft>
                <a:spcPts val="1000"/>
              </a:spcAft>
              <a:buNone/>
            </a:pPr>
            <a:r>
              <a:rPr lang="en-GB" dirty="0">
                <a:solidFill>
                  <a:srgbClr val="FF0000"/>
                </a:solidFill>
                <a:ea typeface="Calibri"/>
                <a:cs typeface="Times New Roman"/>
              </a:rPr>
              <a:t>Henry VIII: I have decided to close all of the monasteries in my Kingdom.</a:t>
            </a:r>
          </a:p>
          <a:p>
            <a:pPr marL="0" indent="0">
              <a:lnSpc>
                <a:spcPct val="115000"/>
              </a:lnSpc>
              <a:spcAft>
                <a:spcPts val="1000"/>
              </a:spcAft>
              <a:buNone/>
            </a:pPr>
            <a:r>
              <a:rPr lang="en-GB" dirty="0">
                <a:solidFill>
                  <a:srgbClr val="00B050"/>
                </a:solidFill>
                <a:ea typeface="Calibri"/>
                <a:cs typeface="Times New Roman"/>
              </a:rPr>
              <a:t>Henry’s bodyguard: Indeed, my lord.  It’s about time that we discussed this.  </a:t>
            </a:r>
          </a:p>
          <a:p>
            <a:pPr marL="0" indent="0">
              <a:lnSpc>
                <a:spcPct val="115000"/>
              </a:lnSpc>
              <a:spcAft>
                <a:spcPts val="1000"/>
              </a:spcAft>
              <a:buNone/>
            </a:pPr>
            <a:r>
              <a:rPr lang="en-GB" dirty="0">
                <a:solidFill>
                  <a:srgbClr val="00B0F0"/>
                </a:solidFill>
                <a:ea typeface="Calibri"/>
                <a:cs typeface="Times New Roman"/>
              </a:rPr>
              <a:t>Cranmer: Many people who live near monasteries will be angry.  The monks are kind to the poor. </a:t>
            </a:r>
          </a:p>
          <a:p>
            <a:pPr marL="0" indent="0">
              <a:lnSpc>
                <a:spcPct val="115000"/>
              </a:lnSpc>
              <a:spcAft>
                <a:spcPts val="1000"/>
              </a:spcAft>
              <a:buNone/>
            </a:pPr>
            <a:r>
              <a:rPr lang="en-GB" dirty="0">
                <a:solidFill>
                  <a:srgbClr val="7030A0"/>
                </a:solidFill>
                <a:ea typeface="Calibri"/>
                <a:cs typeface="Times New Roman"/>
              </a:rPr>
              <a:t>Cromwell: the monks could be very dangerous.  They obey the Pope and now King Henry is in charge of the Church they could be a source of trouble. </a:t>
            </a:r>
          </a:p>
          <a:p>
            <a:pPr marL="0" indent="0">
              <a:lnSpc>
                <a:spcPct val="115000"/>
              </a:lnSpc>
              <a:spcAft>
                <a:spcPts val="1000"/>
              </a:spcAft>
              <a:buNone/>
            </a:pPr>
            <a:r>
              <a:rPr lang="en-GB" dirty="0">
                <a:solidFill>
                  <a:srgbClr val="FF0000"/>
                </a:solidFill>
                <a:ea typeface="Calibri"/>
                <a:cs typeface="Times New Roman"/>
              </a:rPr>
              <a:t>Henry VIII: Take Canterbury for example.  Cromwell, how many monks live there now?</a:t>
            </a:r>
          </a:p>
          <a:p>
            <a:pPr marL="0" indent="0">
              <a:lnSpc>
                <a:spcPct val="115000"/>
              </a:lnSpc>
              <a:spcAft>
                <a:spcPts val="1000"/>
              </a:spcAft>
              <a:buNone/>
            </a:pPr>
            <a:r>
              <a:rPr lang="en-GB" dirty="0">
                <a:solidFill>
                  <a:srgbClr val="00B050"/>
                </a:solidFill>
                <a:ea typeface="Calibri"/>
                <a:cs typeface="Times New Roman"/>
              </a:rPr>
              <a:t>Henry’s bodyguard: Yes, how many monks do live there?</a:t>
            </a:r>
          </a:p>
          <a:p>
            <a:pPr marL="0" indent="0">
              <a:lnSpc>
                <a:spcPct val="115000"/>
              </a:lnSpc>
              <a:spcAft>
                <a:spcPts val="1000"/>
              </a:spcAft>
              <a:buNone/>
            </a:pPr>
            <a:r>
              <a:rPr lang="en-GB" dirty="0">
                <a:solidFill>
                  <a:srgbClr val="7030A0"/>
                </a:solidFill>
                <a:ea typeface="Calibri"/>
                <a:cs typeface="Times New Roman"/>
              </a:rPr>
              <a:t>Cromwell: About 60, my lord.  </a:t>
            </a:r>
          </a:p>
          <a:p>
            <a:pPr marL="0" indent="0">
              <a:lnSpc>
                <a:spcPct val="115000"/>
              </a:lnSpc>
              <a:spcAft>
                <a:spcPts val="1000"/>
              </a:spcAft>
              <a:buNone/>
            </a:pPr>
            <a:r>
              <a:rPr lang="en-GB" dirty="0">
                <a:solidFill>
                  <a:srgbClr val="00B0F0"/>
                </a:solidFill>
                <a:ea typeface="Calibri"/>
                <a:cs typeface="Times New Roman"/>
              </a:rPr>
              <a:t>Cranmer: What will happen to them?  They haven’t got any families to go to and they haven’t got any money or property.  They gave all these things up when they became monks.  </a:t>
            </a:r>
          </a:p>
          <a:p>
            <a:pPr marL="0" indent="0">
              <a:lnSpc>
                <a:spcPct val="115000"/>
              </a:lnSpc>
              <a:spcAft>
                <a:spcPts val="1000"/>
              </a:spcAft>
              <a:buNone/>
            </a:pPr>
            <a:r>
              <a:rPr lang="en-GB" dirty="0">
                <a:solidFill>
                  <a:srgbClr val="FF0000"/>
                </a:solidFill>
                <a:ea typeface="Calibri"/>
                <a:cs typeface="Times New Roman"/>
              </a:rPr>
              <a:t>Henry VIII: No matter.  Most of them don’t keep their promises anyway.  They have property, don’t say their prayers and some don’t even live in the monasteries anymore.   Anyway, I will give them some money, a pension – that should be enough to keep them going.  </a:t>
            </a:r>
          </a:p>
          <a:p>
            <a:pPr marL="0" indent="0">
              <a:lnSpc>
                <a:spcPct val="115000"/>
              </a:lnSpc>
              <a:spcAft>
                <a:spcPts val="1000"/>
              </a:spcAft>
              <a:buNone/>
            </a:pPr>
            <a:r>
              <a:rPr lang="en-GB" dirty="0">
                <a:solidFill>
                  <a:srgbClr val="00B0F0"/>
                </a:solidFill>
                <a:ea typeface="Calibri"/>
                <a:cs typeface="Times New Roman"/>
              </a:rPr>
              <a:t>Cranmer: Who will look after the Cathedral? </a:t>
            </a:r>
          </a:p>
          <a:p>
            <a:pPr marL="0" indent="0">
              <a:lnSpc>
                <a:spcPct val="115000"/>
              </a:lnSpc>
              <a:spcAft>
                <a:spcPts val="1000"/>
              </a:spcAft>
              <a:buNone/>
            </a:pPr>
            <a:r>
              <a:rPr lang="en-GB" dirty="0">
                <a:solidFill>
                  <a:srgbClr val="FF0000"/>
                </a:solidFill>
                <a:ea typeface="Calibri"/>
                <a:cs typeface="Times New Roman"/>
              </a:rPr>
              <a:t>Henry VIII: I will make one of my priests the Dean and he can have twelve other priests called Canons to help him.  </a:t>
            </a:r>
          </a:p>
          <a:p>
            <a:pPr marL="0" indent="0">
              <a:lnSpc>
                <a:spcPct val="115000"/>
              </a:lnSpc>
              <a:spcAft>
                <a:spcPts val="1000"/>
              </a:spcAft>
              <a:buNone/>
            </a:pPr>
            <a:r>
              <a:rPr lang="en-GB" dirty="0">
                <a:solidFill>
                  <a:srgbClr val="7030A0"/>
                </a:solidFill>
                <a:ea typeface="Calibri"/>
                <a:cs typeface="Times New Roman"/>
              </a:rPr>
              <a:t>Cromwell: What about all the monastery buildings? </a:t>
            </a:r>
          </a:p>
          <a:p>
            <a:pPr marL="0" indent="0">
              <a:lnSpc>
                <a:spcPct val="115000"/>
              </a:lnSpc>
              <a:spcAft>
                <a:spcPts val="1000"/>
              </a:spcAft>
              <a:buNone/>
            </a:pPr>
            <a:r>
              <a:rPr lang="en-GB" dirty="0">
                <a:solidFill>
                  <a:srgbClr val="FF0000"/>
                </a:solidFill>
                <a:ea typeface="Calibri"/>
                <a:cs typeface="Times New Roman"/>
              </a:rPr>
              <a:t>Henry VIII: Knock them all down or turn them into houses.  The monastery must be entirely destroyed.  </a:t>
            </a:r>
          </a:p>
          <a:p>
            <a:pPr marL="0" indent="0">
              <a:lnSpc>
                <a:spcPct val="115000"/>
              </a:lnSpc>
              <a:spcAft>
                <a:spcPts val="1000"/>
              </a:spcAft>
              <a:buNone/>
            </a:pPr>
            <a:r>
              <a:rPr lang="en-GB" dirty="0">
                <a:solidFill>
                  <a:srgbClr val="00B050"/>
                </a:solidFill>
                <a:ea typeface="Calibri"/>
                <a:cs typeface="Times New Roman"/>
              </a:rPr>
              <a:t>Henry’s bodyguard: Yes my lord!  Knock them down and turn them into houses.  </a:t>
            </a:r>
          </a:p>
        </p:txBody>
      </p:sp>
      <p:sp>
        <p:nvSpPr>
          <p:cNvPr id="4" name="Horizontal Scroll 3">
            <a:hlinkClick r:id="rId2" action="ppaction://hlinkfile"/>
          </p:cNvPr>
          <p:cNvSpPr/>
          <p:nvPr/>
        </p:nvSpPr>
        <p:spPr>
          <a:xfrm>
            <a:off x="1907704" y="2276872"/>
            <a:ext cx="5522520" cy="1700808"/>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latin typeface="Copperplate Gothic Light" pitchFamily="34" charset="0"/>
              </a:rPr>
              <a:t>Scene One: The King’s Court </a:t>
            </a:r>
            <a:endParaRPr lang="en-GB" dirty="0">
              <a:latin typeface="Copperplate Gothic Light" pitchFamily="34" charset="0"/>
            </a:endParaRPr>
          </a:p>
        </p:txBody>
      </p:sp>
    </p:spTree>
    <p:extLst>
      <p:ext uri="{BB962C8B-B14F-4D97-AF65-F5344CB8AC3E}">
        <p14:creationId xmlns:p14="http://schemas.microsoft.com/office/powerpoint/2010/main" val="1857462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9560" y="476672"/>
            <a:ext cx="8507288" cy="6408712"/>
          </a:xfrm>
        </p:spPr>
        <p:txBody>
          <a:bodyPr>
            <a:normAutofit fontScale="77500" lnSpcReduction="20000"/>
          </a:bodyPr>
          <a:lstStyle/>
          <a:p>
            <a:pPr marL="0" indent="0">
              <a:lnSpc>
                <a:spcPct val="115000"/>
              </a:lnSpc>
              <a:spcAft>
                <a:spcPts val="1000"/>
              </a:spcAft>
              <a:buNone/>
            </a:pPr>
            <a:r>
              <a:rPr lang="en-GB" dirty="0">
                <a:solidFill>
                  <a:srgbClr val="0070C0"/>
                </a:solidFill>
                <a:ea typeface="Calibri"/>
                <a:cs typeface="Times New Roman"/>
              </a:rPr>
              <a:t>Anne: Where’s Henry?  Have you seen Henry?</a:t>
            </a:r>
          </a:p>
          <a:p>
            <a:pPr marL="0" indent="0">
              <a:lnSpc>
                <a:spcPct val="115000"/>
              </a:lnSpc>
              <a:spcAft>
                <a:spcPts val="1000"/>
              </a:spcAft>
              <a:buNone/>
            </a:pPr>
            <a:r>
              <a:rPr lang="en-GB" dirty="0">
                <a:solidFill>
                  <a:schemeClr val="accent6"/>
                </a:solidFill>
                <a:ea typeface="Calibri"/>
                <a:cs typeface="Times New Roman"/>
              </a:rPr>
              <a:t>Lady One: No me lady, I think he is in privy chamber.</a:t>
            </a:r>
          </a:p>
          <a:p>
            <a:pPr marL="0" indent="0">
              <a:lnSpc>
                <a:spcPct val="115000"/>
              </a:lnSpc>
              <a:spcAft>
                <a:spcPts val="1000"/>
              </a:spcAft>
              <a:buNone/>
            </a:pPr>
            <a:r>
              <a:rPr lang="en-GB" dirty="0">
                <a:solidFill>
                  <a:schemeClr val="accent5">
                    <a:lumMod val="75000"/>
                  </a:schemeClr>
                </a:solidFill>
                <a:ea typeface="Calibri"/>
                <a:cs typeface="Times New Roman"/>
              </a:rPr>
              <a:t>Lady Two: Yes, I saw him enter the chamber at about one. </a:t>
            </a:r>
          </a:p>
          <a:p>
            <a:pPr marL="0" indent="0">
              <a:lnSpc>
                <a:spcPct val="115000"/>
              </a:lnSpc>
              <a:spcAft>
                <a:spcPts val="1000"/>
              </a:spcAft>
              <a:buNone/>
            </a:pPr>
            <a:r>
              <a:rPr lang="en-GB" dirty="0">
                <a:solidFill>
                  <a:schemeClr val="tx2">
                    <a:lumMod val="75000"/>
                  </a:schemeClr>
                </a:solidFill>
                <a:ea typeface="Calibri"/>
                <a:cs typeface="Times New Roman"/>
              </a:rPr>
              <a:t>Lady Three: Same me lady.</a:t>
            </a:r>
          </a:p>
          <a:p>
            <a:pPr marL="0" indent="0">
              <a:lnSpc>
                <a:spcPct val="115000"/>
              </a:lnSpc>
              <a:spcAft>
                <a:spcPts val="1000"/>
              </a:spcAft>
              <a:buNone/>
            </a:pPr>
            <a:r>
              <a:rPr lang="en-GB" dirty="0">
                <a:solidFill>
                  <a:srgbClr val="0070C0"/>
                </a:solidFill>
                <a:ea typeface="Calibri"/>
                <a:cs typeface="Times New Roman"/>
              </a:rPr>
              <a:t>Anne: Oh!  Have you heard the news?! </a:t>
            </a:r>
          </a:p>
          <a:p>
            <a:pPr marL="0" indent="0">
              <a:lnSpc>
                <a:spcPct val="115000"/>
              </a:lnSpc>
              <a:spcAft>
                <a:spcPts val="1000"/>
              </a:spcAft>
              <a:buNone/>
            </a:pPr>
            <a:r>
              <a:rPr lang="en-GB" dirty="0">
                <a:solidFill>
                  <a:schemeClr val="accent6">
                    <a:lumMod val="75000"/>
                  </a:schemeClr>
                </a:solidFill>
                <a:ea typeface="Calibri"/>
                <a:cs typeface="Times New Roman"/>
              </a:rPr>
              <a:t>Ladies: What me lady?</a:t>
            </a:r>
          </a:p>
          <a:p>
            <a:pPr marL="0" indent="0">
              <a:lnSpc>
                <a:spcPct val="115000"/>
              </a:lnSpc>
              <a:spcAft>
                <a:spcPts val="1000"/>
              </a:spcAft>
              <a:buNone/>
            </a:pPr>
            <a:r>
              <a:rPr lang="en-GB" dirty="0">
                <a:solidFill>
                  <a:srgbClr val="0070C0"/>
                </a:solidFill>
                <a:ea typeface="Calibri"/>
                <a:cs typeface="Times New Roman"/>
              </a:rPr>
              <a:t>Anne: Henry’s closing down the monasteries, starting with the one at Canterbury.  Isn’t that wonderful?</a:t>
            </a:r>
          </a:p>
          <a:p>
            <a:pPr marL="0" indent="0">
              <a:lnSpc>
                <a:spcPct val="115000"/>
              </a:lnSpc>
              <a:spcAft>
                <a:spcPts val="1000"/>
              </a:spcAft>
              <a:buNone/>
            </a:pPr>
            <a:r>
              <a:rPr lang="en-GB" dirty="0">
                <a:solidFill>
                  <a:schemeClr val="accent6">
                    <a:lumMod val="75000"/>
                  </a:schemeClr>
                </a:solidFill>
                <a:ea typeface="Calibri"/>
                <a:cs typeface="Times New Roman"/>
              </a:rPr>
              <a:t>Ladies: Yes me lady, wonderful! </a:t>
            </a:r>
          </a:p>
          <a:p>
            <a:pPr marL="0" indent="0">
              <a:lnSpc>
                <a:spcPct val="115000"/>
              </a:lnSpc>
              <a:spcAft>
                <a:spcPts val="1000"/>
              </a:spcAft>
              <a:buNone/>
            </a:pPr>
            <a:r>
              <a:rPr lang="en-GB" dirty="0">
                <a:solidFill>
                  <a:srgbClr val="0070C0"/>
                </a:solidFill>
                <a:ea typeface="Calibri"/>
                <a:cs typeface="Times New Roman"/>
              </a:rPr>
              <a:t>Anne: He’s going to destroy all the evil monks that sole money from the poor and the hungry! </a:t>
            </a:r>
            <a:endParaRPr lang="en-GB" dirty="0" smtClean="0">
              <a:solidFill>
                <a:srgbClr val="0070C0"/>
              </a:solidFill>
              <a:ea typeface="Calibri"/>
              <a:cs typeface="Times New Roman"/>
            </a:endParaRPr>
          </a:p>
          <a:p>
            <a:pPr marL="0" indent="0">
              <a:lnSpc>
                <a:spcPct val="115000"/>
              </a:lnSpc>
              <a:spcAft>
                <a:spcPts val="1000"/>
              </a:spcAft>
              <a:buNone/>
            </a:pPr>
            <a:r>
              <a:rPr lang="en-GB" dirty="0" smtClean="0">
                <a:solidFill>
                  <a:schemeClr val="accent6">
                    <a:lumMod val="75000"/>
                  </a:schemeClr>
                </a:solidFill>
                <a:ea typeface="Calibri"/>
                <a:cs typeface="Times New Roman"/>
              </a:rPr>
              <a:t>Ladies</a:t>
            </a:r>
            <a:r>
              <a:rPr lang="en-GB" dirty="0">
                <a:solidFill>
                  <a:schemeClr val="accent6">
                    <a:lumMod val="75000"/>
                  </a:schemeClr>
                </a:solidFill>
                <a:ea typeface="Calibri"/>
                <a:cs typeface="Times New Roman"/>
              </a:rPr>
              <a:t>: Fantastic me lady!  </a:t>
            </a:r>
          </a:p>
          <a:p>
            <a:endParaRPr lang="en-GB" dirty="0"/>
          </a:p>
        </p:txBody>
      </p:sp>
      <p:sp>
        <p:nvSpPr>
          <p:cNvPr id="4" name="Horizontal Scroll 3">
            <a:hlinkClick r:id="rId2" action="ppaction://hlinkfile"/>
          </p:cNvPr>
          <p:cNvSpPr/>
          <p:nvPr/>
        </p:nvSpPr>
        <p:spPr>
          <a:xfrm>
            <a:off x="2051720" y="2420888"/>
            <a:ext cx="4935760" cy="2808312"/>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latin typeface="Copperplate Gothic Light" pitchFamily="34" charset="0"/>
              </a:rPr>
              <a:t>Scene Two: Anne Boleyn’s Chamber </a:t>
            </a:r>
            <a:endParaRPr lang="en-GB" dirty="0">
              <a:latin typeface="Copperplate Gothic Light" pitchFamily="34" charset="0"/>
            </a:endParaRPr>
          </a:p>
        </p:txBody>
      </p:sp>
    </p:spTree>
    <p:extLst>
      <p:ext uri="{BB962C8B-B14F-4D97-AF65-F5344CB8AC3E}">
        <p14:creationId xmlns:p14="http://schemas.microsoft.com/office/powerpoint/2010/main" val="1391622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7592" y="131799"/>
            <a:ext cx="8856984" cy="6741368"/>
          </a:xfrm>
        </p:spPr>
        <p:txBody>
          <a:bodyPr>
            <a:normAutofit fontScale="55000" lnSpcReduction="20000"/>
          </a:bodyPr>
          <a:lstStyle/>
          <a:p>
            <a:pPr marL="0" indent="0">
              <a:lnSpc>
                <a:spcPct val="115000"/>
              </a:lnSpc>
              <a:spcAft>
                <a:spcPts val="1000"/>
              </a:spcAft>
              <a:buNone/>
            </a:pPr>
            <a:r>
              <a:rPr lang="en-GB" dirty="0">
                <a:solidFill>
                  <a:schemeClr val="accent3"/>
                </a:solidFill>
                <a:ea typeface="Calibri"/>
                <a:cs typeface="Times New Roman"/>
              </a:rPr>
              <a:t>Prior: I have just had a letter from Thomas Cromwell.  He is going to send the soldiers here to close down the monastery on the orders of King Henry VIII.</a:t>
            </a:r>
          </a:p>
          <a:p>
            <a:pPr marL="0" indent="0">
              <a:lnSpc>
                <a:spcPct val="115000"/>
              </a:lnSpc>
              <a:spcAft>
                <a:spcPts val="1000"/>
              </a:spcAft>
              <a:buNone/>
            </a:pPr>
            <a:r>
              <a:rPr lang="en-GB" dirty="0">
                <a:solidFill>
                  <a:schemeClr val="accent2">
                    <a:lumMod val="75000"/>
                  </a:schemeClr>
                </a:solidFill>
                <a:ea typeface="Calibri"/>
                <a:cs typeface="Times New Roman"/>
              </a:rPr>
              <a:t>Monk </a:t>
            </a:r>
            <a:r>
              <a:rPr lang="en-GB" dirty="0" smtClean="0">
                <a:solidFill>
                  <a:schemeClr val="accent2">
                    <a:lumMod val="75000"/>
                  </a:schemeClr>
                </a:solidFill>
                <a:ea typeface="Calibri"/>
                <a:cs typeface="Times New Roman"/>
              </a:rPr>
              <a:t>1: </a:t>
            </a:r>
            <a:r>
              <a:rPr lang="en-GB" dirty="0">
                <a:solidFill>
                  <a:schemeClr val="accent2">
                    <a:lumMod val="75000"/>
                  </a:schemeClr>
                </a:solidFill>
                <a:ea typeface="Calibri"/>
                <a:cs typeface="Times New Roman"/>
              </a:rPr>
              <a:t>Why can’t we be left alone?  We haven’t done any harm.  </a:t>
            </a:r>
          </a:p>
          <a:p>
            <a:pPr marL="0" indent="0">
              <a:lnSpc>
                <a:spcPct val="115000"/>
              </a:lnSpc>
              <a:spcAft>
                <a:spcPts val="1000"/>
              </a:spcAft>
              <a:buNone/>
            </a:pPr>
            <a:r>
              <a:rPr lang="en-GB" dirty="0">
                <a:solidFill>
                  <a:schemeClr val="accent3"/>
                </a:solidFill>
                <a:ea typeface="Calibri"/>
                <a:cs typeface="Times New Roman"/>
              </a:rPr>
              <a:t>Prior: The King is afraid we are loyal to the Pope.  He doesn’t like the monks and he wants control of the Cathedral. </a:t>
            </a:r>
          </a:p>
          <a:p>
            <a:pPr marL="0" indent="0">
              <a:lnSpc>
                <a:spcPct val="115000"/>
              </a:lnSpc>
              <a:spcAft>
                <a:spcPts val="1000"/>
              </a:spcAft>
              <a:buNone/>
            </a:pPr>
            <a:r>
              <a:rPr lang="en-GB" dirty="0">
                <a:solidFill>
                  <a:schemeClr val="tx2">
                    <a:lumMod val="75000"/>
                  </a:schemeClr>
                </a:solidFill>
                <a:ea typeface="Calibri"/>
                <a:cs typeface="Times New Roman"/>
              </a:rPr>
              <a:t>Monk </a:t>
            </a:r>
            <a:r>
              <a:rPr lang="en-GB" dirty="0" smtClean="0">
                <a:solidFill>
                  <a:schemeClr val="tx2">
                    <a:lumMod val="75000"/>
                  </a:schemeClr>
                </a:solidFill>
                <a:ea typeface="Calibri"/>
                <a:cs typeface="Times New Roman"/>
              </a:rPr>
              <a:t>2: </a:t>
            </a:r>
            <a:r>
              <a:rPr lang="en-GB" dirty="0">
                <a:solidFill>
                  <a:schemeClr val="tx2">
                    <a:lumMod val="75000"/>
                  </a:schemeClr>
                </a:solidFill>
                <a:ea typeface="Calibri"/>
                <a:cs typeface="Times New Roman"/>
              </a:rPr>
              <a:t>What about the services in the Cathedral? </a:t>
            </a:r>
          </a:p>
          <a:p>
            <a:pPr marL="0" indent="0">
              <a:lnSpc>
                <a:spcPct val="115000"/>
              </a:lnSpc>
              <a:spcAft>
                <a:spcPts val="1000"/>
              </a:spcAft>
              <a:buNone/>
            </a:pPr>
            <a:r>
              <a:rPr lang="en-GB" dirty="0">
                <a:solidFill>
                  <a:schemeClr val="accent3"/>
                </a:solidFill>
                <a:ea typeface="Calibri"/>
                <a:cs typeface="Times New Roman"/>
              </a:rPr>
              <a:t>Prior: I’m sure the King will find someone to run it for him. </a:t>
            </a:r>
          </a:p>
          <a:p>
            <a:pPr marL="0" indent="0">
              <a:lnSpc>
                <a:spcPct val="115000"/>
              </a:lnSpc>
              <a:spcAft>
                <a:spcPts val="1000"/>
              </a:spcAft>
              <a:buNone/>
            </a:pPr>
            <a:r>
              <a:rPr lang="en-GB" dirty="0">
                <a:solidFill>
                  <a:srgbClr val="C00000"/>
                </a:solidFill>
                <a:ea typeface="Calibri"/>
                <a:cs typeface="Times New Roman"/>
              </a:rPr>
              <a:t>Monk </a:t>
            </a:r>
            <a:r>
              <a:rPr lang="en-GB" dirty="0" smtClean="0">
                <a:solidFill>
                  <a:srgbClr val="C00000"/>
                </a:solidFill>
                <a:ea typeface="Calibri"/>
                <a:cs typeface="Times New Roman"/>
              </a:rPr>
              <a:t>3: </a:t>
            </a:r>
            <a:r>
              <a:rPr lang="en-GB" dirty="0">
                <a:solidFill>
                  <a:srgbClr val="C00000"/>
                </a:solidFill>
                <a:ea typeface="Calibri"/>
                <a:cs typeface="Times New Roman"/>
              </a:rPr>
              <a:t>What can we do?  We haven’t got a family to go to or any money. </a:t>
            </a:r>
          </a:p>
          <a:p>
            <a:pPr marL="0" indent="0">
              <a:lnSpc>
                <a:spcPct val="115000"/>
              </a:lnSpc>
              <a:spcAft>
                <a:spcPts val="1000"/>
              </a:spcAft>
              <a:buNone/>
            </a:pPr>
            <a:r>
              <a:rPr lang="en-GB" dirty="0">
                <a:ea typeface="Calibri"/>
                <a:cs typeface="Times New Roman"/>
              </a:rPr>
              <a:t>Monk 4: I’ve been a monk since I was eighteen.  I’ve never known any other life. </a:t>
            </a:r>
          </a:p>
          <a:p>
            <a:pPr marL="0" indent="0">
              <a:lnSpc>
                <a:spcPct val="115000"/>
              </a:lnSpc>
              <a:spcAft>
                <a:spcPts val="1000"/>
              </a:spcAft>
              <a:buNone/>
            </a:pPr>
            <a:r>
              <a:rPr lang="en-GB" dirty="0">
                <a:solidFill>
                  <a:schemeClr val="accent3"/>
                </a:solidFill>
                <a:ea typeface="Calibri"/>
                <a:cs typeface="Times New Roman"/>
              </a:rPr>
              <a:t>Prior: It says in the letter we will be given pensions.  </a:t>
            </a:r>
          </a:p>
          <a:p>
            <a:pPr marL="0" indent="0">
              <a:lnSpc>
                <a:spcPct val="115000"/>
              </a:lnSpc>
              <a:spcAft>
                <a:spcPts val="1000"/>
              </a:spcAft>
              <a:buNone/>
            </a:pPr>
            <a:r>
              <a:rPr lang="en-GB" dirty="0">
                <a:solidFill>
                  <a:schemeClr val="accent2">
                    <a:lumMod val="75000"/>
                  </a:schemeClr>
                </a:solidFill>
                <a:ea typeface="Calibri"/>
                <a:cs typeface="Times New Roman"/>
              </a:rPr>
              <a:t>Monk </a:t>
            </a:r>
            <a:r>
              <a:rPr lang="en-GB" dirty="0" smtClean="0">
                <a:solidFill>
                  <a:schemeClr val="accent2">
                    <a:lumMod val="75000"/>
                  </a:schemeClr>
                </a:solidFill>
                <a:ea typeface="Calibri"/>
                <a:cs typeface="Times New Roman"/>
              </a:rPr>
              <a:t>1: </a:t>
            </a:r>
            <a:r>
              <a:rPr lang="en-GB" dirty="0">
                <a:solidFill>
                  <a:schemeClr val="accent2">
                    <a:lumMod val="75000"/>
                  </a:schemeClr>
                </a:solidFill>
                <a:ea typeface="Calibri"/>
                <a:cs typeface="Times New Roman"/>
              </a:rPr>
              <a:t>Yes, but how much?  Shall we be able to live on it?  I hear it is £10 a year.  </a:t>
            </a:r>
          </a:p>
          <a:p>
            <a:pPr marL="0" indent="0">
              <a:lnSpc>
                <a:spcPct val="115000"/>
              </a:lnSpc>
              <a:spcAft>
                <a:spcPts val="1000"/>
              </a:spcAft>
              <a:buNone/>
            </a:pPr>
            <a:r>
              <a:rPr lang="en-GB" dirty="0">
                <a:solidFill>
                  <a:schemeClr val="tx2">
                    <a:lumMod val="75000"/>
                  </a:schemeClr>
                </a:solidFill>
                <a:ea typeface="Calibri"/>
                <a:cs typeface="Times New Roman"/>
              </a:rPr>
              <a:t>Monk </a:t>
            </a:r>
            <a:r>
              <a:rPr lang="en-GB" dirty="0" smtClean="0">
                <a:solidFill>
                  <a:schemeClr val="tx2">
                    <a:lumMod val="75000"/>
                  </a:schemeClr>
                </a:solidFill>
                <a:ea typeface="Calibri"/>
                <a:cs typeface="Times New Roman"/>
              </a:rPr>
              <a:t>2: </a:t>
            </a:r>
            <a:r>
              <a:rPr lang="en-GB" dirty="0">
                <a:solidFill>
                  <a:schemeClr val="tx2">
                    <a:lumMod val="75000"/>
                  </a:schemeClr>
                </a:solidFill>
                <a:ea typeface="Calibri"/>
                <a:cs typeface="Times New Roman"/>
              </a:rPr>
              <a:t>I think we should resist the soldiers, they can’t force us to go.  </a:t>
            </a:r>
          </a:p>
          <a:p>
            <a:pPr marL="0" indent="0">
              <a:lnSpc>
                <a:spcPct val="115000"/>
              </a:lnSpc>
              <a:spcAft>
                <a:spcPts val="1000"/>
              </a:spcAft>
              <a:buNone/>
            </a:pPr>
            <a:r>
              <a:rPr lang="en-GB" dirty="0">
                <a:solidFill>
                  <a:schemeClr val="accent3"/>
                </a:solidFill>
                <a:ea typeface="Calibri"/>
                <a:cs typeface="Times New Roman"/>
              </a:rPr>
              <a:t>Prior:  If you disobey the King you will be treated as a traitor.  You know what happens to them! </a:t>
            </a:r>
          </a:p>
          <a:p>
            <a:pPr marL="0" indent="0">
              <a:lnSpc>
                <a:spcPct val="115000"/>
              </a:lnSpc>
              <a:spcAft>
                <a:spcPts val="1000"/>
              </a:spcAft>
              <a:buNone/>
            </a:pPr>
            <a:r>
              <a:rPr lang="en-GB" dirty="0">
                <a:solidFill>
                  <a:srgbClr val="C00000"/>
                </a:solidFill>
                <a:ea typeface="Calibri"/>
                <a:cs typeface="Times New Roman"/>
              </a:rPr>
              <a:t>Monk </a:t>
            </a:r>
            <a:r>
              <a:rPr lang="en-GB" dirty="0" smtClean="0">
                <a:solidFill>
                  <a:srgbClr val="C00000"/>
                </a:solidFill>
                <a:ea typeface="Calibri"/>
                <a:cs typeface="Times New Roman"/>
              </a:rPr>
              <a:t>3: </a:t>
            </a:r>
            <a:r>
              <a:rPr lang="en-GB" dirty="0">
                <a:solidFill>
                  <a:srgbClr val="C00000"/>
                </a:solidFill>
                <a:ea typeface="Calibri"/>
                <a:cs typeface="Times New Roman"/>
              </a:rPr>
              <a:t>It’s terrible! They hang you and cut out your heart and cut your body into bits! </a:t>
            </a:r>
          </a:p>
          <a:p>
            <a:pPr marL="0" indent="0">
              <a:lnSpc>
                <a:spcPct val="115000"/>
              </a:lnSpc>
              <a:spcAft>
                <a:spcPts val="1000"/>
              </a:spcAft>
              <a:buNone/>
            </a:pPr>
            <a:r>
              <a:rPr lang="en-GB" dirty="0">
                <a:ea typeface="Calibri"/>
                <a:cs typeface="Times New Roman"/>
              </a:rPr>
              <a:t>Monk 4: We shall have to give up the monastery, there’s nothing else to do! </a:t>
            </a:r>
          </a:p>
          <a:p>
            <a:endParaRPr lang="en-GB" dirty="0"/>
          </a:p>
        </p:txBody>
      </p:sp>
      <p:sp>
        <p:nvSpPr>
          <p:cNvPr id="4" name="Horizontal Scroll 3">
            <a:hlinkClick r:id="rId2" action="ppaction://hlinkfile"/>
          </p:cNvPr>
          <p:cNvSpPr/>
          <p:nvPr/>
        </p:nvSpPr>
        <p:spPr>
          <a:xfrm>
            <a:off x="2051720" y="1844824"/>
            <a:ext cx="4608512" cy="2808312"/>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latin typeface="Copperplate Gothic Light" pitchFamily="34" charset="0"/>
              </a:rPr>
              <a:t>Scene Three: Canterbury </a:t>
            </a:r>
            <a:endParaRPr lang="en-GB" dirty="0">
              <a:latin typeface="Copperplate Gothic Light" pitchFamily="34" charset="0"/>
            </a:endParaRPr>
          </a:p>
        </p:txBody>
      </p:sp>
    </p:spTree>
    <p:extLst>
      <p:ext uri="{BB962C8B-B14F-4D97-AF65-F5344CB8AC3E}">
        <p14:creationId xmlns:p14="http://schemas.microsoft.com/office/powerpoint/2010/main" val="2768466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13576" y="1176343"/>
            <a:ext cx="7632848" cy="6120680"/>
          </a:xfrm>
        </p:spPr>
        <p:txBody>
          <a:bodyPr>
            <a:normAutofit fontScale="92500"/>
          </a:bodyPr>
          <a:lstStyle/>
          <a:p>
            <a:pPr marL="0" indent="0">
              <a:lnSpc>
                <a:spcPct val="115000"/>
              </a:lnSpc>
              <a:spcAft>
                <a:spcPts val="1000"/>
              </a:spcAft>
              <a:buNone/>
            </a:pPr>
            <a:r>
              <a:rPr lang="en-GB" dirty="0">
                <a:solidFill>
                  <a:srgbClr val="92D050"/>
                </a:solidFill>
                <a:ea typeface="Calibri"/>
                <a:cs typeface="Times New Roman"/>
              </a:rPr>
              <a:t>Catherine: Bad news!  I have just heard that Henry is shutting down the monasteries! </a:t>
            </a:r>
          </a:p>
          <a:p>
            <a:pPr marL="0" indent="0">
              <a:lnSpc>
                <a:spcPct val="115000"/>
              </a:lnSpc>
              <a:spcAft>
                <a:spcPts val="1000"/>
              </a:spcAft>
              <a:buNone/>
            </a:pPr>
            <a:r>
              <a:rPr lang="en-GB" dirty="0">
                <a:solidFill>
                  <a:schemeClr val="accent1">
                    <a:lumMod val="75000"/>
                  </a:schemeClr>
                </a:solidFill>
                <a:ea typeface="Calibri"/>
                <a:cs typeface="Times New Roman"/>
              </a:rPr>
              <a:t>Lady 1: Oh no!  What about the poor monks?</a:t>
            </a:r>
          </a:p>
          <a:p>
            <a:pPr marL="0" indent="0">
              <a:lnSpc>
                <a:spcPct val="115000"/>
              </a:lnSpc>
              <a:spcAft>
                <a:spcPts val="1000"/>
              </a:spcAft>
              <a:buNone/>
            </a:pPr>
            <a:r>
              <a:rPr lang="en-GB" dirty="0">
                <a:solidFill>
                  <a:srgbClr val="FFC000"/>
                </a:solidFill>
                <a:ea typeface="Calibri"/>
                <a:cs typeface="Times New Roman"/>
              </a:rPr>
              <a:t>Lady 2: Oh no my lady! </a:t>
            </a:r>
          </a:p>
          <a:p>
            <a:pPr marL="0" indent="0">
              <a:lnSpc>
                <a:spcPct val="115000"/>
              </a:lnSpc>
              <a:spcAft>
                <a:spcPts val="1000"/>
              </a:spcAft>
              <a:buNone/>
            </a:pPr>
            <a:r>
              <a:rPr lang="en-GB" dirty="0">
                <a:solidFill>
                  <a:srgbClr val="92D050"/>
                </a:solidFill>
                <a:ea typeface="Calibri"/>
                <a:cs typeface="Times New Roman"/>
              </a:rPr>
              <a:t>Catherine: Oh no, where are my poor monks going to go? </a:t>
            </a:r>
          </a:p>
          <a:p>
            <a:pPr marL="0" indent="0">
              <a:lnSpc>
                <a:spcPct val="115000"/>
              </a:lnSpc>
              <a:spcAft>
                <a:spcPts val="1000"/>
              </a:spcAft>
              <a:buNone/>
            </a:pPr>
            <a:r>
              <a:rPr lang="en-GB" dirty="0" smtClean="0">
                <a:solidFill>
                  <a:schemeClr val="accent1">
                    <a:lumMod val="75000"/>
                  </a:schemeClr>
                </a:solidFill>
                <a:ea typeface="Calibri"/>
                <a:cs typeface="Times New Roman"/>
              </a:rPr>
              <a:t>Lady </a:t>
            </a:r>
            <a:r>
              <a:rPr lang="en-GB" dirty="0">
                <a:solidFill>
                  <a:schemeClr val="accent1">
                    <a:lumMod val="75000"/>
                  </a:schemeClr>
                </a:solidFill>
                <a:ea typeface="Calibri"/>
                <a:cs typeface="Times New Roman"/>
              </a:rPr>
              <a:t>1: Oh, I’ll go and see if it is true my lady! </a:t>
            </a:r>
          </a:p>
          <a:p>
            <a:pPr marL="0" indent="0">
              <a:lnSpc>
                <a:spcPct val="115000"/>
              </a:lnSpc>
              <a:spcAft>
                <a:spcPts val="1000"/>
              </a:spcAft>
              <a:buNone/>
            </a:pPr>
            <a:r>
              <a:rPr lang="en-GB" dirty="0">
                <a:solidFill>
                  <a:srgbClr val="92D050"/>
                </a:solidFill>
                <a:ea typeface="Calibri"/>
                <a:cs typeface="Times New Roman"/>
              </a:rPr>
              <a:t>Catherine: What will the poor monks do? </a:t>
            </a:r>
            <a:r>
              <a:rPr lang="en-GB" dirty="0" smtClean="0">
                <a:solidFill>
                  <a:srgbClr val="92D050"/>
                </a:solidFill>
                <a:ea typeface="Calibri"/>
                <a:cs typeface="Times New Roman"/>
              </a:rPr>
              <a:t>They </a:t>
            </a:r>
            <a:r>
              <a:rPr lang="en-GB" dirty="0">
                <a:solidFill>
                  <a:srgbClr val="92D050"/>
                </a:solidFill>
                <a:ea typeface="Calibri"/>
                <a:cs typeface="Times New Roman"/>
              </a:rPr>
              <a:t>have families and no were to go! </a:t>
            </a:r>
          </a:p>
          <a:p>
            <a:endParaRPr lang="en-GB" dirty="0"/>
          </a:p>
        </p:txBody>
      </p:sp>
      <p:sp>
        <p:nvSpPr>
          <p:cNvPr id="4" name="Horizontal Scroll 3">
            <a:hlinkClick r:id="rId2" action="ppaction://hlinkfile"/>
          </p:cNvPr>
          <p:cNvSpPr/>
          <p:nvPr/>
        </p:nvSpPr>
        <p:spPr>
          <a:xfrm>
            <a:off x="1907704" y="2132856"/>
            <a:ext cx="5190438" cy="2725722"/>
          </a:xfrm>
          <a:prstGeom prst="horizontalScroll">
            <a:avLst>
              <a:gd name="adj" fmla="val 8963"/>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latin typeface="Copperplate Gothic Light" pitchFamily="34" charset="0"/>
              </a:rPr>
              <a:t>Scene Four: Catherine of Aragon’s Rooms </a:t>
            </a:r>
            <a:endParaRPr lang="en-GB" dirty="0">
              <a:latin typeface="Copperplate Gothic Light" pitchFamily="34" charset="0"/>
            </a:endParaRPr>
          </a:p>
        </p:txBody>
      </p:sp>
    </p:spTree>
    <p:extLst>
      <p:ext uri="{BB962C8B-B14F-4D97-AF65-F5344CB8AC3E}">
        <p14:creationId xmlns:p14="http://schemas.microsoft.com/office/powerpoint/2010/main" val="959677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5584" y="-24733"/>
            <a:ext cx="8028384" cy="6858000"/>
          </a:xfrm>
        </p:spPr>
        <p:txBody>
          <a:bodyPr>
            <a:normAutofit fontScale="70000" lnSpcReduction="20000"/>
          </a:bodyPr>
          <a:lstStyle/>
          <a:p>
            <a:pPr marL="0" indent="0">
              <a:lnSpc>
                <a:spcPct val="115000"/>
              </a:lnSpc>
              <a:spcAft>
                <a:spcPts val="1000"/>
              </a:spcAft>
              <a:buNone/>
            </a:pPr>
            <a:r>
              <a:rPr lang="en-GB" dirty="0">
                <a:solidFill>
                  <a:srgbClr val="7030A0"/>
                </a:solidFill>
                <a:ea typeface="Calibri"/>
                <a:cs typeface="Times New Roman"/>
              </a:rPr>
              <a:t>Captain: Order of King Henry VIII, 1540.  All monks to leave the monastery instantly!  Here are your pensions.  You are advised to leave quietly. </a:t>
            </a:r>
          </a:p>
          <a:p>
            <a:pPr marL="0" indent="0">
              <a:lnSpc>
                <a:spcPct val="115000"/>
              </a:lnSpc>
              <a:spcAft>
                <a:spcPts val="1000"/>
              </a:spcAft>
              <a:buNone/>
            </a:pPr>
            <a:r>
              <a:rPr lang="en-GB" dirty="0">
                <a:solidFill>
                  <a:srgbClr val="92D050"/>
                </a:solidFill>
                <a:ea typeface="Calibri"/>
                <a:cs typeface="Times New Roman"/>
              </a:rPr>
              <a:t>Prior: What are you going to do with the buildings? </a:t>
            </a:r>
          </a:p>
          <a:p>
            <a:pPr marL="0" indent="0">
              <a:lnSpc>
                <a:spcPct val="115000"/>
              </a:lnSpc>
              <a:spcAft>
                <a:spcPts val="1000"/>
              </a:spcAft>
              <a:buNone/>
            </a:pPr>
            <a:r>
              <a:rPr lang="en-GB" dirty="0">
                <a:solidFill>
                  <a:srgbClr val="7030A0"/>
                </a:solidFill>
                <a:ea typeface="Calibri"/>
                <a:cs typeface="Times New Roman"/>
              </a:rPr>
              <a:t>Captain: Well, the new Dean and the Canons have got to live somewhere, haven’t they?  We might use some and knock some down. </a:t>
            </a:r>
          </a:p>
          <a:p>
            <a:pPr marL="0" indent="0">
              <a:lnSpc>
                <a:spcPct val="115000"/>
              </a:lnSpc>
              <a:spcAft>
                <a:spcPts val="1000"/>
              </a:spcAft>
              <a:buNone/>
            </a:pPr>
            <a:r>
              <a:rPr lang="en-GB" dirty="0">
                <a:solidFill>
                  <a:srgbClr val="92D050"/>
                </a:solidFill>
                <a:ea typeface="Calibri"/>
                <a:cs typeface="Times New Roman"/>
              </a:rPr>
              <a:t>Monk 1: You are vandals!  We aren’t doing any harm.  We live a life of prayer and study and work.  </a:t>
            </a:r>
          </a:p>
          <a:p>
            <a:pPr marL="0" indent="0">
              <a:lnSpc>
                <a:spcPct val="115000"/>
              </a:lnSpc>
              <a:spcAft>
                <a:spcPts val="1000"/>
              </a:spcAft>
              <a:buNone/>
            </a:pPr>
            <a:r>
              <a:rPr lang="en-GB" dirty="0">
                <a:solidFill>
                  <a:srgbClr val="7030A0"/>
                </a:solidFill>
                <a:ea typeface="Calibri"/>
                <a:cs typeface="Times New Roman"/>
              </a:rPr>
              <a:t>Captain: Silence, you are traitors, all of you!  King Henry VIII is in charge of the Church of England and there are going to be some changes.  The new Dean and Canons will keep the services going and be loyal to the King.  We don’t need monks in England anymore.  </a:t>
            </a:r>
          </a:p>
          <a:p>
            <a:pPr marL="0" indent="0">
              <a:lnSpc>
                <a:spcPct val="115000"/>
              </a:lnSpc>
              <a:spcAft>
                <a:spcPts val="1000"/>
              </a:spcAft>
              <a:buNone/>
            </a:pPr>
            <a:r>
              <a:rPr lang="en-GB" dirty="0" smtClean="0">
                <a:solidFill>
                  <a:srgbClr val="7030A0"/>
                </a:solidFill>
                <a:ea typeface="Calibri"/>
                <a:cs typeface="Times New Roman"/>
              </a:rPr>
              <a:t>Captain </a:t>
            </a:r>
            <a:r>
              <a:rPr lang="en-GB" dirty="0" err="1" smtClean="0">
                <a:solidFill>
                  <a:srgbClr val="7030A0"/>
                </a:solidFill>
                <a:ea typeface="Calibri"/>
                <a:cs typeface="Times New Roman"/>
              </a:rPr>
              <a:t>con’d</a:t>
            </a:r>
            <a:r>
              <a:rPr lang="en-GB" dirty="0" smtClean="0">
                <a:solidFill>
                  <a:srgbClr val="7030A0"/>
                </a:solidFill>
                <a:ea typeface="Calibri"/>
                <a:cs typeface="Times New Roman"/>
              </a:rPr>
              <a:t>: </a:t>
            </a:r>
            <a:r>
              <a:rPr lang="en-GB" dirty="0">
                <a:solidFill>
                  <a:srgbClr val="7030A0"/>
                </a:solidFill>
                <a:ea typeface="Calibri"/>
                <a:cs typeface="Times New Roman"/>
              </a:rPr>
              <a:t>We’ve heard all about you – you don’t keep your promises to be poor.  You have big feasts when visitors come.  And look at these buildings, with only a few of you living here.  It’s a waste.  Any trouble and you’ll be hanged as traitors.  </a:t>
            </a:r>
          </a:p>
          <a:p>
            <a:endParaRPr lang="en-GB" dirty="0"/>
          </a:p>
        </p:txBody>
      </p:sp>
      <p:sp>
        <p:nvSpPr>
          <p:cNvPr id="4" name="Horizontal Scroll 3">
            <a:hlinkClick r:id="rId2" action="ppaction://hlinkfile"/>
          </p:cNvPr>
          <p:cNvSpPr/>
          <p:nvPr/>
        </p:nvSpPr>
        <p:spPr>
          <a:xfrm>
            <a:off x="2123728" y="1988840"/>
            <a:ext cx="4555850" cy="2866924"/>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latin typeface="Copperplate Gothic Light" pitchFamily="34" charset="0"/>
              </a:rPr>
              <a:t>Scene Five: Outside the Monastery </a:t>
            </a:r>
            <a:endParaRPr lang="en-GB" dirty="0">
              <a:latin typeface="Copperplate Gothic Light" pitchFamily="34" charset="0"/>
            </a:endParaRPr>
          </a:p>
        </p:txBody>
      </p:sp>
    </p:spTree>
    <p:extLst>
      <p:ext uri="{BB962C8B-B14F-4D97-AF65-F5344CB8AC3E}">
        <p14:creationId xmlns:p14="http://schemas.microsoft.com/office/powerpoint/2010/main" val="304970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5544" y="493003"/>
            <a:ext cx="8229600" cy="4968552"/>
          </a:xfrm>
        </p:spPr>
        <p:txBody>
          <a:bodyPr>
            <a:normAutofit/>
          </a:bodyPr>
          <a:lstStyle/>
          <a:p>
            <a:pPr marL="0" indent="0">
              <a:lnSpc>
                <a:spcPct val="115000"/>
              </a:lnSpc>
              <a:spcAft>
                <a:spcPts val="1000"/>
              </a:spcAft>
              <a:buNone/>
            </a:pPr>
            <a:r>
              <a:rPr lang="en-GB" dirty="0">
                <a:solidFill>
                  <a:srgbClr val="00B0F0"/>
                </a:solidFill>
                <a:ea typeface="Calibri"/>
                <a:cs typeface="Times New Roman"/>
              </a:rPr>
              <a:t>Martyr Monk: I can’t just stand here and watch my church fall! </a:t>
            </a:r>
          </a:p>
          <a:p>
            <a:pPr marL="0" indent="0">
              <a:lnSpc>
                <a:spcPct val="115000"/>
              </a:lnSpc>
              <a:spcAft>
                <a:spcPts val="1000"/>
              </a:spcAft>
              <a:buNone/>
            </a:pPr>
            <a:r>
              <a:rPr lang="en-GB" dirty="0">
                <a:solidFill>
                  <a:srgbClr val="C00000"/>
                </a:solidFill>
                <a:ea typeface="Calibri"/>
                <a:cs typeface="Times New Roman"/>
              </a:rPr>
              <a:t>Executioner: Ok then we will use you as an example – come with me!</a:t>
            </a:r>
          </a:p>
          <a:p>
            <a:pPr marL="0" indent="0">
              <a:lnSpc>
                <a:spcPct val="115000"/>
              </a:lnSpc>
              <a:spcAft>
                <a:spcPts val="1000"/>
              </a:spcAft>
              <a:buNone/>
            </a:pPr>
            <a:r>
              <a:rPr lang="en-GB" dirty="0">
                <a:solidFill>
                  <a:srgbClr val="00B0F0"/>
                </a:solidFill>
                <a:ea typeface="Calibri"/>
                <a:cs typeface="Times New Roman"/>
              </a:rPr>
              <a:t>Martyr Monk: At least I will die in the name of my beliefs! </a:t>
            </a:r>
          </a:p>
          <a:p>
            <a:pPr marL="0" indent="0">
              <a:lnSpc>
                <a:spcPct val="115000"/>
              </a:lnSpc>
              <a:spcAft>
                <a:spcPts val="1000"/>
              </a:spcAft>
              <a:buNone/>
            </a:pPr>
            <a:r>
              <a:rPr lang="en-GB" i="1" dirty="0">
                <a:ea typeface="Calibri"/>
                <a:cs typeface="Times New Roman"/>
              </a:rPr>
              <a:t>Executioner then kills the Martyr Monk.</a:t>
            </a:r>
            <a:endParaRPr lang="en-GB" dirty="0">
              <a:ea typeface="Calibri"/>
              <a:cs typeface="Times New Roman"/>
            </a:endParaRPr>
          </a:p>
          <a:p>
            <a:endParaRPr lang="en-GB" dirty="0"/>
          </a:p>
        </p:txBody>
      </p:sp>
      <p:sp>
        <p:nvSpPr>
          <p:cNvPr id="4" name="Horizontal Scroll 3">
            <a:hlinkClick r:id="rId2" action="ppaction://hlinkfile"/>
          </p:cNvPr>
          <p:cNvSpPr/>
          <p:nvPr/>
        </p:nvSpPr>
        <p:spPr>
          <a:xfrm>
            <a:off x="1763688" y="2492896"/>
            <a:ext cx="5616624" cy="2952328"/>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latin typeface="Copperplate Gothic Light" pitchFamily="34" charset="0"/>
              </a:rPr>
              <a:t>Scene Six: The Execution </a:t>
            </a:r>
            <a:endParaRPr lang="en-GB" dirty="0">
              <a:latin typeface="Copperplate Gothic Light" pitchFamily="34" charset="0"/>
            </a:endParaRPr>
          </a:p>
        </p:txBody>
      </p:sp>
    </p:spTree>
    <p:extLst>
      <p:ext uri="{BB962C8B-B14F-4D97-AF65-F5344CB8AC3E}">
        <p14:creationId xmlns:p14="http://schemas.microsoft.com/office/powerpoint/2010/main" val="4160069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76672"/>
            <a:ext cx="9144000" cy="6086794"/>
          </a:xfrm>
          <a:prstGeom prst="rect">
            <a:avLst/>
          </a:prstGeom>
        </p:spPr>
        <p:txBody>
          <a:bodyPr wrap="square">
            <a:spAutoFit/>
          </a:bodyPr>
          <a:lstStyle/>
          <a:p>
            <a:pPr>
              <a:lnSpc>
                <a:spcPct val="115000"/>
              </a:lnSpc>
              <a:spcAft>
                <a:spcPts val="1000"/>
              </a:spcAft>
            </a:pPr>
            <a:r>
              <a:rPr lang="en-GB" dirty="0">
                <a:solidFill>
                  <a:srgbClr val="00B0F0"/>
                </a:solidFill>
                <a:ea typeface="Calibri"/>
                <a:cs typeface="Times New Roman"/>
              </a:rPr>
              <a:t>Cranmer: The King wants Nicholas Wotton to be in charge of the Cathedral now that the monks have gone.  He will be the first Dean.</a:t>
            </a:r>
          </a:p>
          <a:p>
            <a:pPr>
              <a:lnSpc>
                <a:spcPct val="115000"/>
              </a:lnSpc>
              <a:spcAft>
                <a:spcPts val="1000"/>
              </a:spcAft>
            </a:pPr>
            <a:r>
              <a:rPr lang="en-GB" dirty="0">
                <a:solidFill>
                  <a:srgbClr val="7030A0"/>
                </a:solidFill>
                <a:ea typeface="Calibri"/>
                <a:cs typeface="Times New Roman"/>
              </a:rPr>
              <a:t>Cromwell: I have just received a message from Kent.  The monastery at Canterbury has been closed and the Prior and monks sent away.  Henry will be pleased that it has gone so smoothly.  Canterbury is very important because the Archbishop comes from there.  </a:t>
            </a:r>
          </a:p>
          <a:p>
            <a:pPr>
              <a:lnSpc>
                <a:spcPct val="115000"/>
              </a:lnSpc>
              <a:spcAft>
                <a:spcPts val="1000"/>
              </a:spcAft>
            </a:pPr>
            <a:r>
              <a:rPr lang="en-GB" dirty="0">
                <a:solidFill>
                  <a:srgbClr val="00B0F0"/>
                </a:solidFill>
                <a:ea typeface="Calibri"/>
                <a:cs typeface="Times New Roman"/>
              </a:rPr>
              <a:t>Cranmer: Yes, I wish I didn’t have to be at court so often.  I don’t get to my palace at Canterbury very often.  I must meet Dean Wotton.  After all, when I am in Canterbury we shall be neighbours. </a:t>
            </a:r>
          </a:p>
          <a:p>
            <a:pPr>
              <a:lnSpc>
                <a:spcPct val="115000"/>
              </a:lnSpc>
              <a:spcAft>
                <a:spcPts val="1000"/>
              </a:spcAft>
            </a:pPr>
            <a:r>
              <a:rPr lang="en-GB" dirty="0">
                <a:solidFill>
                  <a:srgbClr val="7030A0"/>
                </a:solidFill>
                <a:ea typeface="Calibri"/>
                <a:cs typeface="Times New Roman"/>
              </a:rPr>
              <a:t>Cromwell: Here comes the King. </a:t>
            </a:r>
          </a:p>
          <a:p>
            <a:pPr>
              <a:lnSpc>
                <a:spcPct val="115000"/>
              </a:lnSpc>
              <a:spcAft>
                <a:spcPts val="1000"/>
              </a:spcAft>
            </a:pPr>
            <a:r>
              <a:rPr lang="en-GB" dirty="0">
                <a:solidFill>
                  <a:srgbClr val="FF0000"/>
                </a:solidFill>
                <a:ea typeface="Calibri"/>
                <a:cs typeface="Times New Roman"/>
              </a:rPr>
              <a:t>Henry VIII: What news from Canterbury?  Is the monastery closed down? </a:t>
            </a:r>
          </a:p>
          <a:p>
            <a:pPr>
              <a:lnSpc>
                <a:spcPct val="115000"/>
              </a:lnSpc>
              <a:spcAft>
                <a:spcPts val="1000"/>
              </a:spcAft>
            </a:pPr>
            <a:r>
              <a:rPr lang="en-GB" dirty="0">
                <a:solidFill>
                  <a:srgbClr val="7030A0"/>
                </a:solidFill>
                <a:ea typeface="Calibri"/>
                <a:cs typeface="Times New Roman"/>
              </a:rPr>
              <a:t>Cromwell: Yes my lord, and the Prior and the monks sent away.  </a:t>
            </a:r>
          </a:p>
          <a:p>
            <a:pPr>
              <a:lnSpc>
                <a:spcPct val="115000"/>
              </a:lnSpc>
              <a:spcAft>
                <a:spcPts val="1000"/>
              </a:spcAft>
            </a:pPr>
            <a:r>
              <a:rPr lang="en-GB" dirty="0">
                <a:solidFill>
                  <a:srgbClr val="FF0000"/>
                </a:solidFill>
                <a:ea typeface="Calibri"/>
                <a:cs typeface="Times New Roman"/>
              </a:rPr>
              <a:t>Henry VIII:  Excellent, there will be no rebellion in Canterbury.  When I come and see you in your palace, Archbishop, I will go and visit Dean Wotton in his Deanery.  These old monasteries buildings will make splendid houses.</a:t>
            </a:r>
          </a:p>
          <a:p>
            <a:pPr>
              <a:lnSpc>
                <a:spcPct val="115000"/>
              </a:lnSpc>
              <a:spcAft>
                <a:spcPts val="1000"/>
              </a:spcAft>
            </a:pPr>
            <a:r>
              <a:rPr lang="en-GB" dirty="0">
                <a:solidFill>
                  <a:srgbClr val="00B0F0"/>
                </a:solidFill>
                <a:ea typeface="Calibri"/>
                <a:cs typeface="Times New Roman"/>
              </a:rPr>
              <a:t>Cranmer: We must make sure that the services are held properly in the Cathedral and the building is looked after.  It is a wonderful place.    </a:t>
            </a:r>
          </a:p>
        </p:txBody>
      </p:sp>
      <p:sp>
        <p:nvSpPr>
          <p:cNvPr id="5" name="Horizontal Scroll 4"/>
          <p:cNvSpPr/>
          <p:nvPr/>
        </p:nvSpPr>
        <p:spPr>
          <a:xfrm>
            <a:off x="2267744" y="-29267"/>
            <a:ext cx="4353304" cy="634453"/>
          </a:xfrm>
          <a:prstGeom prst="horizontalScroll">
            <a:avLst>
              <a:gd name="adj" fmla="val 14558"/>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latin typeface="Copperplate Gothic Light" pitchFamily="34" charset="0"/>
              </a:rPr>
              <a:t>Scene Seven: The King’s Court </a:t>
            </a:r>
            <a:endParaRPr lang="en-GB" dirty="0">
              <a:latin typeface="Copperplate Gothic Light" pitchFamily="34" charset="0"/>
            </a:endParaRPr>
          </a:p>
        </p:txBody>
      </p:sp>
    </p:spTree>
    <p:extLst>
      <p:ext uri="{BB962C8B-B14F-4D97-AF65-F5344CB8AC3E}">
        <p14:creationId xmlns:p14="http://schemas.microsoft.com/office/powerpoint/2010/main" val="1965172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12968" cy="1935088"/>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GB" b="1" u="sng" dirty="0" smtClean="0">
                <a:latin typeface="Copperplate Gothic Light" pitchFamily="34" charset="0"/>
              </a:rPr>
              <a:t/>
            </a:r>
            <a:br>
              <a:rPr lang="en-GB" b="1" u="sng" dirty="0" smtClean="0">
                <a:latin typeface="Copperplate Gothic Light" pitchFamily="34" charset="0"/>
              </a:rPr>
            </a:br>
            <a:r>
              <a:rPr lang="en-GB" b="1" u="sng" dirty="0" smtClean="0">
                <a:latin typeface="Copperplate Gothic Light" pitchFamily="34" charset="0"/>
              </a:rPr>
              <a:t>AIM1</a:t>
            </a:r>
            <a:r>
              <a:rPr lang="en-GB" dirty="0" smtClean="0">
                <a:latin typeface="Copperplate Gothic Light" pitchFamily="34" charset="0"/>
              </a:rPr>
              <a:t>: to investigate the disappearance of the monks from St. Augustine’s Abbey. </a:t>
            </a:r>
            <a:br>
              <a:rPr lang="en-GB" dirty="0" smtClean="0">
                <a:latin typeface="Copperplate Gothic Light" pitchFamily="34" charset="0"/>
              </a:rPr>
            </a:br>
            <a:endParaRPr lang="en-GB" dirty="0">
              <a:latin typeface="Copperplate Gothic Light" pitchFamily="34" charset="0"/>
            </a:endParaRPr>
          </a:p>
        </p:txBody>
      </p:sp>
      <p:sp>
        <p:nvSpPr>
          <p:cNvPr id="3" name="Content Placeholder 2"/>
          <p:cNvSpPr>
            <a:spLocks noGrp="1"/>
          </p:cNvSpPr>
          <p:nvPr>
            <p:ph idx="1"/>
          </p:nvPr>
        </p:nvSpPr>
        <p:spPr>
          <a:xfrm>
            <a:off x="251520" y="2132856"/>
            <a:ext cx="8712968" cy="2448272"/>
          </a:xfrm>
        </p:spPr>
        <p:style>
          <a:lnRef idx="2">
            <a:schemeClr val="accent4"/>
          </a:lnRef>
          <a:fillRef idx="1">
            <a:schemeClr val="lt1"/>
          </a:fillRef>
          <a:effectRef idx="0">
            <a:schemeClr val="accent4"/>
          </a:effectRef>
          <a:fontRef idx="minor">
            <a:schemeClr val="dk1"/>
          </a:fontRef>
        </p:style>
        <p:txBody>
          <a:bodyPr>
            <a:noAutofit/>
          </a:bodyPr>
          <a:lstStyle/>
          <a:p>
            <a:pPr marL="0" indent="0" algn="ctr">
              <a:buNone/>
            </a:pPr>
            <a:r>
              <a:rPr lang="en-GB" sz="4000" b="1" u="sng" dirty="0" smtClean="0">
                <a:latin typeface="Copperplate Gothic Light" pitchFamily="34" charset="0"/>
              </a:rPr>
              <a:t>Aim 2</a:t>
            </a:r>
            <a:r>
              <a:rPr lang="en-GB" sz="4000" dirty="0" smtClean="0">
                <a:latin typeface="Copperplate Gothic Light" pitchFamily="34" charset="0"/>
              </a:rPr>
              <a:t>: To use our research to create an historical film about the fate of St. Augustine’s Abbey.  </a:t>
            </a:r>
            <a:endParaRPr lang="en-GB" sz="4000" b="1" u="sng" dirty="0">
              <a:latin typeface="Copperplate Gothic Light" pitchFamily="34" charset="0"/>
            </a:endParaRPr>
          </a:p>
        </p:txBody>
      </p:sp>
      <p:pic>
        <p:nvPicPr>
          <p:cNvPr id="4" name="Picture 8" descr="http://ts3.mm.bing.net/th?id=I4957994866181306&amp;pid=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27819"/>
            <a:ext cx="1616493" cy="192439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2987824" y="4727819"/>
            <a:ext cx="5544616" cy="1924396"/>
          </a:xfrm>
          <a:prstGeom prst="wedgeRoundRectCallout">
            <a:avLst>
              <a:gd name="adj1" fmla="val -67078"/>
              <a:gd name="adj2" fmla="val -4610"/>
              <a:gd name="adj3" fmla="val 16667"/>
            </a:avLst>
          </a:prstGeom>
          <a:ln>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2400" dirty="0" smtClean="0">
                <a:solidFill>
                  <a:schemeClr val="tx1"/>
                </a:solidFill>
                <a:latin typeface="Copperplate Gothic Light" pitchFamily="34" charset="0"/>
              </a:rPr>
              <a:t>So, Year 7. what is the First thing any historian needs to do when starting an investigation? </a:t>
            </a:r>
            <a:endParaRPr lang="en-GB" sz="2400" dirty="0">
              <a:solidFill>
                <a:schemeClr val="tx1"/>
              </a:solidFill>
              <a:latin typeface="Copperplate Gothic Light" pitchFamily="34" charset="0"/>
            </a:endParaRPr>
          </a:p>
        </p:txBody>
      </p:sp>
    </p:spTree>
    <p:extLst>
      <p:ext uri="{BB962C8B-B14F-4D97-AF65-F5344CB8AC3E}">
        <p14:creationId xmlns:p14="http://schemas.microsoft.com/office/powerpoint/2010/main" val="2431039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640"/>
            <a:ext cx="7128792" cy="1224136"/>
          </a:xfrm>
        </p:spPr>
        <p:style>
          <a:lnRef idx="2">
            <a:schemeClr val="accent6"/>
          </a:lnRef>
          <a:fillRef idx="1">
            <a:schemeClr val="lt1"/>
          </a:fillRef>
          <a:effectRef idx="0">
            <a:schemeClr val="accent6"/>
          </a:effectRef>
          <a:fontRef idx="minor">
            <a:schemeClr val="dk1"/>
          </a:fontRef>
        </p:style>
        <p:txBody>
          <a:bodyPr>
            <a:normAutofit/>
          </a:bodyPr>
          <a:lstStyle/>
          <a:p>
            <a:r>
              <a:rPr lang="en-GB" sz="3200" b="1" u="sng" dirty="0" smtClean="0">
                <a:solidFill>
                  <a:schemeClr val="tx1"/>
                </a:solidFill>
                <a:latin typeface="Copperplate Gothic Light" pitchFamily="34" charset="0"/>
              </a:rPr>
              <a:t>Step One</a:t>
            </a:r>
            <a:r>
              <a:rPr lang="en-GB" sz="3200" dirty="0" smtClean="0">
                <a:solidFill>
                  <a:schemeClr val="tx1"/>
                </a:solidFill>
                <a:latin typeface="Copperplate Gothic Light" pitchFamily="34" charset="0"/>
              </a:rPr>
              <a:t>: Research – Who, what, where, when and why.  </a:t>
            </a:r>
            <a:endParaRPr lang="en-GB" sz="3200" dirty="0">
              <a:solidFill>
                <a:schemeClr val="tx1"/>
              </a:solidFill>
              <a:latin typeface="Copperplate Gothic Light" pitchFamily="34" charset="0"/>
            </a:endParaRPr>
          </a:p>
        </p:txBody>
      </p:sp>
      <p:sp>
        <p:nvSpPr>
          <p:cNvPr id="3" name="Content Placeholder 2"/>
          <p:cNvSpPr>
            <a:spLocks noGrp="1"/>
          </p:cNvSpPr>
          <p:nvPr>
            <p:ph idx="1"/>
          </p:nvPr>
        </p:nvSpPr>
        <p:spPr>
          <a:xfrm>
            <a:off x="3923928" y="1556792"/>
            <a:ext cx="4968552" cy="5213176"/>
          </a:xfrm>
          <a:ln>
            <a:solidFill>
              <a:schemeClr val="tx1"/>
            </a:solidFill>
          </a:ln>
        </p:spPr>
        <p:style>
          <a:lnRef idx="3">
            <a:schemeClr val="lt1"/>
          </a:lnRef>
          <a:fillRef idx="1">
            <a:schemeClr val="accent4"/>
          </a:fillRef>
          <a:effectRef idx="1">
            <a:schemeClr val="accent4"/>
          </a:effectRef>
          <a:fontRef idx="minor">
            <a:schemeClr val="lt1"/>
          </a:fontRef>
        </p:style>
        <p:txBody>
          <a:bodyPr>
            <a:normAutofit/>
          </a:bodyPr>
          <a:lstStyle/>
          <a:p>
            <a:r>
              <a:rPr lang="en-GB" sz="2400" dirty="0" smtClean="0">
                <a:latin typeface="Bradley Hand ITC" pitchFamily="66" charset="0"/>
              </a:rPr>
              <a:t>You have all now been placed in your research groups.  </a:t>
            </a:r>
          </a:p>
          <a:p>
            <a:r>
              <a:rPr lang="en-GB" sz="2400" dirty="0" smtClean="0">
                <a:latin typeface="Bradley Hand ITC" pitchFamily="66" charset="0"/>
              </a:rPr>
              <a:t>Your task is to use the research materials provided to answer the 5 W’s that we have previously identified.  </a:t>
            </a:r>
          </a:p>
          <a:p>
            <a:r>
              <a:rPr lang="en-GB" sz="2400" dirty="0" smtClean="0">
                <a:latin typeface="Bradley Hand ITC" pitchFamily="66" charset="0"/>
              </a:rPr>
              <a:t>Think back to your answers from the starter – is there any evidence to suggest that your ideas are correct?  </a:t>
            </a:r>
          </a:p>
          <a:p>
            <a:r>
              <a:rPr lang="en-GB" sz="2400" dirty="0" smtClean="0">
                <a:latin typeface="Bradley Hand ITC" pitchFamily="66" charset="0"/>
              </a:rPr>
              <a:t>As a whole class we will then share our research and start to solve our historical mystery.</a:t>
            </a:r>
          </a:p>
          <a:p>
            <a:endParaRPr lang="en-GB" sz="2400" dirty="0" smtClean="0">
              <a:latin typeface="Bradley Hand ITC" pitchFamily="66" charset="0"/>
            </a:endParaRPr>
          </a:p>
          <a:p>
            <a:endParaRPr lang="en-GB" sz="2400" dirty="0">
              <a:latin typeface="Bradley Hand ITC" pitchFamily="66" charset="0"/>
            </a:endParaRPr>
          </a:p>
        </p:txBody>
      </p:sp>
      <p:pic>
        <p:nvPicPr>
          <p:cNvPr id="4" name="Picture 8" descr="http://ts3.mm.bing.net/th?id=I4957994866181306&amp;pid=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763688" cy="209962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98876" y="2564904"/>
            <a:ext cx="3581036" cy="32403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dirty="0" smtClean="0">
                <a:solidFill>
                  <a:schemeClr val="tx1"/>
                </a:solidFill>
                <a:latin typeface="Copperplate Gothic Light" pitchFamily="34" charset="0"/>
              </a:rPr>
              <a:t>Our Historian is what one would call a source snob.  </a:t>
            </a:r>
          </a:p>
          <a:p>
            <a:pPr algn="ctr"/>
            <a:r>
              <a:rPr lang="en-GB" sz="2000" dirty="0" smtClean="0">
                <a:solidFill>
                  <a:schemeClr val="tx1"/>
                </a:solidFill>
                <a:latin typeface="Copperplate Gothic Light" pitchFamily="34" charset="0"/>
              </a:rPr>
              <a:t>He doesn’t think that Year 7’s can successfully analyse sources and explain whether or not they are reliable.  </a:t>
            </a:r>
          </a:p>
        </p:txBody>
      </p:sp>
      <p:sp>
        <p:nvSpPr>
          <p:cNvPr id="5" name="Rounded Rectangle 4"/>
          <p:cNvSpPr/>
          <p:nvPr/>
        </p:nvSpPr>
        <p:spPr>
          <a:xfrm rot="20426059">
            <a:off x="28250" y="1773267"/>
            <a:ext cx="2807103" cy="65272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dirty="0" smtClean="0">
                <a:latin typeface="Copperplate Gothic Light" pitchFamily="34" charset="0"/>
              </a:rPr>
              <a:t>The Historian’s Challenge! </a:t>
            </a:r>
            <a:endParaRPr lang="en-GB" sz="2000" dirty="0">
              <a:latin typeface="Copperplate Gothic Light" pitchFamily="34" charset="0"/>
            </a:endParaRPr>
          </a:p>
        </p:txBody>
      </p:sp>
      <p:sp>
        <p:nvSpPr>
          <p:cNvPr id="7" name="Rounded Rectangle 6"/>
          <p:cNvSpPr/>
          <p:nvPr/>
        </p:nvSpPr>
        <p:spPr>
          <a:xfrm>
            <a:off x="198876" y="5949280"/>
            <a:ext cx="3509028" cy="72008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2000" dirty="0" smtClean="0">
                <a:solidFill>
                  <a:schemeClr val="tx1"/>
                </a:solidFill>
                <a:latin typeface="Copperplate Gothic Light" pitchFamily="34" charset="0"/>
              </a:rPr>
              <a:t>Who can prove him wrong?   And how?  </a:t>
            </a:r>
            <a:endParaRPr lang="en-GB" sz="2000" dirty="0">
              <a:solidFill>
                <a:schemeClr val="tx1"/>
              </a:solidFill>
              <a:latin typeface="Copperplate Gothic Light" pitchFamily="34" charset="0"/>
            </a:endParaRPr>
          </a:p>
        </p:txBody>
      </p:sp>
    </p:spTree>
    <p:extLst>
      <p:ext uri="{BB962C8B-B14F-4D97-AF65-F5344CB8AC3E}">
        <p14:creationId xmlns:p14="http://schemas.microsoft.com/office/powerpoint/2010/main" val="3632728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75" y="82604"/>
            <a:ext cx="7200800" cy="1080120"/>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en-GB" b="1" u="sng" dirty="0" smtClean="0">
                <a:latin typeface="Copperplate Gothic Light" pitchFamily="34" charset="0"/>
              </a:rPr>
              <a:t>Step Two:</a:t>
            </a:r>
            <a:r>
              <a:rPr lang="en-GB" dirty="0" smtClean="0">
                <a:latin typeface="Copperplate Gothic Light" pitchFamily="34" charset="0"/>
              </a:rPr>
              <a:t> Constructing an argument </a:t>
            </a:r>
            <a:endParaRPr lang="en-GB" b="1" u="sng" dirty="0">
              <a:latin typeface="Copperplate Gothic Light" pitchFamily="34" charset="0"/>
            </a:endParaRPr>
          </a:p>
        </p:txBody>
      </p:sp>
      <p:pic>
        <p:nvPicPr>
          <p:cNvPr id="4" name="Picture 8" descr="http://ts3.mm.bing.net/th?id=I4957994866181306&amp;pid=1.5"/>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602811" y="-171400"/>
            <a:ext cx="1334028" cy="1588128"/>
          </a:xfrm>
          <a:prstGeom prst="rect">
            <a:avLst/>
          </a:prstGeom>
          <a:noFill/>
          <a:scene3d>
            <a:camera prst="orthographicFront">
              <a:rot lat="1800000" lon="10500003" rev="0"/>
            </a:camera>
            <a:lightRig rig="threePt" dir="t"/>
          </a:scene3d>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23377" y="1260421"/>
            <a:ext cx="8913115" cy="981921"/>
          </a:xfrm>
          <a:prstGeom prst="roundRect">
            <a:avLst/>
          </a:prstGeom>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smtClean="0">
                <a:solidFill>
                  <a:schemeClr val="bg1"/>
                </a:solidFill>
                <a:latin typeface="Copperplate Gothic Light" pitchFamily="34" charset="0"/>
              </a:rPr>
              <a:t>The most important thing that we need to is explain why the monks were forced to leave St Augustine’s Abbey…and did they go without a fight? </a:t>
            </a:r>
            <a:endParaRPr lang="en-GB" dirty="0">
              <a:solidFill>
                <a:schemeClr val="bg1"/>
              </a:solidFill>
              <a:latin typeface="Copperplate Gothic Light" pitchFamily="34" charset="0"/>
            </a:endParaRPr>
          </a:p>
        </p:txBody>
      </p:sp>
      <p:sp>
        <p:nvSpPr>
          <p:cNvPr id="10" name="Rounded Rectangle 9"/>
          <p:cNvSpPr/>
          <p:nvPr/>
        </p:nvSpPr>
        <p:spPr>
          <a:xfrm>
            <a:off x="123378" y="2348880"/>
            <a:ext cx="8913115" cy="2736304"/>
          </a:xfrm>
          <a:prstGeom prst="roundRect">
            <a:avLst/>
          </a:prstGeom>
          <a:ln>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smtClean="0">
                <a:latin typeface="Copperplate Gothic Light" pitchFamily="34" charset="0"/>
              </a:rPr>
              <a:t>In your groups, produce a clear and concise argument explaining why the monks were forced to leave the Abbey. </a:t>
            </a:r>
          </a:p>
          <a:p>
            <a:pPr algn="ctr"/>
            <a:r>
              <a:rPr lang="en-GB" dirty="0" smtClean="0">
                <a:latin typeface="Copperplate Gothic Light" pitchFamily="34" charset="0"/>
              </a:rPr>
              <a:t>You should structure your argument in the following way: </a:t>
            </a:r>
          </a:p>
          <a:p>
            <a:pPr marL="342900" indent="-342900" algn="ctr">
              <a:buAutoNum type="arabicPeriod"/>
            </a:pPr>
            <a:r>
              <a:rPr lang="en-GB" dirty="0" smtClean="0">
                <a:latin typeface="Copperplate Gothic Light" pitchFamily="34" charset="0"/>
              </a:rPr>
              <a:t>The long term causes</a:t>
            </a:r>
          </a:p>
          <a:p>
            <a:pPr marL="342900" indent="-342900" algn="ctr">
              <a:buAutoNum type="arabicPeriod"/>
            </a:pPr>
            <a:r>
              <a:rPr lang="en-GB" dirty="0" smtClean="0">
                <a:latin typeface="Copperplate Gothic Light" pitchFamily="34" charset="0"/>
              </a:rPr>
              <a:t>The short term causes </a:t>
            </a:r>
          </a:p>
          <a:p>
            <a:pPr marL="342900" indent="-342900" algn="ctr">
              <a:buAutoNum type="arabicPeriod"/>
            </a:pPr>
            <a:r>
              <a:rPr lang="en-GB" dirty="0" smtClean="0">
                <a:latin typeface="Copperplate Gothic Light" pitchFamily="34" charset="0"/>
              </a:rPr>
              <a:t>The trigger cause</a:t>
            </a:r>
          </a:p>
          <a:p>
            <a:pPr marL="342900" indent="-342900" algn="ctr">
              <a:buAutoNum type="arabicPeriod"/>
            </a:pPr>
            <a:r>
              <a:rPr lang="en-GB" dirty="0" smtClean="0">
                <a:latin typeface="Copperplate Gothic Light" pitchFamily="34" charset="0"/>
              </a:rPr>
              <a:t>Opposition</a:t>
            </a:r>
          </a:p>
          <a:p>
            <a:pPr algn="ctr"/>
            <a:r>
              <a:rPr lang="en-GB" dirty="0" smtClean="0">
                <a:latin typeface="Copperplate Gothic Light" pitchFamily="34" charset="0"/>
              </a:rPr>
              <a:t>The authors of the most convincing argument will get the opportunity to structure the script and direct (that means be in charge!)  </a:t>
            </a:r>
            <a:endParaRPr lang="en-GB" dirty="0">
              <a:latin typeface="Copperplate Gothic Light" pitchFamily="34" charset="0"/>
            </a:endParaRPr>
          </a:p>
        </p:txBody>
      </p:sp>
      <p:pic>
        <p:nvPicPr>
          <p:cNvPr id="2052" name="Picture 4" descr="http://www.english-heritage.org.uk/content/properties/st-augustines-abbey/St-augs-head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414" y="5182197"/>
            <a:ext cx="7513749" cy="152223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386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60648"/>
            <a:ext cx="6779096" cy="850106"/>
          </a:xfrm>
        </p:spPr>
        <p:style>
          <a:lnRef idx="2">
            <a:schemeClr val="accent1"/>
          </a:lnRef>
          <a:fillRef idx="1">
            <a:schemeClr val="lt1"/>
          </a:fillRef>
          <a:effectRef idx="0">
            <a:schemeClr val="accent1"/>
          </a:effectRef>
          <a:fontRef idx="minor">
            <a:schemeClr val="dk1"/>
          </a:fontRef>
        </p:style>
        <p:txBody>
          <a:bodyPr>
            <a:normAutofit/>
          </a:bodyPr>
          <a:lstStyle/>
          <a:p>
            <a:r>
              <a:rPr lang="en-GB" sz="4000" b="1" u="sng" dirty="0" smtClean="0">
                <a:latin typeface="Copperplate Gothic Light" pitchFamily="34" charset="0"/>
              </a:rPr>
              <a:t>Step Three</a:t>
            </a:r>
            <a:r>
              <a:rPr lang="en-GB" sz="4000" dirty="0" smtClean="0">
                <a:latin typeface="Copperplate Gothic Light" pitchFamily="34" charset="0"/>
              </a:rPr>
              <a:t>: Ideas Storm </a:t>
            </a:r>
            <a:endParaRPr lang="en-GB" sz="4000" dirty="0">
              <a:latin typeface="Copperplate Gothic Light" pitchFamily="34" charset="0"/>
            </a:endParaRPr>
          </a:p>
        </p:txBody>
      </p:sp>
      <p:pic>
        <p:nvPicPr>
          <p:cNvPr id="4" name="Picture 8" descr="http://ts3.mm.bing.net/th?id=I4957994866181306&amp;pid=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67" y="4753147"/>
            <a:ext cx="1754115"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461896" y="1988840"/>
            <a:ext cx="2334240" cy="1856504"/>
          </a:xfrm>
          <a:prstGeom prst="ellips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solidFill>
                  <a:schemeClr val="bg1"/>
                </a:solidFill>
                <a:latin typeface="Copperplate Gothic Light" pitchFamily="34" charset="0"/>
              </a:rPr>
              <a:t>What makes a good historical film and </a:t>
            </a:r>
            <a:r>
              <a:rPr lang="en-GB" b="1" i="1" u="sng" dirty="0" smtClean="0">
                <a:solidFill>
                  <a:schemeClr val="bg1"/>
                </a:solidFill>
                <a:latin typeface="Copperplate Gothic Light" pitchFamily="34" charset="0"/>
              </a:rPr>
              <a:t>why</a:t>
            </a:r>
            <a:r>
              <a:rPr lang="en-GB" dirty="0" smtClean="0">
                <a:solidFill>
                  <a:schemeClr val="bg1"/>
                </a:solidFill>
                <a:latin typeface="Copperplate Gothic Light" pitchFamily="34" charset="0"/>
              </a:rPr>
              <a:t>? </a:t>
            </a:r>
            <a:endParaRPr lang="en-GB" dirty="0">
              <a:solidFill>
                <a:schemeClr val="bg1"/>
              </a:solidFill>
              <a:latin typeface="Copperplate Gothic Light" pitchFamily="34" charset="0"/>
            </a:endParaRPr>
          </a:p>
        </p:txBody>
      </p:sp>
      <p:pic>
        <p:nvPicPr>
          <p:cNvPr id="5122" name="Picture 2" descr="http://ts3.mm.bing.net/th?id=I4708929728610358&amp;pid=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88" y="116632"/>
            <a:ext cx="1512167" cy="1751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2359751" y="4933167"/>
            <a:ext cx="2880320" cy="1728191"/>
          </a:xfrm>
          <a:prstGeom prst="wedgeRoundRectCallout">
            <a:avLst>
              <a:gd name="adj1" fmla="val -79195"/>
              <a:gd name="adj2" fmla="val -12323"/>
              <a:gd name="adj3" fmla="val 16667"/>
            </a:avLst>
          </a:prstGeom>
          <a:ln>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smtClean="0">
                <a:latin typeface="Copperplate Gothic Light" pitchFamily="34" charset="0"/>
              </a:rPr>
              <a:t>Think about this question in your pairs and then write your idea, with a </a:t>
            </a:r>
            <a:r>
              <a:rPr lang="en-GB" b="1" i="1" u="sng" dirty="0" smtClean="0">
                <a:latin typeface="Copperplate Gothic Light" pitchFamily="34" charset="0"/>
              </a:rPr>
              <a:t>justification</a:t>
            </a:r>
            <a:r>
              <a:rPr lang="en-GB" dirty="0" smtClean="0">
                <a:latin typeface="Copperplate Gothic Light" pitchFamily="34" charset="0"/>
              </a:rPr>
              <a:t>, on the board.  </a:t>
            </a:r>
            <a:endParaRPr lang="en-GB" dirty="0">
              <a:latin typeface="Copperplate Gothic Light" pitchFamily="34" charset="0"/>
            </a:endParaRPr>
          </a:p>
        </p:txBody>
      </p:sp>
    </p:spTree>
    <p:extLst>
      <p:ext uri="{BB962C8B-B14F-4D97-AF65-F5344CB8AC3E}">
        <p14:creationId xmlns:p14="http://schemas.microsoft.com/office/powerpoint/2010/main" val="4179860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72" y="332656"/>
            <a:ext cx="5410944" cy="922114"/>
          </a:xfrm>
        </p:spPr>
        <p:style>
          <a:lnRef idx="2">
            <a:schemeClr val="accent4"/>
          </a:lnRef>
          <a:fillRef idx="1">
            <a:schemeClr val="lt1"/>
          </a:fillRef>
          <a:effectRef idx="0">
            <a:schemeClr val="accent4"/>
          </a:effectRef>
          <a:fontRef idx="minor">
            <a:schemeClr val="dk1"/>
          </a:fontRef>
        </p:style>
        <p:txBody>
          <a:bodyPr>
            <a:normAutofit/>
          </a:bodyPr>
          <a:lstStyle/>
          <a:p>
            <a:r>
              <a:rPr lang="en-GB" sz="3600" b="1" u="sng" dirty="0" smtClean="0">
                <a:latin typeface="Copperplate Gothic Light" pitchFamily="34" charset="0"/>
              </a:rPr>
              <a:t>Step Four</a:t>
            </a:r>
            <a:r>
              <a:rPr lang="en-GB" sz="3600" dirty="0" smtClean="0">
                <a:latin typeface="Copperplate Gothic Light" pitchFamily="34" charset="0"/>
              </a:rPr>
              <a:t>: Casting</a:t>
            </a:r>
            <a:endParaRPr lang="en-GB" sz="3600" dirty="0">
              <a:latin typeface="Copperplate Gothic Light" pitchFamily="34" charset="0"/>
            </a:endParaRPr>
          </a:p>
        </p:txBody>
      </p:sp>
      <p:pic>
        <p:nvPicPr>
          <p:cNvPr id="1026" name="Picture 2" descr="http://ts3.mm.bing.net/th?id=I4878134250374318&amp;pid=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59029">
            <a:off x="6666693" y="460255"/>
            <a:ext cx="1869851" cy="2034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8" descr="http://ts3.mm.bing.net/th?id=I4957994866181306&amp;pid=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67" y="4753147"/>
            <a:ext cx="1754115" cy="208823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395536" y="1507925"/>
            <a:ext cx="4464496" cy="3245222"/>
          </a:xfrm>
          <a:prstGeom prst="wedgeRoundRectCallout">
            <a:avLst/>
          </a:prstGeom>
          <a:ln>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2000" dirty="0" smtClean="0">
                <a:latin typeface="Copperplate Gothic Light" pitchFamily="34" charset="0"/>
              </a:rPr>
              <a:t>Now you have structured your arguments, you need to come up with a list of historical characters who are going to appear in your film – remember that these need to be the individuals you identified in the </a:t>
            </a:r>
            <a:r>
              <a:rPr lang="en-GB" sz="2000" b="1" u="sng" dirty="0" smtClean="0">
                <a:latin typeface="Copperplate Gothic Light" pitchFamily="34" charset="0"/>
              </a:rPr>
              <a:t>‘who’</a:t>
            </a:r>
            <a:r>
              <a:rPr lang="en-GB" sz="2000" dirty="0" smtClean="0">
                <a:latin typeface="Copperplate Gothic Light" pitchFamily="34" charset="0"/>
              </a:rPr>
              <a:t> section of your research.  </a:t>
            </a:r>
            <a:endParaRPr lang="en-GB" sz="2000" dirty="0">
              <a:latin typeface="Copperplate Gothic Light" pitchFamily="34" charset="0"/>
            </a:endParaRPr>
          </a:p>
        </p:txBody>
      </p:sp>
      <p:pic>
        <p:nvPicPr>
          <p:cNvPr id="1028" name="Picture 4" descr="http://fc03.deviantart.net/fs71/i/2009/365/4/7/Six_Wives_of_Henry_VIII_by_AnyaTud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89336">
            <a:off x="5188286" y="3317580"/>
            <a:ext cx="3547021" cy="2218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6045040" y="5589240"/>
            <a:ext cx="2952328" cy="94410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dirty="0" smtClean="0">
                <a:solidFill>
                  <a:schemeClr val="tx1"/>
                </a:solidFill>
                <a:latin typeface="Copperplate Gothic Light" pitchFamily="34" charset="0"/>
              </a:rPr>
              <a:t>Who will be our leading man?  </a:t>
            </a:r>
            <a:endParaRPr lang="en-GB" sz="2400" dirty="0">
              <a:solidFill>
                <a:schemeClr val="tx1"/>
              </a:solidFill>
              <a:latin typeface="Copperplate Gothic Light" pitchFamily="34" charset="0"/>
            </a:endParaRPr>
          </a:p>
        </p:txBody>
      </p:sp>
    </p:spTree>
    <p:extLst>
      <p:ext uri="{BB962C8B-B14F-4D97-AF65-F5344CB8AC3E}">
        <p14:creationId xmlns:p14="http://schemas.microsoft.com/office/powerpoint/2010/main" val="2516700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5112568" cy="1440160"/>
          </a:xfrm>
        </p:spPr>
        <p:style>
          <a:lnRef idx="2">
            <a:schemeClr val="dk1"/>
          </a:lnRef>
          <a:fillRef idx="1">
            <a:schemeClr val="lt1"/>
          </a:fillRef>
          <a:effectRef idx="0">
            <a:schemeClr val="dk1"/>
          </a:effectRef>
          <a:fontRef idx="minor">
            <a:schemeClr val="dk1"/>
          </a:fontRef>
        </p:style>
        <p:txBody>
          <a:bodyPr>
            <a:normAutofit fontScale="90000"/>
          </a:bodyPr>
          <a:lstStyle/>
          <a:p>
            <a:r>
              <a:rPr lang="en-GB" sz="3600" b="1" u="sng" dirty="0" smtClean="0">
                <a:latin typeface="Copperplate Gothic Light" pitchFamily="34" charset="0"/>
              </a:rPr>
              <a:t>Step Five</a:t>
            </a:r>
            <a:r>
              <a:rPr lang="en-GB" sz="3600" dirty="0" smtClean="0">
                <a:latin typeface="Copperplate Gothic Light" pitchFamily="34" charset="0"/>
              </a:rPr>
              <a:t>: Scriptwriting and Editing </a:t>
            </a:r>
            <a:endParaRPr lang="en-GB" sz="3600" b="1" u="sng" dirty="0">
              <a:latin typeface="Copperplate Gothic Light" pitchFamily="34" charset="0"/>
            </a:endParaRPr>
          </a:p>
        </p:txBody>
      </p:sp>
      <p:sp>
        <p:nvSpPr>
          <p:cNvPr id="3" name="Content Placeholder 2"/>
          <p:cNvSpPr>
            <a:spLocks noGrp="1"/>
          </p:cNvSpPr>
          <p:nvPr>
            <p:ph idx="1"/>
          </p:nvPr>
        </p:nvSpPr>
        <p:spPr>
          <a:xfrm>
            <a:off x="107504" y="1810188"/>
            <a:ext cx="3888432" cy="4896544"/>
          </a:xfrm>
          <a:ln>
            <a:solidFill>
              <a:schemeClr val="tx1"/>
            </a:solidFill>
          </a:ln>
        </p:spPr>
        <p:style>
          <a:lnRef idx="3">
            <a:schemeClr val="lt1"/>
          </a:lnRef>
          <a:fillRef idx="1">
            <a:schemeClr val="accent4"/>
          </a:fillRef>
          <a:effectRef idx="1">
            <a:schemeClr val="accent4"/>
          </a:effectRef>
          <a:fontRef idx="minor">
            <a:schemeClr val="lt1"/>
          </a:fontRef>
        </p:style>
        <p:txBody>
          <a:bodyPr>
            <a:normAutofit fontScale="92500" lnSpcReduction="20000"/>
          </a:bodyPr>
          <a:lstStyle/>
          <a:p>
            <a:r>
              <a:rPr lang="en-GB" sz="2400" dirty="0" smtClean="0">
                <a:latin typeface="Copperplate Gothic Light" pitchFamily="34" charset="0"/>
              </a:rPr>
              <a:t>You are now all in the groups that you will be working with during the scriptwriting and rehearsal practice.  </a:t>
            </a:r>
          </a:p>
          <a:p>
            <a:r>
              <a:rPr lang="en-GB" sz="2400" dirty="0" smtClean="0">
                <a:latin typeface="Copperplate Gothic Light" pitchFamily="34" charset="0"/>
              </a:rPr>
              <a:t>In your groups, read through the scene you have been given. </a:t>
            </a:r>
          </a:p>
          <a:p>
            <a:r>
              <a:rPr lang="en-GB" sz="2400" dirty="0" smtClean="0">
                <a:latin typeface="Copperplate Gothic Light" pitchFamily="34" charset="0"/>
              </a:rPr>
              <a:t>Evaluate what is good about your scene – what would you like to keep? </a:t>
            </a:r>
          </a:p>
          <a:p>
            <a:r>
              <a:rPr lang="en-GB" sz="2400" dirty="0" smtClean="0">
                <a:latin typeface="Copperplate Gothic Light" pitchFamily="34" charset="0"/>
              </a:rPr>
              <a:t>Consider what is missing from your scene – what might you need to add?  </a:t>
            </a:r>
            <a:endParaRPr lang="en-GB" sz="2400" dirty="0">
              <a:latin typeface="Copperplate Gothic Light" pitchFamily="34" charset="0"/>
            </a:endParaRPr>
          </a:p>
        </p:txBody>
      </p:sp>
      <p:pic>
        <p:nvPicPr>
          <p:cNvPr id="5" name="Picture 8" descr="http://ts3.mm.bing.net/th?id=I4957994866181306&amp;pid=1.5"/>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787656" y="5245108"/>
            <a:ext cx="1334028" cy="1588128"/>
          </a:xfrm>
          <a:prstGeom prst="rect">
            <a:avLst/>
          </a:prstGeom>
          <a:noFill/>
          <a:scene3d>
            <a:camera prst="orthographicFront">
              <a:rot lat="1800000" lon="10500003" rev="0"/>
            </a:camera>
            <a:lightRig rig="threePt" dir="t"/>
          </a:scene3d>
          <a:extLst>
            <a:ext uri="{909E8E84-426E-40DD-AFC4-6F175D3DCCD1}">
              <a14:hiddenFill xmlns:a14="http://schemas.microsoft.com/office/drawing/2010/main">
                <a:solidFill>
                  <a:srgbClr val="FFFFFF"/>
                </a:solidFill>
              </a14:hiddenFill>
            </a:ext>
          </a:extLst>
        </p:spPr>
      </p:pic>
      <p:pic>
        <p:nvPicPr>
          <p:cNvPr id="6148" name="Picture 4" descr="http://www.wondermondo.com/Images/Europe/UK/Kent/CanterburyCathedr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1844824"/>
            <a:ext cx="3244891" cy="24958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Rounded Rectangular Callout 3"/>
          <p:cNvSpPr/>
          <p:nvPr/>
        </p:nvSpPr>
        <p:spPr>
          <a:xfrm>
            <a:off x="4187256" y="4725144"/>
            <a:ext cx="3600400" cy="2016224"/>
          </a:xfrm>
          <a:prstGeom prst="wedgeRoundRectCallout">
            <a:avLst>
              <a:gd name="adj1" fmla="val 55161"/>
              <a:gd name="adj2" fmla="val 2501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solidFill>
                  <a:schemeClr val="tx1"/>
                </a:solidFill>
                <a:latin typeface="Copperplate Gothic Light" pitchFamily="34" charset="0"/>
              </a:rPr>
              <a:t>Canterbury Cathedral Education Centre have kindly given us a basic script to work from that you can edit and adapt to meet your criteria.  </a:t>
            </a:r>
            <a:endParaRPr lang="en-GB" dirty="0">
              <a:solidFill>
                <a:schemeClr val="tx1"/>
              </a:solidFill>
              <a:latin typeface="Copperplate Gothic Light" pitchFamily="34" charset="0"/>
            </a:endParaRPr>
          </a:p>
        </p:txBody>
      </p:sp>
      <p:pic>
        <p:nvPicPr>
          <p:cNvPr id="2050" name="Picture 2" descr="http://writing.pppst.com/banner_writingprocess.gif"/>
          <p:cNvPicPr>
            <a:picLocks noChangeAspect="1" noChangeArrowheads="1"/>
          </p:cNvPicPr>
          <p:nvPr/>
        </p:nvPicPr>
        <p:blipFill rotWithShape="1">
          <a:blip r:embed="rId5">
            <a:extLst>
              <a:ext uri="{28A0092B-C50C-407E-A947-70E740481C1C}">
                <a14:useLocalDpi xmlns:a14="http://schemas.microsoft.com/office/drawing/2010/main" val="0"/>
              </a:ext>
            </a:extLst>
          </a:blip>
          <a:srcRect b="14460"/>
          <a:stretch/>
        </p:blipFill>
        <p:spPr bwMode="auto">
          <a:xfrm>
            <a:off x="5436096" y="30874"/>
            <a:ext cx="3600400" cy="142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291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ts1.mm.bing.net/th?id=I4540725935801564&amp;pid=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69407">
            <a:off x="7376623" y="3204058"/>
            <a:ext cx="1191650" cy="16942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10887" y="116632"/>
            <a:ext cx="5312406" cy="1143000"/>
          </a:xfrm>
        </p:spPr>
        <p:style>
          <a:lnRef idx="2">
            <a:schemeClr val="accent1"/>
          </a:lnRef>
          <a:fillRef idx="1">
            <a:schemeClr val="lt1"/>
          </a:fillRef>
          <a:effectRef idx="0">
            <a:schemeClr val="accent1"/>
          </a:effectRef>
          <a:fontRef idx="minor">
            <a:schemeClr val="dk1"/>
          </a:fontRef>
        </p:style>
        <p:txBody>
          <a:bodyPr>
            <a:normAutofit/>
          </a:bodyPr>
          <a:lstStyle/>
          <a:p>
            <a:r>
              <a:rPr lang="en-GB" sz="3200" b="1" u="sng" dirty="0" smtClean="0">
                <a:latin typeface="Copperplate Gothic Light" pitchFamily="34" charset="0"/>
              </a:rPr>
              <a:t>Step Six</a:t>
            </a:r>
            <a:r>
              <a:rPr lang="en-GB" sz="3200" dirty="0" smtClean="0">
                <a:latin typeface="Copperplate Gothic Light" pitchFamily="34" charset="0"/>
              </a:rPr>
              <a:t>: Rehearsing and Revising </a:t>
            </a:r>
            <a:endParaRPr lang="en-GB" sz="3200" b="1" u="sng" dirty="0">
              <a:latin typeface="Copperplate Gothic Light" pitchFamily="34" charset="0"/>
            </a:endParaRPr>
          </a:p>
        </p:txBody>
      </p:sp>
      <p:pic>
        <p:nvPicPr>
          <p:cNvPr id="5" name="Picture 2" descr="http://media.techeblog.com/images/clapbo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274214">
            <a:off x="102821" y="175228"/>
            <a:ext cx="1410851" cy="14014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ts3.mm.bing.net/th?id=I4957994866181306&amp;pid=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929228"/>
            <a:ext cx="1754115" cy="208823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107504" y="1772816"/>
            <a:ext cx="6624736" cy="3089556"/>
          </a:xfrm>
          <a:prstGeom prst="wedgeRoundRectCallout">
            <a:avLst>
              <a:gd name="adj1" fmla="val -20519"/>
              <a:gd name="adj2" fmla="val 62500"/>
              <a:gd name="adj3" fmla="val 16667"/>
            </a:avLst>
          </a:prstGeom>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2000" dirty="0" smtClean="0">
                <a:latin typeface="Copperplate Gothic Light" pitchFamily="34" charset="0"/>
              </a:rPr>
              <a:t>Now you have added to your scenes and we have placed them in order, it is time for you to rehearse your parts and make any final revisions.  </a:t>
            </a:r>
          </a:p>
          <a:p>
            <a:pPr algn="ctr"/>
            <a:endParaRPr lang="en-GB" sz="2000" dirty="0">
              <a:latin typeface="Copperplate Gothic Light" pitchFamily="34" charset="0"/>
            </a:endParaRPr>
          </a:p>
          <a:p>
            <a:pPr algn="ctr"/>
            <a:r>
              <a:rPr lang="en-GB" sz="2000" dirty="0" smtClean="0">
                <a:latin typeface="Copperplate Gothic Light" pitchFamily="34" charset="0"/>
              </a:rPr>
              <a:t>To add a touch of authenticity (this is what we are aiming for, remember) Canterbury Cathedral Education Centre have kindly allowed us to borrow a selection of costumes…</a:t>
            </a:r>
            <a:endParaRPr lang="en-GB" sz="2000" dirty="0">
              <a:latin typeface="Copperplate Gothic Light" pitchFamily="34" charset="0"/>
            </a:endParaRPr>
          </a:p>
        </p:txBody>
      </p:sp>
      <p:sp>
        <p:nvSpPr>
          <p:cNvPr id="7" name="Rounded Rectangle 6"/>
          <p:cNvSpPr/>
          <p:nvPr/>
        </p:nvSpPr>
        <p:spPr>
          <a:xfrm>
            <a:off x="3059832" y="4929228"/>
            <a:ext cx="6084168" cy="1928772"/>
          </a:xfrm>
          <a:prstGeom prst="roundRect">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r>
              <a:rPr lang="en-GB" b="1" u="sng" dirty="0" smtClean="0">
                <a:latin typeface="Copperplate Gothic Light" pitchFamily="34" charset="0"/>
              </a:rPr>
              <a:t>Remember the success criteria that you established! </a:t>
            </a:r>
          </a:p>
          <a:p>
            <a:pPr marL="457200" indent="-457200">
              <a:buFont typeface="+mj-lt"/>
              <a:buAutoNum type="arabicPeriod"/>
            </a:pPr>
            <a:r>
              <a:rPr lang="en-GB" dirty="0" smtClean="0">
                <a:latin typeface="Copperplate Gothic Light" pitchFamily="34" charset="0"/>
              </a:rPr>
              <a:t>Each scene needs to be as historically authentic as possible.  </a:t>
            </a:r>
          </a:p>
          <a:p>
            <a:pPr marL="457200" indent="-457200">
              <a:buFont typeface="+mj-lt"/>
              <a:buAutoNum type="arabicPeriod"/>
            </a:pPr>
            <a:r>
              <a:rPr lang="en-GB" dirty="0" smtClean="0">
                <a:latin typeface="Copperplate Gothic Light" pitchFamily="34" charset="0"/>
              </a:rPr>
              <a:t>Each scene needs to explain the causes of the dissolution and the effect it will have upon the characters.  </a:t>
            </a:r>
            <a:endParaRPr lang="en-GB" dirty="0">
              <a:latin typeface="Copperplate Gothic Light" pitchFamily="34" charset="0"/>
            </a:endParaRPr>
          </a:p>
        </p:txBody>
      </p:sp>
      <p:pic>
        <p:nvPicPr>
          <p:cNvPr id="3076" name="Picture 4" descr="http://images.complete-costumes.co.uk/fancy-dress-costume.php/i/249/t/0/n/Ladies-Medieval-Tudor-Ann-Boleyn-Costum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77781">
            <a:off x="7229972" y="1439957"/>
            <a:ext cx="1368152" cy="182420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media.techeblog.com/images/clapboar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20177">
            <a:off x="7498441" y="127544"/>
            <a:ext cx="1481212" cy="147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573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706090"/>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en-GB" b="1" u="sng" dirty="0" smtClean="0">
                <a:latin typeface="Copperplate Gothic Light" pitchFamily="34" charset="0"/>
              </a:rPr>
              <a:t>Step Seven</a:t>
            </a:r>
            <a:r>
              <a:rPr lang="en-GB" dirty="0" smtClean="0">
                <a:latin typeface="Copperplate Gothic Light" pitchFamily="34" charset="0"/>
              </a:rPr>
              <a:t>: Action! </a:t>
            </a:r>
            <a:endParaRPr lang="en-GB" b="1" u="sng" dirty="0">
              <a:latin typeface="Copperplate Gothic Light" pitchFamily="34" charset="0"/>
            </a:endParaRPr>
          </a:p>
        </p:txBody>
      </p:sp>
      <p:pic>
        <p:nvPicPr>
          <p:cNvPr id="4" name="Picture 8" descr="http://ts3.mm.bing.net/th?id=I4957994866181306&amp;pid=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97" y="4772713"/>
            <a:ext cx="1754115"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324597" y="1196752"/>
            <a:ext cx="5759571" cy="3257020"/>
          </a:xfrm>
          <a:prstGeom prst="wedgeRoundRectCallout">
            <a:avLst>
              <a:gd name="adj1" fmla="val -22858"/>
              <a:gd name="adj2" fmla="val 66776"/>
              <a:gd name="adj3" fmla="val 16667"/>
            </a:avLst>
          </a:prstGeom>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2000" dirty="0" smtClean="0">
                <a:solidFill>
                  <a:schemeClr val="bg1"/>
                </a:solidFill>
                <a:latin typeface="Copperplate Gothic Light" pitchFamily="34" charset="0"/>
              </a:rPr>
              <a:t>This is the moment!  </a:t>
            </a:r>
          </a:p>
          <a:p>
            <a:pPr algn="ctr"/>
            <a:r>
              <a:rPr lang="en-GB" sz="2000" dirty="0" smtClean="0">
                <a:solidFill>
                  <a:schemeClr val="bg1"/>
                </a:solidFill>
                <a:latin typeface="Copperplate Gothic Light" pitchFamily="34" charset="0"/>
              </a:rPr>
              <a:t>You have rehearsed and revised and now the time is hear for you to perform the film!  </a:t>
            </a:r>
          </a:p>
          <a:p>
            <a:pPr algn="ctr"/>
            <a:endParaRPr lang="en-GB" sz="2000" dirty="0">
              <a:solidFill>
                <a:schemeClr val="bg1"/>
              </a:solidFill>
              <a:latin typeface="Copperplate Gothic Light" pitchFamily="34" charset="0"/>
            </a:endParaRPr>
          </a:p>
          <a:p>
            <a:pPr algn="ctr"/>
            <a:r>
              <a:rPr lang="en-GB" sz="2000" dirty="0" smtClean="0">
                <a:solidFill>
                  <a:schemeClr val="bg1"/>
                </a:solidFill>
                <a:latin typeface="Copperplate Gothic Light" pitchFamily="34" charset="0"/>
              </a:rPr>
              <a:t>Each group will perform their scene and, if the class agrees that it has met the criteria (remember, we are a democracy here), then it will be included in the final edit.  </a:t>
            </a:r>
            <a:endParaRPr lang="en-GB" sz="2000" dirty="0">
              <a:solidFill>
                <a:schemeClr val="bg1"/>
              </a:solidFill>
              <a:latin typeface="Copperplate Gothic Light" pitchFamily="34" charset="0"/>
            </a:endParaRPr>
          </a:p>
        </p:txBody>
      </p:sp>
      <p:pic>
        <p:nvPicPr>
          <p:cNvPr id="1026" name="Picture 2" descr="http://www.pubshop.co.uk/catalog/images/product_67878_1_or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4581128"/>
            <a:ext cx="2338723" cy="2036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eviantart.com/download/184553079/light_camera_and_action_by_y0rri-d31vm2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1024" y="1175854"/>
            <a:ext cx="2786836" cy="1567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images2.fanpop.com/image/photos/10800000/The-Tudors-the-tudors-10893393-800-6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4365104"/>
            <a:ext cx="2867472" cy="21506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Rounded Rectangular Callout 2"/>
          <p:cNvSpPr/>
          <p:nvPr/>
        </p:nvSpPr>
        <p:spPr>
          <a:xfrm>
            <a:off x="6508367" y="3212976"/>
            <a:ext cx="2160240" cy="1152128"/>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smtClean="0">
                <a:latin typeface="Copperplate Gothic Light" pitchFamily="34" charset="0"/>
              </a:rPr>
              <a:t>Will Yours be as good as our TV production? </a:t>
            </a:r>
            <a:endParaRPr lang="en-GB" dirty="0">
              <a:latin typeface="Copperplate Gothic Light" pitchFamily="34" charset="0"/>
            </a:endParaRPr>
          </a:p>
        </p:txBody>
      </p:sp>
      <p:sp>
        <p:nvSpPr>
          <p:cNvPr id="10" name="Rounded Rectangle 9"/>
          <p:cNvSpPr/>
          <p:nvPr/>
        </p:nvSpPr>
        <p:spPr>
          <a:xfrm rot="20928175">
            <a:off x="1516361" y="2294057"/>
            <a:ext cx="5816395" cy="2320493"/>
          </a:xfrm>
          <a:prstGeom prst="roundRect">
            <a:avLst/>
          </a:prstGeom>
          <a:ln>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2000" dirty="0" smtClean="0">
                <a:solidFill>
                  <a:schemeClr val="tx1"/>
                </a:solidFill>
                <a:latin typeface="Copperplate Gothic Light" pitchFamily="34" charset="0"/>
              </a:rPr>
              <a:t>Four of the scenes you are about to view were inspired by material kindly supplied by Canterbury Cathedral Education.  There were supplemented with several ideas from the students.  The other three scenes are the students own original creations.  </a:t>
            </a:r>
            <a:endParaRPr lang="en-GB" sz="2000" dirty="0">
              <a:solidFill>
                <a:schemeClr val="tx1"/>
              </a:solidFill>
              <a:latin typeface="Copperplate Gothic Light" pitchFamily="34" charset="0"/>
            </a:endParaRPr>
          </a:p>
        </p:txBody>
      </p:sp>
    </p:spTree>
    <p:extLst>
      <p:ext uri="{BB962C8B-B14F-4D97-AF65-F5344CB8AC3E}">
        <p14:creationId xmlns:p14="http://schemas.microsoft.com/office/powerpoint/2010/main" val="273331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2079</Words>
  <Application>Microsoft Office PowerPoint</Application>
  <PresentationFormat>On-screen Show (4:3)</PresentationFormat>
  <Paragraphs>126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Why were the monks forced to leave  St Augustine’s Abbey?  </vt:lpstr>
      <vt:lpstr> AIM1: to investigate the disappearance of the monks from St. Augustine’s Abbey.  </vt:lpstr>
      <vt:lpstr>Step One: Research – Who, what, where, when and why.  </vt:lpstr>
      <vt:lpstr>Step Two: Constructing an argument </vt:lpstr>
      <vt:lpstr>Step Three: Ideas Storm </vt:lpstr>
      <vt:lpstr>Step Four: Casting</vt:lpstr>
      <vt:lpstr>Step Five: Scriptwriting and Editing </vt:lpstr>
      <vt:lpstr>Step Six: Rehearsing and Revising </vt:lpstr>
      <vt:lpstr>Step Seven: 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SERV-SCCM-01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were St Augustine’s Monks forced to leave their Abbey?</dc:title>
  <dc:creator>Kate Cameron Flemming</dc:creator>
  <cp:lastModifiedBy>Melanie Jones</cp:lastModifiedBy>
  <cp:revision>31</cp:revision>
  <dcterms:created xsi:type="dcterms:W3CDTF">2012-06-12T08:04:16Z</dcterms:created>
  <dcterms:modified xsi:type="dcterms:W3CDTF">2012-10-23T14:27:05Z</dcterms:modified>
</cp:coreProperties>
</file>