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8" r:id="rId14"/>
    <p:sldId id="269" r:id="rId15"/>
    <p:sldId id="279" r:id="rId16"/>
    <p:sldId id="270" r:id="rId17"/>
    <p:sldId id="280" r:id="rId18"/>
    <p:sldId id="281" r:id="rId19"/>
    <p:sldId id="282" r:id="rId20"/>
    <p:sldId id="271" r:id="rId21"/>
    <p:sldId id="272" r:id="rId22"/>
    <p:sldId id="273" r:id="rId23"/>
    <p:sldId id="274" r:id="rId24"/>
    <p:sldId id="284" r:id="rId25"/>
    <p:sldId id="285" r:id="rId26"/>
    <p:sldId id="275" r:id="rId27"/>
    <p:sldId id="276" r:id="rId28"/>
    <p:sldId id="277" r:id="rId29"/>
    <p:sldId id="28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HQ User" initials="R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2" autoAdjust="0"/>
    <p:restoredTop sz="69866" autoAdjust="0"/>
  </p:normalViewPr>
  <p:slideViewPr>
    <p:cSldViewPr>
      <p:cViewPr>
        <p:scale>
          <a:sx n="81" d="100"/>
          <a:sy n="81" d="100"/>
        </p:scale>
        <p:origin x="-7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8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10T13:04:16.266"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D4F0181-B2FC-42D9-BBA2-53E7BFFA865A}" type="datetimeFigureOut">
              <a:rPr lang="en-GB"/>
              <a:pPr>
                <a:defRPr/>
              </a:pPr>
              <a:t>11/12/2012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947C57B-C2C1-474D-8404-AC6D63AD46A4}" type="slidenum">
              <a:rPr lang="en-GB"/>
              <a:pPr>
                <a:defRPr/>
              </a:pPr>
              <a:t>‹#›</a:t>
            </a:fld>
            <a:endParaRPr lang="en-GB"/>
          </a:p>
        </p:txBody>
      </p:sp>
    </p:spTree>
    <p:extLst>
      <p:ext uri="{BB962C8B-B14F-4D97-AF65-F5344CB8AC3E}">
        <p14:creationId xmlns:p14="http://schemas.microsoft.com/office/powerpoint/2010/main" val="3668725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1472AA-3027-43DB-B5B7-0FFB2D06CECE}" type="datetimeFigureOut">
              <a:rPr lang="en-GB"/>
              <a:pPr>
                <a:defRPr/>
              </a:pPr>
              <a:t>11/12/2012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55A527-66CA-424D-B1EA-5759A99AF9A7}" type="slidenum">
              <a:rPr lang="en-GB"/>
              <a:pPr>
                <a:defRPr/>
              </a:pPr>
              <a:t>‹#›</a:t>
            </a:fld>
            <a:endParaRPr lang="en-GB" dirty="0"/>
          </a:p>
        </p:txBody>
      </p:sp>
    </p:spTree>
    <p:extLst>
      <p:ext uri="{BB962C8B-B14F-4D97-AF65-F5344CB8AC3E}">
        <p14:creationId xmlns:p14="http://schemas.microsoft.com/office/powerpoint/2010/main" val="2414171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4800" smtClean="0"/>
              <a:t>Radio Operator 1</a:t>
            </a:r>
            <a:r>
              <a:rPr lang="en-GB" sz="4800" baseline="30000" smtClean="0"/>
              <a:t>st</a:t>
            </a:r>
            <a:r>
              <a:rPr lang="en-GB" sz="4800" smtClean="0"/>
              <a:t> Class Leishman Royal Navy 1979-1992 (as was) Lanarkshire Mining Stock, now working in the RHF Museum for the Army</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9E514B-5706-4E33-ACF1-2BCC3AD180BD}" type="slidenum">
              <a:rPr lang="en-GB"/>
              <a:pPr fontAlgn="base">
                <a:spcBef>
                  <a:spcPct val="0"/>
                </a:spcBef>
                <a:spcAft>
                  <a:spcPct val="0"/>
                </a:spcAft>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Saturday 1</a:t>
            </a:r>
            <a:r>
              <a:rPr lang="en-GB" baseline="30000" smtClean="0"/>
              <a:t>st</a:t>
            </a:r>
            <a:r>
              <a:rPr lang="en-GB" smtClean="0"/>
              <a:t> May - All 3 ships were attacked by Mirage Jets, narrowly avoiding disaster (both Glamorgan and Arrow are damaged) while conducting inshore daylight Naval Gunfire Support against Stanley Airport (Fired 51 rounds), our Helicopter was badly shot up whilst spotting</a:t>
            </a:r>
          </a:p>
          <a:p>
            <a:pPr eaLnBrk="1" hangingPunct="1">
              <a:spcBef>
                <a:spcPct val="0"/>
              </a:spcBef>
            </a:pPr>
            <a:endParaRPr lang="en-GB" smtClean="0"/>
          </a:p>
          <a:p>
            <a:pPr eaLnBrk="1" hangingPunct="1">
              <a:spcBef>
                <a:spcPct val="0"/>
              </a:spcBef>
            </a:pPr>
            <a:endParaRPr lang="en-GB" smtClean="0"/>
          </a:p>
          <a:p>
            <a:pPr eaLnBrk="1" hangingPunct="1">
              <a:spcBef>
                <a:spcPct val="0"/>
              </a:spcBef>
            </a:pPr>
            <a:r>
              <a:rPr lang="en-GB" smtClean="0"/>
              <a:t>Sunday 2</a:t>
            </a:r>
            <a:r>
              <a:rPr lang="en-GB" baseline="30000" smtClean="0"/>
              <a:t>nd</a:t>
            </a:r>
            <a:r>
              <a:rPr lang="en-GB" smtClean="0"/>
              <a:t> May - We return to the same gun line later that night, but after firing just 3 rounds our gun mechanism jams, Lots of AAA Fire and RADAR Contact made with a FPB who departed after being illuminated by our Fire Control RADAR’s</a:t>
            </a:r>
          </a:p>
          <a:p>
            <a:pPr eaLnBrk="1" hangingPunct="1">
              <a:spcBef>
                <a:spcPct val="0"/>
              </a:spcBef>
            </a:pPr>
            <a:endParaRPr lang="en-GB"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C06D1-B517-4B06-B05F-1F89C4452707}" type="slidenum">
              <a:rPr lang="en-GB"/>
              <a:pPr fontAlgn="base">
                <a:spcBef>
                  <a:spcPct val="0"/>
                </a:spcBef>
                <a:spcAft>
                  <a:spcPct val="0"/>
                </a:spcAft>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323 Men perished as she manoeuvred to attack the Task Force</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AB1DD-5002-4E3E-BFE0-2A73AE8CF709}" type="slidenum">
              <a:rPr lang="en-GB"/>
              <a:pPr fontAlgn="base">
                <a:spcBef>
                  <a:spcPct val="0"/>
                </a:spcBef>
                <a:spcAft>
                  <a:spcPct val="0"/>
                </a:spcAft>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Tuesday 4</a:t>
            </a:r>
            <a:r>
              <a:rPr lang="en-GB" baseline="30000" dirty="0" smtClean="0"/>
              <a:t>th</a:t>
            </a:r>
            <a:r>
              <a:rPr lang="en-GB" dirty="0" smtClean="0"/>
              <a:t> May – Black buck 2.</a:t>
            </a:r>
            <a:r>
              <a:rPr lang="en-GB" baseline="0" dirty="0" smtClean="0"/>
              <a:t> As for Black Buck 1</a:t>
            </a:r>
            <a:endParaRPr lang="en-GB"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EDD80-757C-4271-A19F-BA8381BC5DE6}" type="slidenum">
              <a:rPr lang="en-GB"/>
              <a:pPr fontAlgn="base">
                <a:spcBef>
                  <a:spcPct val="0"/>
                </a:spcBef>
                <a:spcAft>
                  <a:spcPct val="0"/>
                </a:spcAft>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 worrying time as I had friends onboard the Shiny (none of whom died) twenty hands were lost</a:t>
            </a:r>
          </a:p>
          <a:p>
            <a:pPr eaLnBrk="1" hangingPunct="1">
              <a:spcBef>
                <a:spcPct val="0"/>
              </a:spcBef>
            </a:pPr>
            <a:endParaRPr lang="en-GB" smtClean="0"/>
          </a:p>
          <a:p>
            <a:pPr eaLnBrk="1" hangingPunct="1">
              <a:spcBef>
                <a:spcPct val="0"/>
              </a:spcBef>
            </a:pPr>
            <a:r>
              <a:rPr lang="en-GB" smtClean="0"/>
              <a:t>She was about 4 miles off on our Port Quarter</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F5EE75-2B38-4AC0-BB38-937B8128C2B5}" type="slidenum">
              <a:rPr lang="en-GB"/>
              <a:pPr fontAlgn="base">
                <a:spcBef>
                  <a:spcPct val="0"/>
                </a:spcBef>
                <a:spcAft>
                  <a:spcPct val="0"/>
                </a:spcAft>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Sunday 9</a:t>
            </a:r>
            <a:r>
              <a:rPr lang="en-GB" baseline="30000" smtClean="0"/>
              <a:t>th</a:t>
            </a:r>
            <a:r>
              <a:rPr lang="en-GB" smtClean="0"/>
              <a:t> May – Naval Gunfire Support against Wireless Ridge, Moody Brook and Mount Longdon firing 90+ rounds with the Helicopter acting as spotter</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9A152-C7F9-4BD0-A1BC-061ECD22C32A}" type="slidenum">
              <a:rPr lang="en-GB"/>
              <a:pPr fontAlgn="base">
                <a:spcBef>
                  <a:spcPct val="0"/>
                </a:spcBef>
                <a:spcAft>
                  <a:spcPct val="0"/>
                </a:spcAft>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Alacrity had been tasked to transit the sound between East and West Falklands, to establish whether it had been mined and what, if any, Artillery emplacements had been installed along the coast prior to the landings at San Carlos, she came across the </a:t>
            </a:r>
            <a:r>
              <a:rPr lang="en-GB" dirty="0" err="1" smtClean="0"/>
              <a:t>Estados</a:t>
            </a:r>
            <a:r>
              <a:rPr lang="en-GB" dirty="0" smtClean="0"/>
              <a:t> during this transit and prosecuted the Target, as the Naval Terminology phrase it, only 3 of her crew survived.</a:t>
            </a:r>
          </a:p>
          <a:p>
            <a:pPr eaLnBrk="1" hangingPunct="1">
              <a:spcBef>
                <a:spcPct val="0"/>
              </a:spcBef>
            </a:pPr>
            <a:endParaRPr lang="en-GB" dirty="0" smtClean="0"/>
          </a:p>
          <a:p>
            <a:pPr eaLnBrk="1" hangingPunct="1">
              <a:spcBef>
                <a:spcPct val="0"/>
              </a:spcBef>
            </a:pPr>
            <a:r>
              <a:rPr lang="en-GB" dirty="0" smtClean="0"/>
              <a:t>We were attacked by torpedo’s from the Argentine submarine San </a:t>
            </a:r>
            <a:r>
              <a:rPr lang="en-GB" dirty="0" err="1" smtClean="0"/>
              <a:t>Lious</a:t>
            </a:r>
            <a:r>
              <a:rPr lang="en-GB" dirty="0" smtClean="0"/>
              <a:t>  whilst in Company with HMS Ardent on our exit from the sound</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D2EC6D-81F8-4F7B-89C0-5B719AEA6D21}" type="slidenum">
              <a:rPr lang="en-GB"/>
              <a:pPr fontAlgn="base">
                <a:spcBef>
                  <a:spcPct val="0"/>
                </a:spcBef>
                <a:spcAft>
                  <a:spcPct val="0"/>
                </a:spcAft>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Wednesday 12</a:t>
            </a:r>
            <a:r>
              <a:rPr lang="en-GB" baseline="30000" smtClean="0"/>
              <a:t>th</a:t>
            </a:r>
            <a:r>
              <a:rPr lang="en-GB" smtClean="0"/>
              <a:t> May – HMS Glasgow and HMS Brilliant attacked whilst providing air cover for us whilst providing  NGS , the bomb passed right through the ship without exploding, 3 of the 4 aircraft are ‘splashed’ by Brilliants Sea Wolf Missiles</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A2473C-DDF3-4C42-B2B9-5C058C3B8AEA}" type="slidenum">
              <a:rPr lang="en-GB"/>
              <a:pPr fontAlgn="base">
                <a:spcBef>
                  <a:spcPct val="0"/>
                </a:spcBef>
                <a:spcAft>
                  <a:spcPct val="0"/>
                </a:spcAft>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Saturday/Sunday 15/16</a:t>
            </a:r>
            <a:r>
              <a:rPr lang="en-GB" baseline="30000" dirty="0" smtClean="0"/>
              <a:t>th</a:t>
            </a:r>
            <a:r>
              <a:rPr lang="en-GB" dirty="0" smtClean="0"/>
              <a:t> May - Alacrity tasked with inserting operatives behind enemy lines</a:t>
            </a:r>
          </a:p>
          <a:p>
            <a:pPr eaLnBrk="1" hangingPunct="1">
              <a:spcBef>
                <a:spcPct val="0"/>
              </a:spcBef>
            </a:pPr>
            <a:endParaRPr lang="en-GB" dirty="0" smtClean="0"/>
          </a:p>
          <a:p>
            <a:pPr eaLnBrk="1" hangingPunct="1">
              <a:spcBef>
                <a:spcPct val="0"/>
              </a:spcBef>
            </a:pPr>
            <a:r>
              <a:rPr lang="en-GB" dirty="0" smtClean="0"/>
              <a:t>HMS Brilliant also involved in inserting teams on Fanning Head (aborted due to the presence of the enemy)</a:t>
            </a:r>
          </a:p>
          <a:p>
            <a:pPr eaLnBrk="1" hangingPunct="1">
              <a:spcBef>
                <a:spcPct val="0"/>
              </a:spcBef>
            </a:pPr>
            <a:endParaRPr lang="en-GB" dirty="0" smtClean="0"/>
          </a:p>
          <a:p>
            <a:pPr eaLnBrk="1" hangingPunct="1">
              <a:spcBef>
                <a:spcPct val="0"/>
              </a:spcBef>
            </a:pPr>
            <a:r>
              <a:rPr lang="en-GB" dirty="0" smtClean="0"/>
              <a:t>It was a very clear night, with the land VERY visible on our port side we were sure we would be spotted (there was a full moon). Suddenly the whole horizon is lit up by shell fire, after worrying the rounds are being directed at us, we realise it must be HMS Glamorgan providing NGS on Stanley and Fitzroy</a:t>
            </a:r>
          </a:p>
          <a:p>
            <a:pPr eaLnBrk="1" hangingPunct="1">
              <a:spcBef>
                <a:spcPct val="0"/>
              </a:spcBef>
            </a:pPr>
            <a:endParaRPr lang="en-GB" dirty="0" smtClean="0"/>
          </a:p>
          <a:p>
            <a:pPr eaLnBrk="1" hangingPunct="1">
              <a:spcBef>
                <a:spcPct val="0"/>
              </a:spcBef>
            </a:pPr>
            <a:r>
              <a:rPr lang="en-GB" dirty="0" smtClean="0"/>
              <a:t>The</a:t>
            </a:r>
            <a:r>
              <a:rPr lang="en-GB" baseline="0" dirty="0" smtClean="0"/>
              <a:t> Boat’s crew snatch a large stone from the beach whilst landing the troops and have it painted for the Skippers birthday</a:t>
            </a:r>
            <a:endParaRPr lang="en-GB" dirty="0" smtClean="0"/>
          </a:p>
          <a:p>
            <a:pPr eaLnBrk="1" hangingPunct="1">
              <a:spcBef>
                <a:spcPct val="0"/>
              </a:spcBef>
            </a:pPr>
            <a:endParaRPr lang="en-GB" dirty="0" smtClean="0"/>
          </a:p>
          <a:p>
            <a:pPr eaLnBrk="1" hangingPunct="1">
              <a:spcBef>
                <a:spcPct val="0"/>
              </a:spcBef>
            </a:pPr>
            <a:r>
              <a:rPr lang="en-GB" dirty="0" smtClean="0"/>
              <a:t>Padre visit’s and is chucked off</a:t>
            </a:r>
            <a:r>
              <a:rPr lang="en-GB" baseline="0" dirty="0" smtClean="0"/>
              <a:t> the Ship for preaching peace and love!</a:t>
            </a:r>
            <a:endParaRPr lang="en-GB" dirty="0"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CD15F-CD9B-4D78-BE5F-F642D768DCE9}" type="slidenum">
              <a:rPr lang="en-GB"/>
              <a:pPr fontAlgn="base">
                <a:spcBef>
                  <a:spcPct val="0"/>
                </a:spcBef>
                <a:spcAft>
                  <a:spcPct val="0"/>
                </a:spcAft>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Tuesday 18</a:t>
            </a:r>
            <a:r>
              <a:rPr lang="en-GB" baseline="30000" smtClean="0"/>
              <a:t>th</a:t>
            </a:r>
            <a:r>
              <a:rPr lang="en-GB" smtClean="0"/>
              <a:t> May – acted as goalkeeper vice Brilliant (type 22 Seawolf fitted) – horrible duty – sacrificial shield</a:t>
            </a:r>
          </a:p>
          <a:p>
            <a:pPr eaLnBrk="1" hangingPunct="1">
              <a:spcBef>
                <a:spcPct val="0"/>
              </a:spcBef>
            </a:pPr>
            <a:endParaRPr lang="en-GB" smtClean="0"/>
          </a:p>
          <a:p>
            <a:pPr eaLnBrk="1" hangingPunct="1">
              <a:spcBef>
                <a:spcPct val="0"/>
              </a:spcBef>
            </a:pPr>
            <a:r>
              <a:rPr lang="en-GB" smtClean="0"/>
              <a:t>Alacrity was to remain as an escort to the Carrier Battle Group during the Landings</a:t>
            </a:r>
          </a:p>
          <a:p>
            <a:pPr eaLnBrk="1" hangingPunct="1">
              <a:spcBef>
                <a:spcPct val="0"/>
              </a:spcBef>
            </a:pPr>
            <a:endParaRPr lang="en-GB"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F6BE87-73F3-4F50-BA55-B034DCC4DC58}" type="slidenum">
              <a:rPr lang="en-GB"/>
              <a:pPr fontAlgn="base">
                <a:spcBef>
                  <a:spcPct val="0"/>
                </a:spcBef>
                <a:spcAft>
                  <a:spcPct val="0"/>
                </a:spcAft>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Ardent was our sister ship, we had conducted most of our operations in the South Atlantic with her and the Glamorgan, who is the only warship known to have survived being struck by an Exocet</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068EEE-D26C-4716-B6DF-09F5DCA16C62}" type="slidenum">
              <a:rPr lang="en-GB"/>
              <a:pPr fontAlgn="base">
                <a:spcBef>
                  <a:spcPct val="0"/>
                </a:spcBef>
                <a:spcAft>
                  <a:spcPct val="0"/>
                </a:spcAft>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Plymouth Based type 21 Amazon Class General Purpose Gunship</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B47B0E-9664-4315-AA29-1CF52AE4C558}" type="slidenum">
              <a:rPr lang="en-GB"/>
              <a:pPr fontAlgn="base">
                <a:spcBef>
                  <a:spcPct val="0"/>
                </a:spcBef>
                <a:spcAft>
                  <a:spcPct val="0"/>
                </a:spcAft>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One of my best friends ship – he survived happily </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5673A-0B2C-4350-B576-9515DD92FCD6}" type="slidenum">
              <a:rPr lang="en-GB"/>
              <a:pPr fontAlgn="base">
                <a:spcBef>
                  <a:spcPct val="0"/>
                </a:spcBef>
                <a:spcAft>
                  <a:spcPct val="0"/>
                </a:spcAft>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Tuesday 25</a:t>
            </a:r>
            <a:r>
              <a:rPr lang="en-GB" baseline="30000" smtClean="0"/>
              <a:t>th</a:t>
            </a:r>
            <a:r>
              <a:rPr lang="en-GB" smtClean="0"/>
              <a:t> May – capsized and sunk within 20 mins of being hit with the loss of 19 men</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1FAEB7-3D0E-45E5-94EC-7CECBF2C33D6}" type="slidenum">
              <a:rPr lang="en-GB"/>
              <a:pPr fontAlgn="base">
                <a:spcBef>
                  <a:spcPct val="0"/>
                </a:spcBef>
                <a:spcAft>
                  <a:spcPct val="0"/>
                </a:spcAft>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Alacrity went alongside and saved 77 men, 3 of whom died of wounds and were buried at sea, another 12 did not make it off the ship, Our Chinese laundryman Mr Chang, who had bravely elected to remain with the ship decided it was best to go home after seeing one of his fellow countrymen buried that morning</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7AE3A8-69BD-464E-8369-CC1724296215}" type="slidenum">
              <a:rPr lang="en-GB"/>
              <a:pPr fontAlgn="base">
                <a:spcBef>
                  <a:spcPct val="0"/>
                </a:spcBef>
                <a:spcAft>
                  <a:spcPct val="0"/>
                </a:spcAft>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Wed 26</a:t>
            </a:r>
            <a:r>
              <a:rPr lang="en-GB" baseline="30000" smtClean="0"/>
              <a:t>th</a:t>
            </a:r>
            <a:r>
              <a:rPr lang="en-GB" smtClean="0"/>
              <a:t> May – NGS – Came under shore artillery fire for the 1</a:t>
            </a:r>
            <a:r>
              <a:rPr lang="en-GB" baseline="30000" smtClean="0"/>
              <a:t>st</a:t>
            </a:r>
            <a:r>
              <a:rPr lang="en-GB" smtClean="0"/>
              <a:t> time</a:t>
            </a:r>
          </a:p>
          <a:p>
            <a:pPr eaLnBrk="1" hangingPunct="1">
              <a:spcBef>
                <a:spcPct val="0"/>
              </a:spcBef>
            </a:pPr>
            <a:endParaRPr lang="en-GB"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1D510-007C-418E-B438-74B9B152C32C}" type="slidenum">
              <a:rPr lang="en-GB"/>
              <a:pPr fontAlgn="base">
                <a:spcBef>
                  <a:spcPct val="0"/>
                </a:spcBef>
                <a:spcAft>
                  <a:spcPct val="0"/>
                </a:spcAft>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Thursday 26</a:t>
            </a:r>
            <a:r>
              <a:rPr lang="en-GB" baseline="30000" dirty="0" smtClean="0"/>
              <a:t>th</a:t>
            </a:r>
            <a:r>
              <a:rPr lang="en-GB" dirty="0" smtClean="0"/>
              <a:t> May – NGS Glamorgan fires her 2000lb Sea Slug AA Missile at Argentine Troop Positions</a:t>
            </a:r>
          </a:p>
          <a:p>
            <a:pPr eaLnBrk="1" hangingPunct="1">
              <a:spcBef>
                <a:spcPct val="0"/>
              </a:spcBef>
            </a:pPr>
            <a:endParaRPr lang="en-GB" dirty="0" smtClean="0"/>
          </a:p>
          <a:p>
            <a:pPr eaLnBrk="1" hangingPunct="1">
              <a:spcBef>
                <a:spcPct val="0"/>
              </a:spcBef>
            </a:pPr>
            <a:r>
              <a:rPr lang="en-GB" dirty="0" smtClean="0"/>
              <a:t>HMS Avenger fired on by shore based </a:t>
            </a:r>
            <a:r>
              <a:rPr lang="en-GB" dirty="0" err="1" smtClean="0"/>
              <a:t>Exocet</a:t>
            </a:r>
            <a:endParaRPr lang="en-GB" dirty="0" smtClean="0"/>
          </a:p>
          <a:p>
            <a:pPr eaLnBrk="1" hangingPunct="1">
              <a:spcBef>
                <a:spcPct val="0"/>
              </a:spcBef>
            </a:pPr>
            <a:endParaRPr lang="en-GB" dirty="0" smtClean="0"/>
          </a:p>
          <a:p>
            <a:pPr eaLnBrk="1" hangingPunct="1">
              <a:spcBef>
                <a:spcPct val="0"/>
              </a:spcBef>
            </a:pPr>
            <a:r>
              <a:rPr lang="en-GB" dirty="0" smtClean="0"/>
              <a:t>Saturday 28</a:t>
            </a:r>
            <a:r>
              <a:rPr lang="en-GB" baseline="30000" dirty="0" smtClean="0"/>
              <a:t>th</a:t>
            </a:r>
            <a:r>
              <a:rPr lang="en-GB" dirty="0" smtClean="0"/>
              <a:t> NGS – Mount Kent (it was also the FA Cup Final Spurs beat QPR)</a:t>
            </a:r>
          </a:p>
          <a:p>
            <a:pPr eaLnBrk="1" hangingPunct="1">
              <a:spcBef>
                <a:spcPct val="0"/>
              </a:spcBef>
            </a:pPr>
            <a:endParaRPr lang="en-GB" dirty="0" smtClean="0"/>
          </a:p>
          <a:p>
            <a:pPr eaLnBrk="1" hangingPunct="1">
              <a:spcBef>
                <a:spcPct val="0"/>
              </a:spcBef>
            </a:pPr>
            <a:r>
              <a:rPr lang="en-GB" dirty="0" smtClean="0"/>
              <a:t>Sunday 29</a:t>
            </a:r>
            <a:r>
              <a:rPr lang="en-GB" baseline="30000" dirty="0" smtClean="0"/>
              <a:t>th</a:t>
            </a:r>
            <a:r>
              <a:rPr lang="en-GB" dirty="0" smtClean="0"/>
              <a:t> May – Orange Survival suit spotted in water, diver sent in to investigate (bloody dangerous, the diver was given a tot for his courage)</a:t>
            </a:r>
          </a:p>
          <a:p>
            <a:pPr eaLnBrk="1" hangingPunct="1">
              <a:spcBef>
                <a:spcPct val="0"/>
              </a:spcBef>
            </a:pPr>
            <a:endParaRPr lang="en-GB" dirty="0" smtClean="0"/>
          </a:p>
          <a:p>
            <a:pPr eaLnBrk="1" hangingPunct="1">
              <a:spcBef>
                <a:spcPct val="0"/>
              </a:spcBef>
            </a:pPr>
            <a:r>
              <a:rPr lang="en-GB" dirty="0" smtClean="0"/>
              <a:t>Monday 30</a:t>
            </a:r>
            <a:r>
              <a:rPr lang="en-GB" baseline="30000" dirty="0" smtClean="0"/>
              <a:t>th</a:t>
            </a:r>
            <a:r>
              <a:rPr lang="en-GB" dirty="0" smtClean="0"/>
              <a:t> May – Last attack by </a:t>
            </a:r>
            <a:r>
              <a:rPr lang="en-GB" dirty="0" err="1" smtClean="0"/>
              <a:t>Airbourne</a:t>
            </a:r>
            <a:r>
              <a:rPr lang="en-GB" dirty="0" smtClean="0"/>
              <a:t> </a:t>
            </a:r>
            <a:r>
              <a:rPr lang="en-GB" dirty="0" err="1" smtClean="0"/>
              <a:t>Exocet</a:t>
            </a:r>
            <a:r>
              <a:rPr lang="en-GB" dirty="0" smtClean="0"/>
              <a:t> (phew!) NGS – Sapper Hill</a:t>
            </a:r>
          </a:p>
          <a:p>
            <a:pPr eaLnBrk="1" hangingPunct="1">
              <a:spcBef>
                <a:spcPct val="0"/>
              </a:spcBef>
            </a:pPr>
            <a:endParaRPr lang="en-GB" dirty="0" smtClean="0"/>
          </a:p>
          <a:p>
            <a:pPr eaLnBrk="1" hangingPunct="1">
              <a:spcBef>
                <a:spcPct val="0"/>
              </a:spcBef>
            </a:pPr>
            <a:r>
              <a:rPr lang="en-GB" dirty="0" smtClean="0"/>
              <a:t>Tuesday 31</a:t>
            </a:r>
            <a:r>
              <a:rPr lang="en-GB" baseline="30000" dirty="0" smtClean="0"/>
              <a:t>st</a:t>
            </a:r>
            <a:r>
              <a:rPr lang="en-GB" dirty="0" smtClean="0"/>
              <a:t> May – NGS</a:t>
            </a:r>
          </a:p>
          <a:p>
            <a:pPr eaLnBrk="1" hangingPunct="1">
              <a:spcBef>
                <a:spcPct val="0"/>
              </a:spcBef>
            </a:pPr>
            <a:endParaRPr lang="en-GB" dirty="0" smtClean="0"/>
          </a:p>
          <a:p>
            <a:pPr eaLnBrk="1" hangingPunct="1">
              <a:spcBef>
                <a:spcPct val="0"/>
              </a:spcBef>
            </a:pPr>
            <a:r>
              <a:rPr lang="en-GB" dirty="0" smtClean="0"/>
              <a:t>Wednesday 1</a:t>
            </a:r>
            <a:r>
              <a:rPr lang="en-GB" baseline="30000" dirty="0" smtClean="0"/>
              <a:t>st</a:t>
            </a:r>
            <a:r>
              <a:rPr lang="en-GB" dirty="0" smtClean="0"/>
              <a:t> June – Last day on the </a:t>
            </a:r>
            <a:r>
              <a:rPr lang="en-GB" dirty="0" err="1" smtClean="0"/>
              <a:t>Gunline</a:t>
            </a:r>
            <a:r>
              <a:rPr lang="en-GB" dirty="0" smtClean="0"/>
              <a:t>, providing NGS against Two Sisters and Moody Brook</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25B88-CE30-4A2F-BB33-30AD96252252}" type="slidenum">
              <a:rPr lang="en-GB"/>
              <a:pPr fontAlgn="base">
                <a:spcBef>
                  <a:spcPct val="0"/>
                </a:spcBef>
                <a:spcAft>
                  <a:spcPct val="0"/>
                </a:spcAft>
                <a:defRPr/>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C1700-1D79-4DC4-BF9C-CB2E8DFEB43C}" type="slidenum">
              <a:rPr lang="en-GB"/>
              <a:pPr fontAlgn="base">
                <a:spcBef>
                  <a:spcPct val="0"/>
                </a:spcBef>
                <a:spcAft>
                  <a:spcPct val="0"/>
                </a:spcAft>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On the way home the crew took time to relax, managing to fit in a crossing the line ceremony and a sods opera</a:t>
            </a:r>
          </a:p>
          <a:p>
            <a:pPr eaLnBrk="1" hangingPunct="1">
              <a:spcBef>
                <a:spcPct val="0"/>
              </a:spcBef>
            </a:pPr>
            <a:endParaRPr lang="en-GB" smtClean="0"/>
          </a:p>
          <a:p>
            <a:pPr eaLnBrk="1" hangingPunct="1">
              <a:spcBef>
                <a:spcPct val="0"/>
              </a:spcBef>
            </a:pPr>
            <a:r>
              <a:rPr lang="en-GB" smtClean="0"/>
              <a:t>The ships heating was turned back on</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8158A-3DFB-4257-AD07-69A550CF7AA6}" type="slidenum">
              <a:rPr lang="en-GB"/>
              <a:pPr fontAlgn="base">
                <a:spcBef>
                  <a:spcPct val="0"/>
                </a:spcBef>
                <a:spcAft>
                  <a:spcPct val="0"/>
                </a:spcAft>
                <a:defRPr/>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most emotional day I think I ever had, we were totally unprepared for the welcome home we got, there were only a handful of families on the fore shore to wave us goodbye in April, 10’s of thousands turned out to welcome us home, some of the crew were in tears</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2797D9-AC7B-48D7-BD51-720E2F110EAD}" type="slidenum">
              <a:rPr lang="en-GB"/>
              <a:pPr fontAlgn="base">
                <a:spcBef>
                  <a:spcPct val="0"/>
                </a:spcBef>
                <a:spcAft>
                  <a:spcPct val="0"/>
                </a:spcAft>
                <a:defRPr/>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780D6-1132-4CBB-B46A-353C258D037F}" type="slidenum">
              <a:rPr lang="en-GB"/>
              <a:pPr fontAlgn="base">
                <a:spcBef>
                  <a:spcPct val="0"/>
                </a:spcBef>
                <a:spcAft>
                  <a:spcPct val="0"/>
                </a:spcAft>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Exocet 100NM - gun 25rpm+12 NM -––seacat ½ NM – Lynx 200mph - seaskua 15nm – stingray 5nm 40+Kts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BB3667-5C4D-4824-90FC-785A332F6273}" type="slidenum">
              <a:rPr lang="en-GB"/>
              <a:pPr fontAlgn="base">
                <a:spcBef>
                  <a:spcPct val="0"/>
                </a:spcBef>
                <a:spcAft>
                  <a:spcPct val="0"/>
                </a:spcAft>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An Old </a:t>
            </a:r>
            <a:r>
              <a:rPr lang="en-GB" dirty="0" err="1" smtClean="0"/>
              <a:t>Eatonian</a:t>
            </a:r>
            <a:r>
              <a:rPr lang="en-GB" dirty="0" smtClean="0"/>
              <a:t>, who enjoyed a flutter on the Horse’s. A Top Class</a:t>
            </a:r>
            <a:r>
              <a:rPr lang="en-GB" baseline="0" dirty="0" smtClean="0"/>
              <a:t> guy</a:t>
            </a:r>
            <a:endParaRPr lang="en-GB"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9E6D97-8C4A-41C3-AE27-BB298CC00002}" type="slidenum">
              <a:rPr lang="en-GB"/>
              <a:pPr fontAlgn="base">
                <a:spcBef>
                  <a:spcPct val="0"/>
                </a:spcBef>
                <a:spcAft>
                  <a:spcPct val="0"/>
                </a:spcAft>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We had a tremendous Mess, very happy times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EB891-4817-49F4-958E-95FB3D441936}" type="slidenum">
              <a:rPr lang="en-GB"/>
              <a:pPr fontAlgn="base">
                <a:spcBef>
                  <a:spcPct val="0"/>
                </a:spcBef>
                <a:spcAft>
                  <a:spcPct val="0"/>
                </a:spcAft>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most hectic weekend ever, stripped Portland and Plymouth Naval Bases in preparation for war. We had stores lashed down in every available inch of spare space, various specialist joining and men being accommodated in the mast</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499421-F213-497A-A5AF-57433D44C89D}" type="slidenum">
              <a:rPr lang="en-GB"/>
              <a:pPr fontAlgn="base">
                <a:spcBef>
                  <a:spcPct val="0"/>
                </a:spcBef>
                <a:spcAft>
                  <a:spcPct val="0"/>
                </a:spcAft>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Taking on stores and completing training after meeting up with the Task Force from exercise Springtrain coming down from Gib</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A7388-9223-489A-9AAD-FD05357B90EC}" type="slidenum">
              <a:rPr lang="en-GB"/>
              <a:pPr fontAlgn="base">
                <a:spcBef>
                  <a:spcPct val="0"/>
                </a:spcBef>
                <a:spcAft>
                  <a:spcPct val="0"/>
                </a:spcAft>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Narwhal was an Argentine Spy Ship, it gave my friend and fellow communicator Phil Jones a chance to practice his Spanish – she was later sunk after being attacked by two R.N. Lynx Helicopters firing Harpoon Missiles</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D4E778-E64F-4BC3-893E-CA6334F47A74}" type="slidenum">
              <a:rPr lang="en-GB"/>
              <a:pPr fontAlgn="base">
                <a:spcBef>
                  <a:spcPct val="0"/>
                </a:spcBef>
                <a:spcAft>
                  <a:spcPct val="0"/>
                </a:spcAft>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Tasked with standing by listening</a:t>
            </a:r>
            <a:r>
              <a:rPr lang="en-GB" baseline="0" dirty="0" smtClean="0"/>
              <a:t> for a report of success or in case of ditching in the sea</a:t>
            </a:r>
            <a:endParaRPr lang="en-GB"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8C6FD-F07B-4937-AA4B-3FD079BA5EE6}" type="slidenum">
              <a:rPr lang="en-GB"/>
              <a:pPr fontAlgn="base">
                <a:spcBef>
                  <a:spcPct val="0"/>
                </a:spcBef>
                <a:spcAft>
                  <a:spcPct val="0"/>
                </a:spcAft>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50854AB-8ED7-44B8-9F08-7BC9260334F4}" type="datetimeFigureOut">
              <a:rPr lang="en-GB"/>
              <a:pPr>
                <a:defRPr/>
              </a:pPr>
              <a:t>11/12/2012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A15F856-A7AE-4939-8354-25603005D9A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2039B3A-CDB3-40F4-B59D-137D87378851}" type="datetimeFigureOut">
              <a:rPr lang="en-GB"/>
              <a:pPr>
                <a:defRPr/>
              </a:pPr>
              <a:t>11/12/2012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660DE5-7627-40D9-A6B6-50165CEBD91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2B60F4D-F7E2-40CD-A495-ABC990B4D035}" type="datetimeFigureOut">
              <a:rPr lang="en-GB"/>
              <a:pPr>
                <a:defRPr/>
              </a:pPr>
              <a:t>11/12/2012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F895EF-0B25-44CD-A2F6-F6A932B35BBA}"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56F74B-3CDC-415B-89A0-FA9A45BFA78C}" type="datetimeFigureOut">
              <a:rPr lang="en-GB"/>
              <a:pPr>
                <a:defRPr/>
              </a:pPr>
              <a:t>11/12/2012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4B0305-FA08-4435-9CE1-CE6D226F2F74}"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CE0BA8-9E7F-411A-8800-03C3115DA0F2}" type="datetimeFigureOut">
              <a:rPr lang="en-GB"/>
              <a:pPr>
                <a:defRPr/>
              </a:pPr>
              <a:t>11/12/2012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4BB720-2045-4AF5-93D4-295D01E8FC25}"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0F5F4E6-EF58-48EF-A91E-FF172F670398}" type="datetimeFigureOut">
              <a:rPr lang="en-GB"/>
              <a:pPr>
                <a:defRPr/>
              </a:pPr>
              <a:t>11/12/2012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1AB058-D472-47D5-848B-0F3103DA6261}"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0E7641E-28D3-49C9-8765-AAE453A92E21}" type="datetimeFigureOut">
              <a:rPr lang="en-GB"/>
              <a:pPr>
                <a:defRPr/>
              </a:pPr>
              <a:t>11/12/2012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81B8E8C-A2D5-471B-B537-A44BB99394C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6FE639-9028-4899-A743-E3CFF72C9EFF}" type="datetimeFigureOut">
              <a:rPr lang="en-GB"/>
              <a:pPr>
                <a:defRPr/>
              </a:pPr>
              <a:t>11/12/2012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7368327-6E99-45ED-BE09-607F659D9FAD}"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1EB057-EB4A-49F5-BECA-D79B3437D622}" type="datetimeFigureOut">
              <a:rPr lang="en-GB"/>
              <a:pPr>
                <a:defRPr/>
              </a:pPr>
              <a:t>11/12/2012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32FF6F2-640A-45CB-915C-E52EFE4C85C1}"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9EE16E-B95D-4E91-B1C4-1EBE30EAAF51}" type="datetimeFigureOut">
              <a:rPr lang="en-GB"/>
              <a:pPr>
                <a:defRPr/>
              </a:pPr>
              <a:t>11/12/2012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016FAFF-D9CB-4EB9-81C5-20FBCBE4A523}"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25E600-2F20-4ECA-A49C-52936FE9EE25}" type="datetimeFigureOut">
              <a:rPr lang="en-GB"/>
              <a:pPr>
                <a:defRPr/>
              </a:pPr>
              <a:t>11/12/2012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25A71E5-D85B-46DE-A386-FB7DA53C430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E102E2-101A-441C-9190-C8478570459A}" type="datetimeFigureOut">
              <a:rPr lang="en-GB"/>
              <a:pPr>
                <a:defRPr/>
              </a:pPr>
              <a:t>11/12/2012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A237C93-7A6D-459F-A0CC-E0D76BF28B8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2130425"/>
            <a:ext cx="7772400" cy="1227138"/>
          </a:xfrm>
        </p:spPr>
        <p:txBody>
          <a:bodyPr/>
          <a:lstStyle/>
          <a:p>
            <a:pPr eaLnBrk="1" hangingPunct="1"/>
            <a:r>
              <a:rPr lang="en-GB" smtClean="0">
                <a:solidFill>
                  <a:srgbClr val="0070C0"/>
                </a:solidFill>
              </a:rPr>
              <a:t>FALKLANDS WAR 1982</a:t>
            </a:r>
          </a:p>
        </p:txBody>
      </p:sp>
      <p:sp>
        <p:nvSpPr>
          <p:cNvPr id="3" name="Subtitle 2"/>
          <p:cNvSpPr>
            <a:spLocks noGrp="1"/>
          </p:cNvSpPr>
          <p:nvPr>
            <p:ph type="subTitle" idx="1"/>
          </p:nvPr>
        </p:nvSpPr>
        <p:spPr>
          <a:xfrm>
            <a:off x="1476375" y="3068638"/>
            <a:ext cx="6400800" cy="1752600"/>
          </a:xfrm>
        </p:spPr>
        <p:txBody>
          <a:bodyPr rtlCol="0">
            <a:normAutofit/>
          </a:bodyPr>
          <a:lstStyle/>
          <a:p>
            <a:pPr eaLnBrk="1" fontAlgn="auto" hangingPunct="1">
              <a:spcAft>
                <a:spcPts val="0"/>
              </a:spcAft>
              <a:buFont typeface="Arial" pitchFamily="34" charset="0"/>
              <a:buNone/>
              <a:defRPr/>
            </a:pPr>
            <a:r>
              <a:rPr lang="en-GB" dirty="0" smtClean="0">
                <a:solidFill>
                  <a:schemeClr val="accent1">
                    <a:lumMod val="75000"/>
                  </a:schemeClr>
                </a:solidFill>
              </a:rPr>
              <a:t>The Junta</a:t>
            </a:r>
          </a:p>
          <a:p>
            <a:pPr eaLnBrk="1" fontAlgn="auto" hangingPunct="1">
              <a:spcAft>
                <a:spcPts val="0"/>
              </a:spcAft>
              <a:buFont typeface="Arial" pitchFamily="34" charset="0"/>
              <a:buNone/>
              <a:defRPr/>
            </a:pPr>
            <a:r>
              <a:rPr lang="en-GB" dirty="0" smtClean="0">
                <a:solidFill>
                  <a:schemeClr val="accent1">
                    <a:lumMod val="75000"/>
                  </a:schemeClr>
                </a:solidFill>
              </a:rPr>
              <a:t>My part in its downfall</a:t>
            </a:r>
            <a:endParaRPr lang="en-GB" dirty="0">
              <a:solidFill>
                <a:schemeClr val="accent1">
                  <a:lumMod val="75000"/>
                </a:schemeClr>
              </a:solidFill>
            </a:endParaRPr>
          </a:p>
        </p:txBody>
      </p:sp>
      <p:pic>
        <p:nvPicPr>
          <p:cNvPr id="15363" name="Picture 3" descr="FALKLANDS FLAG.gif"/>
          <p:cNvPicPr>
            <a:picLocks noChangeAspect="1"/>
          </p:cNvPicPr>
          <p:nvPr/>
        </p:nvPicPr>
        <p:blipFill>
          <a:blip r:embed="rId2" cstate="print"/>
          <a:srcRect/>
          <a:stretch>
            <a:fillRect/>
          </a:stretch>
        </p:blipFill>
        <p:spPr bwMode="auto">
          <a:xfrm>
            <a:off x="2700338" y="476250"/>
            <a:ext cx="3671887" cy="1839913"/>
          </a:xfrm>
          <a:prstGeom prst="rect">
            <a:avLst/>
          </a:prstGeom>
          <a:noFill/>
          <a:ln w="9525">
            <a:noFill/>
            <a:miter lim="800000"/>
            <a:headEnd/>
            <a:tailEnd/>
          </a:ln>
        </p:spPr>
      </p:pic>
      <p:pic>
        <p:nvPicPr>
          <p:cNvPr id="15364" name="Picture 4" descr="falkland_islands.gif"/>
          <p:cNvPicPr>
            <a:picLocks noChangeAspect="1"/>
          </p:cNvPicPr>
          <p:nvPr/>
        </p:nvPicPr>
        <p:blipFill>
          <a:blip r:embed="rId3" cstate="print"/>
          <a:srcRect/>
          <a:stretch>
            <a:fillRect/>
          </a:stretch>
        </p:blipFill>
        <p:spPr bwMode="auto">
          <a:xfrm>
            <a:off x="3059113" y="4365625"/>
            <a:ext cx="3313112"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RHQ User\Desktop\Avro Vulcan British Subsonic Bomber2.jpg"/>
          <p:cNvPicPr>
            <a:picLocks noChangeAspect="1" noChangeArrowheads="1"/>
          </p:cNvPicPr>
          <p:nvPr/>
        </p:nvPicPr>
        <p:blipFill>
          <a:blip r:embed="rId3" cstate="print"/>
          <a:srcRect/>
          <a:stretch>
            <a:fillRect/>
          </a:stretch>
        </p:blipFill>
        <p:spPr bwMode="auto">
          <a:xfrm>
            <a:off x="684213" y="1125538"/>
            <a:ext cx="3763962" cy="2822575"/>
          </a:xfrm>
          <a:prstGeom prst="rect">
            <a:avLst/>
          </a:prstGeom>
          <a:noFill/>
          <a:ln w="9525">
            <a:noFill/>
            <a:miter lim="800000"/>
            <a:headEnd/>
            <a:tailEnd/>
          </a:ln>
        </p:spPr>
      </p:pic>
      <p:pic>
        <p:nvPicPr>
          <p:cNvPr id="32770" name="Picture 3" descr="C:\Users\RHQ User\Desktop\Black-Buck.jpg"/>
          <p:cNvPicPr>
            <a:picLocks noChangeAspect="1" noChangeArrowheads="1"/>
          </p:cNvPicPr>
          <p:nvPr/>
        </p:nvPicPr>
        <p:blipFill>
          <a:blip r:embed="rId4" cstate="print"/>
          <a:srcRect/>
          <a:stretch>
            <a:fillRect/>
          </a:stretch>
        </p:blipFill>
        <p:spPr bwMode="auto">
          <a:xfrm>
            <a:off x="4716463" y="3644900"/>
            <a:ext cx="3970337" cy="2573338"/>
          </a:xfrm>
          <a:prstGeom prst="rect">
            <a:avLst/>
          </a:prstGeom>
          <a:noFill/>
          <a:ln w="9525">
            <a:noFill/>
            <a:miter lim="800000"/>
            <a:headEnd/>
            <a:tailEnd/>
          </a:ln>
        </p:spPr>
      </p:pic>
      <p:sp>
        <p:nvSpPr>
          <p:cNvPr id="32771" name="TextBox 3"/>
          <p:cNvSpPr txBox="1">
            <a:spLocks noChangeArrowheads="1"/>
          </p:cNvSpPr>
          <p:nvPr/>
        </p:nvSpPr>
        <p:spPr bwMode="auto">
          <a:xfrm>
            <a:off x="539750" y="404813"/>
            <a:ext cx="7920038" cy="369887"/>
          </a:xfrm>
          <a:prstGeom prst="rect">
            <a:avLst/>
          </a:prstGeom>
          <a:noFill/>
          <a:ln w="9525">
            <a:noFill/>
            <a:miter lim="800000"/>
            <a:headEnd/>
            <a:tailEnd/>
          </a:ln>
        </p:spPr>
        <p:txBody>
          <a:bodyPr>
            <a:spAutoFit/>
          </a:bodyPr>
          <a:lstStyle/>
          <a:p>
            <a:r>
              <a:rPr lang="en-GB">
                <a:latin typeface="Calibri" pitchFamily="34" charset="0"/>
              </a:rPr>
              <a:t>30</a:t>
            </a:r>
            <a:r>
              <a:rPr lang="en-GB" baseline="30000">
                <a:latin typeface="Calibri" pitchFamily="34" charset="0"/>
              </a:rPr>
              <a:t>th</a:t>
            </a:r>
            <a:r>
              <a:rPr lang="en-GB">
                <a:latin typeface="Calibri" pitchFamily="34" charset="0"/>
              </a:rPr>
              <a:t> Apr - Operation Black Buck – Bombing Stanley Airport by Vulcan Bombers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RHQ User\Desktop\Falklands Talk\alac%20banner.jpg"/>
          <p:cNvPicPr>
            <a:picLocks noChangeAspect="1" noChangeArrowheads="1"/>
          </p:cNvPicPr>
          <p:nvPr/>
        </p:nvPicPr>
        <p:blipFill>
          <a:blip r:embed="rId3" cstate="print"/>
          <a:srcRect/>
          <a:stretch>
            <a:fillRect/>
          </a:stretch>
        </p:blipFill>
        <p:spPr bwMode="auto">
          <a:xfrm>
            <a:off x="611188" y="1196975"/>
            <a:ext cx="7796212" cy="3384550"/>
          </a:xfrm>
          <a:prstGeom prst="rect">
            <a:avLst/>
          </a:prstGeom>
          <a:noFill/>
          <a:ln w="9525">
            <a:noFill/>
            <a:miter lim="800000"/>
            <a:headEnd/>
            <a:tailEnd/>
          </a:ln>
        </p:spPr>
      </p:pic>
      <p:sp>
        <p:nvSpPr>
          <p:cNvPr id="34818" name="TextBox 2"/>
          <p:cNvSpPr txBox="1">
            <a:spLocks noChangeArrowheads="1"/>
          </p:cNvSpPr>
          <p:nvPr/>
        </p:nvSpPr>
        <p:spPr bwMode="auto">
          <a:xfrm>
            <a:off x="611188" y="620713"/>
            <a:ext cx="7777162" cy="369887"/>
          </a:xfrm>
          <a:prstGeom prst="rect">
            <a:avLst/>
          </a:prstGeom>
          <a:noFill/>
          <a:ln w="9525">
            <a:noFill/>
            <a:miter lim="800000"/>
            <a:headEnd/>
            <a:tailEnd/>
          </a:ln>
        </p:spPr>
        <p:txBody>
          <a:bodyPr>
            <a:spAutoFit/>
          </a:bodyPr>
          <a:lstStyle/>
          <a:p>
            <a:r>
              <a:rPr lang="en-GB">
                <a:latin typeface="Calibri" pitchFamily="34" charset="0"/>
              </a:rPr>
              <a:t>Alacrity in action with HM Ships Glamorgan and Arrow Saturday 1</a:t>
            </a:r>
            <a:r>
              <a:rPr lang="en-GB" baseline="30000">
                <a:latin typeface="Calibri" pitchFamily="34" charset="0"/>
              </a:rPr>
              <a:t>st</a:t>
            </a:r>
            <a:r>
              <a:rPr lang="en-GB">
                <a:latin typeface="Calibri" pitchFamily="34" charset="0"/>
              </a:rPr>
              <a:t> May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5" name="Picture 2" descr="C:\Users\RHQ User\Desktop\Belgrano-Sunk-copy2.jpg"/>
          <p:cNvPicPr>
            <a:picLocks noChangeAspect="1" noChangeArrowheads="1"/>
          </p:cNvPicPr>
          <p:nvPr/>
        </p:nvPicPr>
        <p:blipFill>
          <a:blip r:embed="rId3" cstate="print"/>
          <a:srcRect/>
          <a:stretch>
            <a:fillRect/>
          </a:stretch>
        </p:blipFill>
        <p:spPr bwMode="auto">
          <a:xfrm>
            <a:off x="1763713" y="1341438"/>
            <a:ext cx="5810250" cy="3779837"/>
          </a:xfrm>
          <a:prstGeom prst="rect">
            <a:avLst/>
          </a:prstGeom>
          <a:noFill/>
          <a:ln w="9525">
            <a:noFill/>
            <a:miter lim="800000"/>
            <a:headEnd/>
            <a:tailEnd/>
          </a:ln>
        </p:spPr>
      </p:pic>
      <p:sp>
        <p:nvSpPr>
          <p:cNvPr id="36866" name="TextBox 2"/>
          <p:cNvSpPr txBox="1">
            <a:spLocks noChangeArrowheads="1"/>
          </p:cNvSpPr>
          <p:nvPr/>
        </p:nvSpPr>
        <p:spPr bwMode="auto">
          <a:xfrm>
            <a:off x="2268538" y="836613"/>
            <a:ext cx="5759450" cy="369887"/>
          </a:xfrm>
          <a:prstGeom prst="rect">
            <a:avLst/>
          </a:prstGeom>
          <a:noFill/>
          <a:ln w="9525">
            <a:noFill/>
            <a:miter lim="800000"/>
            <a:headEnd/>
            <a:tailEnd/>
          </a:ln>
        </p:spPr>
        <p:txBody>
          <a:bodyPr>
            <a:spAutoFit/>
          </a:bodyPr>
          <a:lstStyle/>
          <a:p>
            <a:r>
              <a:rPr lang="en-GB">
                <a:latin typeface="Calibri" pitchFamily="34" charset="0"/>
              </a:rPr>
              <a:t>ARA General Belgrano is sunk by HMS Conqueror</a:t>
            </a:r>
          </a:p>
        </p:txBody>
      </p:sp>
      <p:sp>
        <p:nvSpPr>
          <p:cNvPr id="36867" name="TextBox 3"/>
          <p:cNvSpPr txBox="1">
            <a:spLocks noChangeArrowheads="1"/>
          </p:cNvSpPr>
          <p:nvPr/>
        </p:nvSpPr>
        <p:spPr bwMode="auto">
          <a:xfrm>
            <a:off x="3635375" y="260350"/>
            <a:ext cx="3240088"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nd</a:t>
            </a:r>
            <a:r>
              <a:rPr lang="en-GB">
                <a:latin typeface="Calibri" pitchFamily="34" charset="0"/>
              </a:rPr>
              <a:t> May 1982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C:\Users\RHQ User\Desktop\vulcan.jpg"/>
          <p:cNvPicPr>
            <a:picLocks noChangeAspect="1" noChangeArrowheads="1"/>
          </p:cNvPicPr>
          <p:nvPr/>
        </p:nvPicPr>
        <p:blipFill>
          <a:blip r:embed="rId3" cstate="print"/>
          <a:srcRect/>
          <a:stretch>
            <a:fillRect/>
          </a:stretch>
        </p:blipFill>
        <p:spPr bwMode="auto">
          <a:xfrm>
            <a:off x="684213" y="765175"/>
            <a:ext cx="7319962"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C:\Users\RHQ User\Desktop\Falklands Talk\FxDB07-Exocet.jpg"/>
          <p:cNvPicPr>
            <a:picLocks noChangeAspect="1" noChangeArrowheads="1"/>
          </p:cNvPicPr>
          <p:nvPr/>
        </p:nvPicPr>
        <p:blipFill>
          <a:blip r:embed="rId3" cstate="print"/>
          <a:srcRect/>
          <a:stretch>
            <a:fillRect/>
          </a:stretch>
        </p:blipFill>
        <p:spPr bwMode="auto">
          <a:xfrm>
            <a:off x="395288" y="1341438"/>
            <a:ext cx="3662362" cy="2159000"/>
          </a:xfrm>
          <a:prstGeom prst="rect">
            <a:avLst/>
          </a:prstGeom>
          <a:noFill/>
          <a:ln w="9525">
            <a:noFill/>
            <a:miter lim="800000"/>
            <a:headEnd/>
            <a:tailEnd/>
          </a:ln>
        </p:spPr>
      </p:pic>
      <p:pic>
        <p:nvPicPr>
          <p:cNvPr id="40962" name="Picture 4" descr="C:\Users\RHQ User\Desktop\Falklands Talk\hms-sheffield.jpg"/>
          <p:cNvPicPr>
            <a:picLocks noChangeAspect="1" noChangeArrowheads="1"/>
          </p:cNvPicPr>
          <p:nvPr/>
        </p:nvPicPr>
        <p:blipFill>
          <a:blip r:embed="rId4" cstate="print"/>
          <a:srcRect/>
          <a:stretch>
            <a:fillRect/>
          </a:stretch>
        </p:blipFill>
        <p:spPr bwMode="auto">
          <a:xfrm>
            <a:off x="4284663" y="2997200"/>
            <a:ext cx="4572000" cy="3429000"/>
          </a:xfrm>
          <a:prstGeom prst="rect">
            <a:avLst/>
          </a:prstGeom>
          <a:noFill/>
          <a:ln w="9525">
            <a:noFill/>
            <a:miter lim="800000"/>
            <a:headEnd/>
            <a:tailEnd/>
          </a:ln>
        </p:spPr>
      </p:pic>
      <p:sp>
        <p:nvSpPr>
          <p:cNvPr id="40963" name="TextBox 4"/>
          <p:cNvSpPr txBox="1">
            <a:spLocks noChangeArrowheads="1"/>
          </p:cNvSpPr>
          <p:nvPr/>
        </p:nvSpPr>
        <p:spPr bwMode="auto">
          <a:xfrm>
            <a:off x="468313" y="404813"/>
            <a:ext cx="8280400" cy="369887"/>
          </a:xfrm>
          <a:prstGeom prst="rect">
            <a:avLst/>
          </a:prstGeom>
          <a:noFill/>
          <a:ln w="9525">
            <a:noFill/>
            <a:miter lim="800000"/>
            <a:headEnd/>
            <a:tailEnd/>
          </a:ln>
        </p:spPr>
        <p:txBody>
          <a:bodyPr>
            <a:spAutoFit/>
          </a:bodyPr>
          <a:lstStyle/>
          <a:p>
            <a:r>
              <a:rPr lang="en-GB">
                <a:latin typeface="Calibri" pitchFamily="34" charset="0"/>
              </a:rPr>
              <a:t>HMS Sheffield hit by Exocet Missiles fired from Super Étendard Aircraft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Users\RHQ User\Desktop\ngs gun.jpg"/>
          <p:cNvPicPr>
            <a:picLocks noChangeAspect="1" noChangeArrowheads="1"/>
          </p:cNvPicPr>
          <p:nvPr/>
        </p:nvPicPr>
        <p:blipFill>
          <a:blip r:embed="rId3" cstate="print"/>
          <a:srcRect/>
          <a:stretch>
            <a:fillRect/>
          </a:stretch>
        </p:blipFill>
        <p:spPr bwMode="auto">
          <a:xfrm>
            <a:off x="1547813" y="765175"/>
            <a:ext cx="5891212" cy="441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Users\RHQ User\Desktop\Falklands Talk\action.jpg"/>
          <p:cNvPicPr>
            <a:picLocks noChangeAspect="1" noChangeArrowheads="1"/>
          </p:cNvPicPr>
          <p:nvPr/>
        </p:nvPicPr>
        <p:blipFill>
          <a:blip r:embed="rId3" cstate="print"/>
          <a:srcRect/>
          <a:stretch>
            <a:fillRect/>
          </a:stretch>
        </p:blipFill>
        <p:spPr bwMode="auto">
          <a:xfrm>
            <a:off x="468313" y="981075"/>
            <a:ext cx="3648075" cy="1646238"/>
          </a:xfrm>
          <a:prstGeom prst="rect">
            <a:avLst/>
          </a:prstGeom>
          <a:noFill/>
          <a:ln w="9525">
            <a:noFill/>
            <a:miter lim="800000"/>
            <a:headEnd/>
            <a:tailEnd/>
          </a:ln>
        </p:spPr>
      </p:pic>
      <p:pic>
        <p:nvPicPr>
          <p:cNvPr id="45058" name="Picture 3" descr="C:\Users\RHQ User\Desktop\isla de los estados.jpg"/>
          <p:cNvPicPr>
            <a:picLocks noChangeAspect="1" noChangeArrowheads="1"/>
          </p:cNvPicPr>
          <p:nvPr/>
        </p:nvPicPr>
        <p:blipFill>
          <a:blip r:embed="rId4" cstate="print"/>
          <a:srcRect/>
          <a:stretch>
            <a:fillRect/>
          </a:stretch>
        </p:blipFill>
        <p:spPr bwMode="auto">
          <a:xfrm>
            <a:off x="3132138" y="2708275"/>
            <a:ext cx="5829300" cy="3819525"/>
          </a:xfrm>
          <a:prstGeom prst="rect">
            <a:avLst/>
          </a:prstGeom>
          <a:noFill/>
          <a:ln w="9525">
            <a:noFill/>
            <a:miter lim="800000"/>
            <a:headEnd/>
            <a:tailEnd/>
          </a:ln>
        </p:spPr>
      </p:pic>
      <p:sp>
        <p:nvSpPr>
          <p:cNvPr id="45059" name="TextBox 3"/>
          <p:cNvSpPr txBox="1">
            <a:spLocks noChangeArrowheads="1"/>
          </p:cNvSpPr>
          <p:nvPr/>
        </p:nvSpPr>
        <p:spPr bwMode="auto">
          <a:xfrm>
            <a:off x="468313" y="260350"/>
            <a:ext cx="7991475" cy="369888"/>
          </a:xfrm>
          <a:prstGeom prst="rect">
            <a:avLst/>
          </a:prstGeom>
          <a:noFill/>
          <a:ln w="9525">
            <a:noFill/>
            <a:miter lim="800000"/>
            <a:headEnd/>
            <a:tailEnd/>
          </a:ln>
        </p:spPr>
        <p:txBody>
          <a:bodyPr>
            <a:spAutoFit/>
          </a:bodyPr>
          <a:lstStyle/>
          <a:p>
            <a:r>
              <a:rPr lang="en-GB">
                <a:latin typeface="Calibri" pitchFamily="34" charset="0"/>
              </a:rPr>
              <a:t>10</a:t>
            </a:r>
            <a:r>
              <a:rPr lang="en-GB" baseline="30000">
                <a:latin typeface="Calibri" pitchFamily="34" charset="0"/>
              </a:rPr>
              <a:t>th</a:t>
            </a:r>
            <a:r>
              <a:rPr lang="en-GB">
                <a:latin typeface="Calibri" pitchFamily="34" charset="0"/>
              </a:rPr>
              <a:t> /11</a:t>
            </a:r>
            <a:r>
              <a:rPr lang="en-GB" baseline="30000">
                <a:latin typeface="Calibri" pitchFamily="34" charset="0"/>
              </a:rPr>
              <a:t>th</a:t>
            </a:r>
            <a:r>
              <a:rPr lang="en-GB">
                <a:latin typeface="Calibri" pitchFamily="34" charset="0"/>
              </a:rPr>
              <a:t> May - Alacrity sinks the Argentine Supply Vessel Isla de los Estados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RHQ User\Desktop\glasgow copy.jpg"/>
          <p:cNvPicPr>
            <a:picLocks noChangeAspect="1" noChangeArrowheads="1"/>
          </p:cNvPicPr>
          <p:nvPr/>
        </p:nvPicPr>
        <p:blipFill>
          <a:blip r:embed="rId3" cstate="print"/>
          <a:srcRect/>
          <a:stretch>
            <a:fillRect/>
          </a:stretch>
        </p:blipFill>
        <p:spPr bwMode="auto">
          <a:xfrm>
            <a:off x="1692275" y="1628775"/>
            <a:ext cx="5826125" cy="3671888"/>
          </a:xfrm>
          <a:prstGeom prst="rect">
            <a:avLst/>
          </a:prstGeom>
          <a:noFill/>
          <a:ln w="9525">
            <a:noFill/>
            <a:miter lim="800000"/>
            <a:headEnd/>
            <a:tailEnd/>
          </a:ln>
        </p:spPr>
      </p:pic>
      <p:sp>
        <p:nvSpPr>
          <p:cNvPr id="47106" name="TextBox 2"/>
          <p:cNvSpPr txBox="1">
            <a:spLocks noChangeArrowheads="1"/>
          </p:cNvSpPr>
          <p:nvPr/>
        </p:nvSpPr>
        <p:spPr bwMode="auto">
          <a:xfrm>
            <a:off x="2771775" y="620713"/>
            <a:ext cx="2663825" cy="369887"/>
          </a:xfrm>
          <a:prstGeom prst="rect">
            <a:avLst/>
          </a:prstGeom>
          <a:noFill/>
          <a:ln w="9525">
            <a:noFill/>
            <a:miter lim="800000"/>
            <a:headEnd/>
            <a:tailEnd/>
          </a:ln>
        </p:spPr>
        <p:txBody>
          <a:bodyPr>
            <a:spAutoFit/>
          </a:bodyPr>
          <a:lstStyle/>
          <a:p>
            <a:r>
              <a:rPr lang="en-GB">
                <a:latin typeface="Calibri" pitchFamily="34" charset="0"/>
              </a:rPr>
              <a:t>Damage to HMS Glasgow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RHQ User\Desktop\special boat service.jpg"/>
          <p:cNvPicPr>
            <a:picLocks noChangeAspect="1" noChangeArrowheads="1"/>
          </p:cNvPicPr>
          <p:nvPr/>
        </p:nvPicPr>
        <p:blipFill>
          <a:blip r:embed="rId3" cstate="print"/>
          <a:srcRect/>
          <a:stretch>
            <a:fillRect/>
          </a:stretch>
        </p:blipFill>
        <p:spPr bwMode="auto">
          <a:xfrm>
            <a:off x="323850" y="476250"/>
            <a:ext cx="2819400" cy="2952750"/>
          </a:xfrm>
          <a:prstGeom prst="rect">
            <a:avLst/>
          </a:prstGeom>
          <a:noFill/>
          <a:ln w="9525">
            <a:noFill/>
            <a:miter lim="800000"/>
            <a:headEnd/>
            <a:tailEnd/>
          </a:ln>
        </p:spPr>
      </p:pic>
      <p:pic>
        <p:nvPicPr>
          <p:cNvPr id="49154" name="Picture 3" descr="C:\Users\RHQ User\Desktop\sas_badge.gif"/>
          <p:cNvPicPr>
            <a:picLocks noChangeAspect="1" noChangeArrowheads="1"/>
          </p:cNvPicPr>
          <p:nvPr/>
        </p:nvPicPr>
        <p:blipFill>
          <a:blip r:embed="rId4" cstate="print"/>
          <a:srcRect/>
          <a:stretch>
            <a:fillRect/>
          </a:stretch>
        </p:blipFill>
        <p:spPr bwMode="auto">
          <a:xfrm>
            <a:off x="3563938" y="404813"/>
            <a:ext cx="1903412" cy="3368675"/>
          </a:xfrm>
          <a:prstGeom prst="rect">
            <a:avLst/>
          </a:prstGeom>
          <a:noFill/>
          <a:ln w="9525">
            <a:noFill/>
            <a:miter lim="800000"/>
            <a:headEnd/>
            <a:tailEnd/>
          </a:ln>
        </p:spPr>
      </p:pic>
      <p:pic>
        <p:nvPicPr>
          <p:cNvPr id="49155" name="Picture 4" descr="C:\Users\RHQ User\Desktop\smallinsig.jpg"/>
          <p:cNvPicPr>
            <a:picLocks noChangeAspect="1" noChangeArrowheads="1"/>
          </p:cNvPicPr>
          <p:nvPr/>
        </p:nvPicPr>
        <p:blipFill>
          <a:blip r:embed="rId5" cstate="print"/>
          <a:srcRect/>
          <a:stretch>
            <a:fillRect/>
          </a:stretch>
        </p:blipFill>
        <p:spPr bwMode="auto">
          <a:xfrm>
            <a:off x="6227763" y="333375"/>
            <a:ext cx="2339975" cy="3024188"/>
          </a:xfrm>
          <a:prstGeom prst="rect">
            <a:avLst/>
          </a:prstGeom>
          <a:noFill/>
          <a:ln w="9525">
            <a:noFill/>
            <a:miter lim="800000"/>
            <a:headEnd/>
            <a:tailEnd/>
          </a:ln>
        </p:spPr>
      </p:pic>
      <p:sp>
        <p:nvSpPr>
          <p:cNvPr id="49156" name="TextBox 5"/>
          <p:cNvSpPr txBox="1">
            <a:spLocks noChangeArrowheads="1"/>
          </p:cNvSpPr>
          <p:nvPr/>
        </p:nvSpPr>
        <p:spPr bwMode="auto">
          <a:xfrm>
            <a:off x="395288" y="4149725"/>
            <a:ext cx="8208962" cy="368300"/>
          </a:xfrm>
          <a:prstGeom prst="rect">
            <a:avLst/>
          </a:prstGeom>
          <a:noFill/>
          <a:ln w="9525">
            <a:noFill/>
            <a:miter lim="800000"/>
            <a:headEnd/>
            <a:tailEnd/>
          </a:ln>
        </p:spPr>
        <p:txBody>
          <a:bodyPr>
            <a:spAutoFit/>
          </a:bodyPr>
          <a:lstStyle/>
          <a:p>
            <a:r>
              <a:rPr lang="en-GB">
                <a:latin typeface="Calibri" pitchFamily="34" charset="0"/>
              </a:rPr>
              <a:t>Special Ops in Grantham Sound , San Carlos and Sussex Mountains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Users\RHQ User\Desktop\Illustrious.jpg"/>
          <p:cNvPicPr>
            <a:picLocks noChangeAspect="1" noChangeArrowheads="1"/>
          </p:cNvPicPr>
          <p:nvPr/>
        </p:nvPicPr>
        <p:blipFill>
          <a:blip r:embed="rId3" cstate="print"/>
          <a:srcRect/>
          <a:stretch>
            <a:fillRect/>
          </a:stretch>
        </p:blipFill>
        <p:spPr bwMode="auto">
          <a:xfrm>
            <a:off x="468313" y="836613"/>
            <a:ext cx="7683500" cy="4679950"/>
          </a:xfrm>
          <a:prstGeom prst="rect">
            <a:avLst/>
          </a:prstGeom>
          <a:noFill/>
          <a:ln w="9525">
            <a:noFill/>
            <a:miter lim="800000"/>
            <a:headEnd/>
            <a:tailEnd/>
          </a:ln>
        </p:spPr>
      </p:pic>
      <p:sp>
        <p:nvSpPr>
          <p:cNvPr id="51202" name="TextBox 2"/>
          <p:cNvSpPr txBox="1">
            <a:spLocks noChangeArrowheads="1"/>
          </p:cNvSpPr>
          <p:nvPr/>
        </p:nvSpPr>
        <p:spPr bwMode="auto">
          <a:xfrm>
            <a:off x="827088" y="476250"/>
            <a:ext cx="7129462" cy="369888"/>
          </a:xfrm>
          <a:prstGeom prst="rect">
            <a:avLst/>
          </a:prstGeom>
          <a:noFill/>
          <a:ln w="9525">
            <a:noFill/>
            <a:miter lim="800000"/>
            <a:headEnd/>
            <a:tailEnd/>
          </a:ln>
        </p:spPr>
        <p:txBody>
          <a:bodyPr>
            <a:spAutoFit/>
          </a:bodyPr>
          <a:lstStyle/>
          <a:p>
            <a:r>
              <a:rPr lang="en-GB">
                <a:latin typeface="Calibri" pitchFamily="34" charset="0"/>
              </a:rPr>
              <a:t>HMS Illustrious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488" cy="490537"/>
          </a:xfrm>
        </p:spPr>
        <p:txBody>
          <a:bodyPr rtlCol="0">
            <a:normAutofit fontScale="90000"/>
          </a:bodyPr>
          <a:lstStyle/>
          <a:p>
            <a:pPr eaLnBrk="1" fontAlgn="auto" hangingPunct="1">
              <a:spcAft>
                <a:spcPts val="0"/>
              </a:spcAft>
              <a:defRPr/>
            </a:pPr>
            <a:r>
              <a:rPr lang="en-GB" dirty="0" smtClean="0"/>
              <a:t>ME!</a:t>
            </a:r>
            <a:endParaRPr lang="en-GB" dirty="0"/>
          </a:p>
        </p:txBody>
      </p:sp>
      <p:sp>
        <p:nvSpPr>
          <p:cNvPr id="3" name="Content Placeholder 2"/>
          <p:cNvSpPr>
            <a:spLocks noGrp="1"/>
          </p:cNvSpPr>
          <p:nvPr>
            <p:ph idx="1"/>
          </p:nvPr>
        </p:nvSpPr>
        <p:spPr>
          <a:xfrm>
            <a:off x="395288" y="836613"/>
            <a:ext cx="8220075" cy="1655762"/>
          </a:xfrm>
        </p:spPr>
        <p:txBody>
          <a:bodyPr rtlCol="0">
            <a:normAutofit lnSpcReduction="10000"/>
          </a:bodyPr>
          <a:lstStyle/>
          <a:p>
            <a:pPr algn="ctr" eaLnBrk="1" fontAlgn="auto" hangingPunct="1">
              <a:spcAft>
                <a:spcPts val="0"/>
              </a:spcAft>
              <a:buFont typeface="Arial" pitchFamily="34" charset="0"/>
              <a:buNone/>
              <a:defRPr/>
            </a:pPr>
            <a:r>
              <a:rPr lang="en-GB" dirty="0" smtClean="0"/>
              <a:t>Who am I?</a:t>
            </a:r>
            <a:endParaRPr lang="en-GB" dirty="0"/>
          </a:p>
          <a:p>
            <a:pPr algn="ctr" eaLnBrk="1" fontAlgn="auto" hangingPunct="1">
              <a:spcAft>
                <a:spcPts val="0"/>
              </a:spcAft>
              <a:buFont typeface="Arial" pitchFamily="34" charset="0"/>
              <a:buNone/>
              <a:defRPr/>
            </a:pPr>
            <a:r>
              <a:rPr lang="en-GB" dirty="0" smtClean="0"/>
              <a:t> or</a:t>
            </a:r>
          </a:p>
          <a:p>
            <a:pPr algn="ctr" eaLnBrk="1" fontAlgn="auto" hangingPunct="1">
              <a:spcAft>
                <a:spcPts val="0"/>
              </a:spcAft>
              <a:buFont typeface="Arial" pitchFamily="34" charset="0"/>
              <a:buNone/>
              <a:defRPr/>
            </a:pPr>
            <a:r>
              <a:rPr lang="en-GB" dirty="0" smtClean="0"/>
              <a:t> as I sometimes ask, who WAS I?</a:t>
            </a:r>
          </a:p>
          <a:p>
            <a:pPr algn="ctr" eaLnBrk="1" fontAlgn="auto" hangingPunct="1">
              <a:spcAft>
                <a:spcPts val="0"/>
              </a:spcAft>
              <a:buFont typeface="Arial" pitchFamily="34" charset="0"/>
              <a:buChar char="•"/>
              <a:defRPr/>
            </a:pPr>
            <a:endParaRPr lang="en-GB" dirty="0"/>
          </a:p>
        </p:txBody>
      </p:sp>
      <p:pic>
        <p:nvPicPr>
          <p:cNvPr id="16387" name="Picture 3" descr="Sandy at 25.jpg"/>
          <p:cNvPicPr>
            <a:picLocks noChangeAspect="1"/>
          </p:cNvPicPr>
          <p:nvPr/>
        </p:nvPicPr>
        <p:blipFill>
          <a:blip r:embed="rId3" cstate="print"/>
          <a:srcRect/>
          <a:stretch>
            <a:fillRect/>
          </a:stretch>
        </p:blipFill>
        <p:spPr bwMode="auto">
          <a:xfrm>
            <a:off x="3394075" y="2781300"/>
            <a:ext cx="2587625" cy="389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RHQ User\Desktop\Ardent2.jpg"/>
          <p:cNvPicPr>
            <a:picLocks noChangeAspect="1" noChangeArrowheads="1"/>
          </p:cNvPicPr>
          <p:nvPr/>
        </p:nvPicPr>
        <p:blipFill>
          <a:blip r:embed="rId3" cstate="print"/>
          <a:srcRect/>
          <a:stretch>
            <a:fillRect/>
          </a:stretch>
        </p:blipFill>
        <p:spPr bwMode="auto">
          <a:xfrm>
            <a:off x="1547813" y="1484313"/>
            <a:ext cx="5878512" cy="4740275"/>
          </a:xfrm>
          <a:prstGeom prst="rect">
            <a:avLst/>
          </a:prstGeom>
          <a:noFill/>
          <a:ln w="9525">
            <a:noFill/>
            <a:miter lim="800000"/>
            <a:headEnd/>
            <a:tailEnd/>
          </a:ln>
        </p:spPr>
      </p:pic>
      <p:sp>
        <p:nvSpPr>
          <p:cNvPr id="53250" name="TextBox 2"/>
          <p:cNvSpPr txBox="1">
            <a:spLocks noChangeArrowheads="1"/>
          </p:cNvSpPr>
          <p:nvPr/>
        </p:nvSpPr>
        <p:spPr bwMode="auto">
          <a:xfrm>
            <a:off x="1476375" y="404813"/>
            <a:ext cx="5832475" cy="923925"/>
          </a:xfrm>
          <a:prstGeom prst="rect">
            <a:avLst/>
          </a:prstGeom>
          <a:noFill/>
          <a:ln w="9525">
            <a:noFill/>
            <a:miter lim="800000"/>
            <a:headEnd/>
            <a:tailEnd/>
          </a:ln>
        </p:spPr>
        <p:txBody>
          <a:bodyPr>
            <a:spAutoFit/>
          </a:bodyPr>
          <a:lstStyle/>
          <a:p>
            <a:r>
              <a:rPr lang="en-GB">
                <a:latin typeface="Calibri" pitchFamily="34" charset="0"/>
              </a:rPr>
              <a:t>21</a:t>
            </a:r>
            <a:r>
              <a:rPr lang="en-GB" baseline="30000">
                <a:latin typeface="Calibri" pitchFamily="34" charset="0"/>
              </a:rPr>
              <a:t>st</a:t>
            </a:r>
            <a:r>
              <a:rPr lang="en-GB">
                <a:latin typeface="Calibri" pitchFamily="34" charset="0"/>
              </a:rPr>
              <a:t> May - HMS Ardent is sunk after being hit by almost a dozen bombs in San Carlos  during operation Sutton with the loss of 22 men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Users\RHQ User\Desktop\HMS-Antelope-BBC-2-S.jpg"/>
          <p:cNvPicPr>
            <a:picLocks noChangeAspect="1" noChangeArrowheads="1"/>
          </p:cNvPicPr>
          <p:nvPr/>
        </p:nvPicPr>
        <p:blipFill>
          <a:blip r:embed="rId3" cstate="print"/>
          <a:srcRect/>
          <a:stretch>
            <a:fillRect/>
          </a:stretch>
        </p:blipFill>
        <p:spPr bwMode="auto">
          <a:xfrm>
            <a:off x="1763713" y="2060575"/>
            <a:ext cx="5932487" cy="4106863"/>
          </a:xfrm>
          <a:prstGeom prst="rect">
            <a:avLst/>
          </a:prstGeom>
          <a:noFill/>
          <a:ln w="9525">
            <a:noFill/>
            <a:miter lim="800000"/>
            <a:headEnd/>
            <a:tailEnd/>
          </a:ln>
        </p:spPr>
      </p:pic>
      <p:sp>
        <p:nvSpPr>
          <p:cNvPr id="55298" name="TextBox 2"/>
          <p:cNvSpPr txBox="1">
            <a:spLocks noChangeArrowheads="1"/>
          </p:cNvSpPr>
          <p:nvPr/>
        </p:nvSpPr>
        <p:spPr bwMode="auto">
          <a:xfrm>
            <a:off x="1187450" y="692150"/>
            <a:ext cx="6769100" cy="646113"/>
          </a:xfrm>
          <a:prstGeom prst="rect">
            <a:avLst/>
          </a:prstGeom>
          <a:noFill/>
          <a:ln w="9525">
            <a:noFill/>
            <a:miter lim="800000"/>
            <a:headEnd/>
            <a:tailEnd/>
          </a:ln>
        </p:spPr>
        <p:txBody>
          <a:bodyPr>
            <a:spAutoFit/>
          </a:bodyPr>
          <a:lstStyle/>
          <a:p>
            <a:r>
              <a:rPr lang="en-GB">
                <a:latin typeface="Calibri" pitchFamily="34" charset="0"/>
              </a:rPr>
              <a:t>23</a:t>
            </a:r>
            <a:r>
              <a:rPr lang="en-GB" baseline="30000">
                <a:latin typeface="Calibri" pitchFamily="34" charset="0"/>
              </a:rPr>
              <a:t>rd</a:t>
            </a:r>
            <a:r>
              <a:rPr lang="en-GB">
                <a:latin typeface="Calibri" pitchFamily="34" charset="0"/>
              </a:rPr>
              <a:t> May – HMS Antelope sinks after being hit by 1000lb Bombs on her first full day in the TEZ</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C:\Users\RHQ User\Desktop\coventry.jpg"/>
          <p:cNvPicPr>
            <a:picLocks noChangeAspect="1" noChangeArrowheads="1"/>
          </p:cNvPicPr>
          <p:nvPr/>
        </p:nvPicPr>
        <p:blipFill>
          <a:blip r:embed="rId3" cstate="print"/>
          <a:srcRect/>
          <a:stretch>
            <a:fillRect/>
          </a:stretch>
        </p:blipFill>
        <p:spPr bwMode="auto">
          <a:xfrm>
            <a:off x="1908175" y="1341438"/>
            <a:ext cx="5400675" cy="3660775"/>
          </a:xfrm>
          <a:prstGeom prst="rect">
            <a:avLst/>
          </a:prstGeom>
          <a:noFill/>
          <a:ln w="9525">
            <a:noFill/>
            <a:miter lim="800000"/>
            <a:headEnd/>
            <a:tailEnd/>
          </a:ln>
        </p:spPr>
      </p:pic>
      <p:sp>
        <p:nvSpPr>
          <p:cNvPr id="57346" name="TextBox 4"/>
          <p:cNvSpPr txBox="1">
            <a:spLocks noChangeArrowheads="1"/>
          </p:cNvSpPr>
          <p:nvPr/>
        </p:nvSpPr>
        <p:spPr bwMode="auto">
          <a:xfrm>
            <a:off x="1835150" y="620713"/>
            <a:ext cx="5473700" cy="366712"/>
          </a:xfrm>
          <a:prstGeom prst="rect">
            <a:avLst/>
          </a:prstGeom>
          <a:noFill/>
          <a:ln w="9525">
            <a:noFill/>
            <a:miter lim="800000"/>
            <a:headEnd/>
            <a:tailEnd/>
          </a:ln>
        </p:spPr>
        <p:txBody>
          <a:bodyPr>
            <a:spAutoFit/>
          </a:bodyPr>
          <a:lstStyle/>
          <a:p>
            <a:r>
              <a:rPr lang="en-GB">
                <a:latin typeface="Calibri" pitchFamily="34" charset="0"/>
              </a:rPr>
              <a:t>HMS Coventry is sunk after being hit by 3 1,000lb Bombs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C:\Users\RHQ User\Desktop\Falklands Talk\Atlantic-Conveyor-MoD-S.jpg"/>
          <p:cNvPicPr>
            <a:picLocks noChangeAspect="1" noChangeArrowheads="1"/>
          </p:cNvPicPr>
          <p:nvPr/>
        </p:nvPicPr>
        <p:blipFill>
          <a:blip r:embed="rId3" cstate="print"/>
          <a:srcRect/>
          <a:stretch>
            <a:fillRect/>
          </a:stretch>
        </p:blipFill>
        <p:spPr bwMode="auto">
          <a:xfrm>
            <a:off x="323850" y="1052513"/>
            <a:ext cx="3671888" cy="2778125"/>
          </a:xfrm>
          <a:prstGeom prst="rect">
            <a:avLst/>
          </a:prstGeom>
          <a:noFill/>
          <a:ln w="9525">
            <a:noFill/>
            <a:miter lim="800000"/>
            <a:headEnd/>
            <a:tailEnd/>
          </a:ln>
        </p:spPr>
      </p:pic>
      <p:sp>
        <p:nvSpPr>
          <p:cNvPr id="59394" name="TextBox 2"/>
          <p:cNvSpPr txBox="1">
            <a:spLocks noChangeArrowheads="1"/>
          </p:cNvSpPr>
          <p:nvPr/>
        </p:nvSpPr>
        <p:spPr bwMode="auto">
          <a:xfrm>
            <a:off x="1619250" y="188913"/>
            <a:ext cx="5832475" cy="646112"/>
          </a:xfrm>
          <a:prstGeom prst="rect">
            <a:avLst/>
          </a:prstGeom>
          <a:noFill/>
          <a:ln w="9525">
            <a:noFill/>
            <a:miter lim="800000"/>
            <a:headEnd/>
            <a:tailEnd/>
          </a:ln>
        </p:spPr>
        <p:txBody>
          <a:bodyPr>
            <a:spAutoFit/>
          </a:bodyPr>
          <a:lstStyle/>
          <a:p>
            <a:r>
              <a:rPr lang="en-GB">
                <a:latin typeface="Calibri" pitchFamily="34" charset="0"/>
              </a:rPr>
              <a:t>25</a:t>
            </a:r>
            <a:r>
              <a:rPr lang="en-GB" baseline="30000">
                <a:latin typeface="Calibri" pitchFamily="34" charset="0"/>
              </a:rPr>
              <a:t>th</a:t>
            </a:r>
            <a:r>
              <a:rPr lang="en-GB">
                <a:latin typeface="Calibri" pitchFamily="34" charset="0"/>
              </a:rPr>
              <a:t> May Atlantic Conveyor is hit by Exocet and is badly damaged</a:t>
            </a:r>
          </a:p>
        </p:txBody>
      </p:sp>
      <p:pic>
        <p:nvPicPr>
          <p:cNvPr id="59395" name="Picture 3" descr="C:\Users\RHQ User\Desktop\conveyor.jpg"/>
          <p:cNvPicPr>
            <a:picLocks noChangeAspect="1" noChangeArrowheads="1"/>
          </p:cNvPicPr>
          <p:nvPr/>
        </p:nvPicPr>
        <p:blipFill>
          <a:blip r:embed="rId4" cstate="print"/>
          <a:srcRect/>
          <a:stretch>
            <a:fillRect/>
          </a:stretch>
        </p:blipFill>
        <p:spPr bwMode="auto">
          <a:xfrm>
            <a:off x="4291013" y="3478213"/>
            <a:ext cx="39592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NGS"/>
          <p:cNvPicPr>
            <a:picLocks noChangeAspect="1" noChangeArrowheads="1"/>
          </p:cNvPicPr>
          <p:nvPr/>
        </p:nvPicPr>
        <p:blipFill>
          <a:blip r:embed="rId3" cstate="print"/>
          <a:srcRect/>
          <a:stretch>
            <a:fillRect/>
          </a:stretch>
        </p:blipFill>
        <p:spPr bwMode="auto">
          <a:xfrm>
            <a:off x="1042988" y="620713"/>
            <a:ext cx="7058025" cy="467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Users\RHQ User\Desktop\Sea_Slug_in_Launcher.jpg"/>
          <p:cNvPicPr>
            <a:picLocks noChangeAspect="1" noChangeArrowheads="1"/>
          </p:cNvPicPr>
          <p:nvPr/>
        </p:nvPicPr>
        <p:blipFill>
          <a:blip r:embed="rId3" cstate="print"/>
          <a:srcRect/>
          <a:stretch>
            <a:fillRect/>
          </a:stretch>
        </p:blipFill>
        <p:spPr bwMode="auto">
          <a:xfrm>
            <a:off x="395288" y="908050"/>
            <a:ext cx="7848600" cy="3968750"/>
          </a:xfrm>
          <a:prstGeom prst="rect">
            <a:avLst/>
          </a:prstGeom>
          <a:noFill/>
          <a:ln w="9525">
            <a:noFill/>
            <a:miter lim="800000"/>
            <a:headEnd/>
            <a:tailEnd/>
          </a:ln>
        </p:spPr>
      </p:pic>
      <p:sp>
        <p:nvSpPr>
          <p:cNvPr id="63490" name="TextBox 2"/>
          <p:cNvSpPr txBox="1">
            <a:spLocks noChangeArrowheads="1"/>
          </p:cNvSpPr>
          <p:nvPr/>
        </p:nvSpPr>
        <p:spPr bwMode="auto">
          <a:xfrm>
            <a:off x="971550" y="404813"/>
            <a:ext cx="6769100" cy="369887"/>
          </a:xfrm>
          <a:prstGeom prst="rect">
            <a:avLst/>
          </a:prstGeom>
          <a:noFill/>
          <a:ln w="9525">
            <a:noFill/>
            <a:miter lim="800000"/>
            <a:headEnd/>
            <a:tailEnd/>
          </a:ln>
        </p:spPr>
        <p:txBody>
          <a:bodyPr>
            <a:spAutoFit/>
          </a:bodyPr>
          <a:lstStyle/>
          <a:p>
            <a:r>
              <a:rPr lang="en-GB">
                <a:latin typeface="Calibri" pitchFamily="34" charset="0"/>
              </a:rPr>
              <a:t>HMS Glamorgan’s Sea Slug ready for firing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C:\Users\RHQ User\Desktop\Falklands Talk\4-5gun.jpg"/>
          <p:cNvPicPr>
            <a:picLocks noChangeAspect="1" noChangeArrowheads="1"/>
          </p:cNvPicPr>
          <p:nvPr/>
        </p:nvPicPr>
        <p:blipFill>
          <a:blip r:embed="rId3" cstate="print"/>
          <a:srcRect/>
          <a:stretch>
            <a:fillRect/>
          </a:stretch>
        </p:blipFill>
        <p:spPr bwMode="auto">
          <a:xfrm>
            <a:off x="3162300" y="774700"/>
            <a:ext cx="2133600" cy="2206625"/>
          </a:xfrm>
          <a:prstGeom prst="rect">
            <a:avLst/>
          </a:prstGeom>
          <a:noFill/>
          <a:ln w="9525">
            <a:noFill/>
            <a:miter lim="800000"/>
            <a:headEnd/>
            <a:tailEnd/>
          </a:ln>
        </p:spPr>
      </p:pic>
      <p:sp>
        <p:nvSpPr>
          <p:cNvPr id="65538" name="TextBox 3"/>
          <p:cNvSpPr txBox="1">
            <a:spLocks noChangeArrowheads="1"/>
          </p:cNvSpPr>
          <p:nvPr/>
        </p:nvSpPr>
        <p:spPr bwMode="auto">
          <a:xfrm>
            <a:off x="684213" y="3860800"/>
            <a:ext cx="7200900" cy="646113"/>
          </a:xfrm>
          <a:prstGeom prst="rect">
            <a:avLst/>
          </a:prstGeom>
          <a:noFill/>
          <a:ln w="9525">
            <a:noFill/>
            <a:miter lim="800000"/>
            <a:headEnd/>
            <a:tailEnd/>
          </a:ln>
        </p:spPr>
        <p:txBody>
          <a:bodyPr>
            <a:spAutoFit/>
          </a:bodyPr>
          <a:lstStyle/>
          <a:p>
            <a:r>
              <a:rPr lang="en-GB">
                <a:latin typeface="Calibri" pitchFamily="34" charset="0"/>
              </a:rPr>
              <a:t>5</a:t>
            </a:r>
            <a:r>
              <a:rPr lang="en-GB" baseline="30000">
                <a:latin typeface="Calibri" pitchFamily="34" charset="0"/>
              </a:rPr>
              <a:t>th</a:t>
            </a:r>
            <a:r>
              <a:rPr lang="en-GB">
                <a:latin typeface="Calibri" pitchFamily="34" charset="0"/>
              </a:rPr>
              <a:t> June – HMS Alacrity is ordered home due to our gun being worn out through over use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C:\Users\RHQ User\Desktop\Falklands Talk\Crossing the line.jpg"/>
          <p:cNvPicPr>
            <a:picLocks noChangeAspect="1" noChangeArrowheads="1"/>
          </p:cNvPicPr>
          <p:nvPr/>
        </p:nvPicPr>
        <p:blipFill>
          <a:blip r:embed="rId3" cstate="print"/>
          <a:srcRect/>
          <a:stretch>
            <a:fillRect/>
          </a:stretch>
        </p:blipFill>
        <p:spPr bwMode="auto">
          <a:xfrm>
            <a:off x="179388" y="260350"/>
            <a:ext cx="2160587" cy="2160588"/>
          </a:xfrm>
          <a:prstGeom prst="rect">
            <a:avLst/>
          </a:prstGeom>
          <a:noFill/>
          <a:ln w="9525">
            <a:noFill/>
            <a:miter lim="800000"/>
            <a:headEnd/>
            <a:tailEnd/>
          </a:ln>
        </p:spPr>
      </p:pic>
      <p:pic>
        <p:nvPicPr>
          <p:cNvPr id="67586" name="Picture 2" descr="C:\Users\RHQ User\Desktop\Crossing the line.jpg"/>
          <p:cNvPicPr>
            <a:picLocks noChangeAspect="1" noChangeArrowheads="1"/>
          </p:cNvPicPr>
          <p:nvPr/>
        </p:nvPicPr>
        <p:blipFill>
          <a:blip r:embed="rId4" cstate="print"/>
          <a:srcRect/>
          <a:stretch>
            <a:fillRect/>
          </a:stretch>
        </p:blipFill>
        <p:spPr bwMode="auto">
          <a:xfrm>
            <a:off x="4572000" y="260350"/>
            <a:ext cx="3960813" cy="2665413"/>
          </a:xfrm>
          <a:prstGeom prst="rect">
            <a:avLst/>
          </a:prstGeom>
          <a:noFill/>
          <a:ln w="9525">
            <a:noFill/>
            <a:miter lim="800000"/>
            <a:headEnd/>
            <a:tailEnd/>
          </a:ln>
        </p:spPr>
      </p:pic>
      <p:pic>
        <p:nvPicPr>
          <p:cNvPr id="67587" name="Picture 3" descr="C:\Users\RHQ User\Desktop\sods opera2.jpg"/>
          <p:cNvPicPr>
            <a:picLocks noChangeAspect="1" noChangeArrowheads="1"/>
          </p:cNvPicPr>
          <p:nvPr/>
        </p:nvPicPr>
        <p:blipFill>
          <a:blip r:embed="rId5" cstate="print"/>
          <a:srcRect/>
          <a:stretch>
            <a:fillRect/>
          </a:stretch>
        </p:blipFill>
        <p:spPr bwMode="auto">
          <a:xfrm>
            <a:off x="323850" y="3068638"/>
            <a:ext cx="4265613" cy="2840037"/>
          </a:xfrm>
          <a:prstGeom prst="rect">
            <a:avLst/>
          </a:prstGeom>
          <a:noFill/>
          <a:ln w="9525">
            <a:noFill/>
            <a:miter lim="800000"/>
            <a:headEnd/>
            <a:tailEnd/>
          </a:ln>
        </p:spPr>
      </p:pic>
      <p:pic>
        <p:nvPicPr>
          <p:cNvPr id="67588" name="Picture 4" descr="C:\Users\RHQ User\Desktop\sods opera.jpg"/>
          <p:cNvPicPr>
            <a:picLocks noChangeAspect="1" noChangeArrowheads="1"/>
          </p:cNvPicPr>
          <p:nvPr/>
        </p:nvPicPr>
        <p:blipFill>
          <a:blip r:embed="rId6" cstate="print"/>
          <a:srcRect/>
          <a:stretch>
            <a:fillRect/>
          </a:stretch>
        </p:blipFill>
        <p:spPr bwMode="auto">
          <a:xfrm>
            <a:off x="5076825" y="3644900"/>
            <a:ext cx="3792538" cy="2492375"/>
          </a:xfrm>
          <a:prstGeom prst="rect">
            <a:avLst/>
          </a:prstGeom>
          <a:noFill/>
          <a:ln w="9525">
            <a:noFill/>
            <a:miter lim="800000"/>
            <a:headEnd/>
            <a:tailEnd/>
          </a:ln>
        </p:spPr>
      </p:pic>
      <p:sp>
        <p:nvSpPr>
          <p:cNvPr id="67589" name="TextBox 6"/>
          <p:cNvSpPr txBox="1">
            <a:spLocks noChangeArrowheads="1"/>
          </p:cNvSpPr>
          <p:nvPr/>
        </p:nvSpPr>
        <p:spPr bwMode="auto">
          <a:xfrm>
            <a:off x="2484438" y="549275"/>
            <a:ext cx="2016125" cy="1076325"/>
          </a:xfrm>
          <a:prstGeom prst="rect">
            <a:avLst/>
          </a:prstGeom>
          <a:noFill/>
          <a:ln w="9525">
            <a:noFill/>
            <a:miter lim="800000"/>
            <a:headEnd/>
            <a:tailEnd/>
          </a:ln>
        </p:spPr>
        <p:txBody>
          <a:bodyPr>
            <a:spAutoFit/>
          </a:bodyPr>
          <a:lstStyle/>
          <a:p>
            <a:pPr algn="ctr"/>
            <a:r>
              <a:rPr lang="en-GB" sz="3200">
                <a:latin typeface="Calibri" pitchFamily="34" charset="0"/>
              </a:rPr>
              <a:t>Homeward Bound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Users\RHQ User\Desktop\Falklands Talk\Alacrity home coming.jpg"/>
          <p:cNvPicPr>
            <a:picLocks noChangeAspect="1" noChangeArrowheads="1"/>
          </p:cNvPicPr>
          <p:nvPr/>
        </p:nvPicPr>
        <p:blipFill>
          <a:blip r:embed="rId3" cstate="print"/>
          <a:srcRect/>
          <a:stretch>
            <a:fillRect/>
          </a:stretch>
        </p:blipFill>
        <p:spPr bwMode="auto">
          <a:xfrm>
            <a:off x="2051050" y="2060575"/>
            <a:ext cx="4949825" cy="3303588"/>
          </a:xfrm>
          <a:prstGeom prst="rect">
            <a:avLst/>
          </a:prstGeom>
          <a:noFill/>
          <a:ln w="9525">
            <a:noFill/>
            <a:miter lim="800000"/>
            <a:headEnd/>
            <a:tailEnd/>
          </a:ln>
        </p:spPr>
      </p:pic>
      <p:sp>
        <p:nvSpPr>
          <p:cNvPr id="69634" name="TextBox 2"/>
          <p:cNvSpPr txBox="1">
            <a:spLocks noChangeArrowheads="1"/>
          </p:cNvSpPr>
          <p:nvPr/>
        </p:nvSpPr>
        <p:spPr bwMode="auto">
          <a:xfrm>
            <a:off x="1763713" y="836613"/>
            <a:ext cx="5256212" cy="369887"/>
          </a:xfrm>
          <a:prstGeom prst="rect">
            <a:avLst/>
          </a:prstGeom>
          <a:noFill/>
          <a:ln w="9525">
            <a:noFill/>
            <a:miter lim="800000"/>
            <a:headEnd/>
            <a:tailEnd/>
          </a:ln>
        </p:spPr>
        <p:txBody>
          <a:bodyPr>
            <a:spAutoFit/>
          </a:bodyPr>
          <a:lstStyle/>
          <a:p>
            <a:r>
              <a:rPr lang="en-GB">
                <a:latin typeface="Calibri" pitchFamily="34" charset="0"/>
              </a:rPr>
              <a:t>HMS Alacrity comes home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C:\Users\RHQ User\Desktop\7.jpg"/>
          <p:cNvPicPr>
            <a:picLocks noChangeAspect="1" noChangeArrowheads="1"/>
          </p:cNvPicPr>
          <p:nvPr/>
        </p:nvPicPr>
        <p:blipFill>
          <a:blip r:embed="rId3" cstate="print"/>
          <a:srcRect/>
          <a:stretch>
            <a:fillRect/>
          </a:stretch>
        </p:blipFill>
        <p:spPr bwMode="auto">
          <a:xfrm>
            <a:off x="2700338" y="2205038"/>
            <a:ext cx="3246437" cy="3071812"/>
          </a:xfrm>
          <a:prstGeom prst="rect">
            <a:avLst/>
          </a:prstGeom>
          <a:noFill/>
          <a:ln w="9525">
            <a:noFill/>
            <a:miter lim="800000"/>
            <a:headEnd/>
            <a:tailEnd/>
          </a:ln>
        </p:spPr>
      </p:pic>
      <p:sp>
        <p:nvSpPr>
          <p:cNvPr id="72706" name="TextBox 2"/>
          <p:cNvSpPr txBox="1">
            <a:spLocks noChangeArrowheads="1"/>
          </p:cNvSpPr>
          <p:nvPr/>
        </p:nvSpPr>
        <p:spPr bwMode="auto">
          <a:xfrm>
            <a:off x="1692275" y="908050"/>
            <a:ext cx="5111750" cy="369888"/>
          </a:xfrm>
          <a:prstGeom prst="rect">
            <a:avLst/>
          </a:prstGeom>
          <a:noFill/>
          <a:ln w="9525">
            <a:noFill/>
            <a:miter lim="800000"/>
            <a:headEnd/>
            <a:tailEnd/>
          </a:ln>
        </p:spPr>
        <p:txBody>
          <a:bodyPr>
            <a:spAutoFit/>
          </a:bodyPr>
          <a:lstStyle/>
          <a:p>
            <a:r>
              <a:rPr lang="en-GB">
                <a:latin typeface="Calibri" pitchFamily="34" charset="0"/>
              </a:rPr>
              <a:t>Home to my Mammy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229600" cy="922337"/>
          </a:xfrm>
        </p:spPr>
        <p:txBody>
          <a:bodyPr/>
          <a:lstStyle/>
          <a:p>
            <a:pPr eaLnBrk="1" hangingPunct="1"/>
            <a:r>
              <a:rPr lang="en-GB" smtClean="0"/>
              <a:t>My Ship</a:t>
            </a:r>
          </a:p>
        </p:txBody>
      </p:sp>
      <p:sp>
        <p:nvSpPr>
          <p:cNvPr id="18434" name="Content Placeholder 2"/>
          <p:cNvSpPr>
            <a:spLocks noGrp="1"/>
          </p:cNvSpPr>
          <p:nvPr>
            <p:ph idx="1"/>
          </p:nvPr>
        </p:nvSpPr>
        <p:spPr>
          <a:xfrm>
            <a:off x="395288" y="1052513"/>
            <a:ext cx="8220075" cy="604837"/>
          </a:xfrm>
        </p:spPr>
        <p:txBody>
          <a:bodyPr/>
          <a:lstStyle/>
          <a:p>
            <a:pPr algn="ctr" eaLnBrk="1" hangingPunct="1">
              <a:buFont typeface="Arial" charset="0"/>
              <a:buNone/>
            </a:pPr>
            <a:r>
              <a:rPr lang="en-GB" smtClean="0"/>
              <a:t>The Frigate HMS Alacrity F174</a:t>
            </a:r>
          </a:p>
        </p:txBody>
      </p:sp>
      <p:pic>
        <p:nvPicPr>
          <p:cNvPr id="18435" name="Picture 3" descr="GB - 125885 - HMS Alacrity - Dorothy.jpg"/>
          <p:cNvPicPr>
            <a:picLocks noChangeAspect="1"/>
          </p:cNvPicPr>
          <p:nvPr/>
        </p:nvPicPr>
        <p:blipFill>
          <a:blip r:embed="rId3" cstate="print"/>
          <a:srcRect/>
          <a:stretch>
            <a:fillRect/>
          </a:stretch>
        </p:blipFill>
        <p:spPr bwMode="auto">
          <a:xfrm>
            <a:off x="1547813" y="1557338"/>
            <a:ext cx="6119812" cy="4168775"/>
          </a:xfrm>
          <a:prstGeom prst="rect">
            <a:avLst/>
          </a:prstGeom>
          <a:noFill/>
          <a:ln w="9525">
            <a:noFill/>
            <a:miter lim="800000"/>
            <a:headEnd/>
            <a:tailEnd/>
          </a:ln>
        </p:spPr>
      </p:pic>
      <p:sp>
        <p:nvSpPr>
          <p:cNvPr id="18436" name="TextBox 4"/>
          <p:cNvSpPr txBox="1">
            <a:spLocks noChangeArrowheads="1"/>
          </p:cNvSpPr>
          <p:nvPr/>
        </p:nvSpPr>
        <p:spPr bwMode="auto">
          <a:xfrm>
            <a:off x="1403350" y="6021388"/>
            <a:ext cx="6264275" cy="369887"/>
          </a:xfrm>
          <a:prstGeom prst="rect">
            <a:avLst/>
          </a:prstGeom>
          <a:noFill/>
          <a:ln w="9525">
            <a:noFill/>
            <a:miter lim="800000"/>
            <a:headEnd/>
            <a:tailEnd/>
          </a:ln>
        </p:spPr>
        <p:txBody>
          <a:bodyPr>
            <a:spAutoFit/>
          </a:bodyPr>
          <a:lstStyle/>
          <a:p>
            <a:pPr algn="ctr"/>
            <a:r>
              <a:rPr lang="en-GB">
                <a:latin typeface="Calibri" pitchFamily="34" charset="0"/>
              </a:rPr>
              <a:t>Sleek grey messenger of death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777875"/>
          </a:xfrm>
        </p:spPr>
        <p:txBody>
          <a:bodyPr/>
          <a:lstStyle/>
          <a:p>
            <a:pPr eaLnBrk="1" hangingPunct="1"/>
            <a:r>
              <a:rPr lang="en-GB" smtClean="0"/>
              <a:t>Armament</a:t>
            </a:r>
          </a:p>
        </p:txBody>
      </p:sp>
      <p:sp>
        <p:nvSpPr>
          <p:cNvPr id="20482" name="Content Placeholder 2"/>
          <p:cNvSpPr>
            <a:spLocks noGrp="1"/>
          </p:cNvSpPr>
          <p:nvPr>
            <p:ph idx="1"/>
          </p:nvPr>
        </p:nvSpPr>
        <p:spPr>
          <a:xfrm>
            <a:off x="457200" y="981075"/>
            <a:ext cx="8229600" cy="1223963"/>
          </a:xfrm>
        </p:spPr>
        <p:txBody>
          <a:bodyPr/>
          <a:lstStyle/>
          <a:p>
            <a:pPr algn="ctr" eaLnBrk="1" hangingPunct="1">
              <a:buFont typeface="Arial" charset="0"/>
              <a:buNone/>
            </a:pPr>
            <a:r>
              <a:rPr lang="en-GB" smtClean="0"/>
              <a:t>Her weaponry</a:t>
            </a:r>
          </a:p>
          <a:p>
            <a:pPr algn="ctr" eaLnBrk="1" hangingPunct="1">
              <a:buFont typeface="Arial" charset="0"/>
              <a:buNone/>
            </a:pPr>
            <a:r>
              <a:rPr lang="en-GB" smtClean="0"/>
              <a:t>For those who like that sort of thing</a:t>
            </a:r>
          </a:p>
          <a:p>
            <a:pPr eaLnBrk="1" hangingPunct="1">
              <a:buFont typeface="Arial" charset="0"/>
              <a:buNone/>
            </a:pPr>
            <a:endParaRPr lang="en-GB" smtClean="0"/>
          </a:p>
        </p:txBody>
      </p:sp>
      <p:pic>
        <p:nvPicPr>
          <p:cNvPr id="20483" name="Picture 3" descr="4-5gun.jpg"/>
          <p:cNvPicPr>
            <a:picLocks noChangeAspect="1"/>
          </p:cNvPicPr>
          <p:nvPr/>
        </p:nvPicPr>
        <p:blipFill>
          <a:blip r:embed="rId3" cstate="print"/>
          <a:srcRect/>
          <a:stretch>
            <a:fillRect/>
          </a:stretch>
        </p:blipFill>
        <p:spPr bwMode="auto">
          <a:xfrm>
            <a:off x="3708400" y="2060575"/>
            <a:ext cx="1943100" cy="2011363"/>
          </a:xfrm>
          <a:prstGeom prst="rect">
            <a:avLst/>
          </a:prstGeom>
          <a:noFill/>
          <a:ln w="9525">
            <a:noFill/>
            <a:miter lim="800000"/>
            <a:headEnd/>
            <a:tailEnd/>
          </a:ln>
        </p:spPr>
      </p:pic>
      <p:pic>
        <p:nvPicPr>
          <p:cNvPr id="20484" name="Picture 4" descr="exocet-MISILLE.jpg"/>
          <p:cNvPicPr>
            <a:picLocks noChangeAspect="1"/>
          </p:cNvPicPr>
          <p:nvPr/>
        </p:nvPicPr>
        <p:blipFill>
          <a:blip r:embed="rId4" cstate="print"/>
          <a:srcRect/>
          <a:stretch>
            <a:fillRect/>
          </a:stretch>
        </p:blipFill>
        <p:spPr bwMode="auto">
          <a:xfrm>
            <a:off x="107950" y="2060575"/>
            <a:ext cx="2519363" cy="1676400"/>
          </a:xfrm>
          <a:prstGeom prst="rect">
            <a:avLst/>
          </a:prstGeom>
          <a:noFill/>
          <a:ln w="9525">
            <a:noFill/>
            <a:miter lim="800000"/>
            <a:headEnd/>
            <a:tailEnd/>
          </a:ln>
        </p:spPr>
      </p:pic>
      <p:pic>
        <p:nvPicPr>
          <p:cNvPr id="20485" name="Picture 5" descr="SEACAT.jpg"/>
          <p:cNvPicPr>
            <a:picLocks noChangeAspect="1"/>
          </p:cNvPicPr>
          <p:nvPr/>
        </p:nvPicPr>
        <p:blipFill>
          <a:blip r:embed="rId5" cstate="print"/>
          <a:srcRect/>
          <a:stretch>
            <a:fillRect/>
          </a:stretch>
        </p:blipFill>
        <p:spPr bwMode="auto">
          <a:xfrm>
            <a:off x="6588125" y="2060575"/>
            <a:ext cx="2447925" cy="1836738"/>
          </a:xfrm>
          <a:prstGeom prst="rect">
            <a:avLst/>
          </a:prstGeom>
          <a:noFill/>
          <a:ln w="9525">
            <a:noFill/>
            <a:miter lim="800000"/>
            <a:headEnd/>
            <a:tailEnd/>
          </a:ln>
        </p:spPr>
      </p:pic>
      <p:sp>
        <p:nvSpPr>
          <p:cNvPr id="20486" name="TextBox 7"/>
          <p:cNvSpPr txBox="1">
            <a:spLocks noChangeArrowheads="1"/>
          </p:cNvSpPr>
          <p:nvPr/>
        </p:nvSpPr>
        <p:spPr bwMode="auto">
          <a:xfrm>
            <a:off x="3779838" y="4076700"/>
            <a:ext cx="2016125" cy="369888"/>
          </a:xfrm>
          <a:prstGeom prst="rect">
            <a:avLst/>
          </a:prstGeom>
          <a:noFill/>
          <a:ln w="9525">
            <a:noFill/>
            <a:miter lim="800000"/>
            <a:headEnd/>
            <a:tailEnd/>
          </a:ln>
        </p:spPr>
        <p:txBody>
          <a:bodyPr>
            <a:spAutoFit/>
          </a:bodyPr>
          <a:lstStyle/>
          <a:p>
            <a:pPr algn="ctr"/>
            <a:r>
              <a:rPr lang="en-GB">
                <a:latin typeface="Calibri" pitchFamily="34" charset="0"/>
              </a:rPr>
              <a:t>4.5inch Naval Gun</a:t>
            </a:r>
          </a:p>
        </p:txBody>
      </p:sp>
      <p:pic>
        <p:nvPicPr>
          <p:cNvPr id="20487" name="Picture 8" descr="lynx1.jpg"/>
          <p:cNvPicPr>
            <a:picLocks noChangeAspect="1"/>
          </p:cNvPicPr>
          <p:nvPr/>
        </p:nvPicPr>
        <p:blipFill>
          <a:blip r:embed="rId6" cstate="print"/>
          <a:srcRect/>
          <a:stretch>
            <a:fillRect/>
          </a:stretch>
        </p:blipFill>
        <p:spPr bwMode="auto">
          <a:xfrm>
            <a:off x="3348038" y="4365625"/>
            <a:ext cx="2808287" cy="1755775"/>
          </a:xfrm>
          <a:prstGeom prst="rect">
            <a:avLst/>
          </a:prstGeom>
          <a:noFill/>
          <a:ln w="9525">
            <a:noFill/>
            <a:miter lim="800000"/>
            <a:headEnd/>
            <a:tailEnd/>
          </a:ln>
        </p:spPr>
      </p:pic>
      <p:sp>
        <p:nvSpPr>
          <p:cNvPr id="20488" name="TextBox 9"/>
          <p:cNvSpPr txBox="1">
            <a:spLocks noChangeArrowheads="1"/>
          </p:cNvSpPr>
          <p:nvPr/>
        </p:nvSpPr>
        <p:spPr bwMode="auto">
          <a:xfrm>
            <a:off x="1476375" y="6165850"/>
            <a:ext cx="6696075" cy="368300"/>
          </a:xfrm>
          <a:prstGeom prst="rect">
            <a:avLst/>
          </a:prstGeom>
          <a:noFill/>
          <a:ln w="9525">
            <a:noFill/>
            <a:miter lim="800000"/>
            <a:headEnd/>
            <a:tailEnd/>
          </a:ln>
        </p:spPr>
        <p:txBody>
          <a:bodyPr>
            <a:spAutoFit/>
          </a:bodyPr>
          <a:lstStyle/>
          <a:p>
            <a:r>
              <a:rPr lang="en-GB">
                <a:latin typeface="Calibri" pitchFamily="34" charset="0"/>
              </a:rPr>
              <a:t>Lynx Helicopter Armed with Seaskua Missiles and Stingray Torpedoes</a:t>
            </a:r>
          </a:p>
        </p:txBody>
      </p:sp>
      <p:sp>
        <p:nvSpPr>
          <p:cNvPr id="20489" name="TextBox 10"/>
          <p:cNvSpPr txBox="1">
            <a:spLocks noChangeArrowheads="1"/>
          </p:cNvSpPr>
          <p:nvPr/>
        </p:nvSpPr>
        <p:spPr bwMode="auto">
          <a:xfrm>
            <a:off x="107950" y="3716338"/>
            <a:ext cx="2519363" cy="369887"/>
          </a:xfrm>
          <a:prstGeom prst="rect">
            <a:avLst/>
          </a:prstGeom>
          <a:noFill/>
          <a:ln w="9525">
            <a:noFill/>
            <a:miter lim="800000"/>
            <a:headEnd/>
            <a:tailEnd/>
          </a:ln>
        </p:spPr>
        <p:txBody>
          <a:bodyPr>
            <a:spAutoFit/>
          </a:bodyPr>
          <a:lstStyle/>
          <a:p>
            <a:pPr algn="ctr"/>
            <a:r>
              <a:rPr lang="en-GB">
                <a:latin typeface="Calibri" pitchFamily="34" charset="0"/>
              </a:rPr>
              <a:t>Exocet Missile System</a:t>
            </a:r>
          </a:p>
        </p:txBody>
      </p:sp>
      <p:sp>
        <p:nvSpPr>
          <p:cNvPr id="20490" name="TextBox 12"/>
          <p:cNvSpPr txBox="1">
            <a:spLocks noChangeArrowheads="1"/>
          </p:cNvSpPr>
          <p:nvPr/>
        </p:nvSpPr>
        <p:spPr bwMode="auto">
          <a:xfrm>
            <a:off x="6659563" y="3933825"/>
            <a:ext cx="2376487" cy="368300"/>
          </a:xfrm>
          <a:prstGeom prst="rect">
            <a:avLst/>
          </a:prstGeom>
          <a:noFill/>
          <a:ln w="9525">
            <a:noFill/>
            <a:miter lim="800000"/>
            <a:headEnd/>
            <a:tailEnd/>
          </a:ln>
        </p:spPr>
        <p:txBody>
          <a:bodyPr>
            <a:spAutoFit/>
          </a:bodyPr>
          <a:lstStyle/>
          <a:p>
            <a:r>
              <a:rPr lang="en-GB">
                <a:latin typeface="Calibri" pitchFamily="34" charset="0"/>
              </a:rPr>
              <a:t>Seacat Missile System </a:t>
            </a:r>
          </a:p>
        </p:txBody>
      </p:sp>
      <p:pic>
        <p:nvPicPr>
          <p:cNvPr id="20491" name="Picture 2" descr="C:\Users\RHQ User\AppData\Local\Microsoft\Windows\Temporary Internet Files\Content.IE5\LW19CDQM\MC900435288[1].wmf"/>
          <p:cNvPicPr>
            <a:picLocks noChangeAspect="1" noChangeArrowheads="1"/>
          </p:cNvPicPr>
          <p:nvPr/>
        </p:nvPicPr>
        <p:blipFill>
          <a:blip r:embed="rId7" cstate="print"/>
          <a:srcRect/>
          <a:stretch>
            <a:fillRect/>
          </a:stretch>
        </p:blipFill>
        <p:spPr bwMode="auto">
          <a:xfrm>
            <a:off x="539750" y="188913"/>
            <a:ext cx="2032000"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The Skipper</a:t>
            </a:r>
          </a:p>
        </p:txBody>
      </p:sp>
      <p:sp>
        <p:nvSpPr>
          <p:cNvPr id="22530" name="Content Placeholder 2"/>
          <p:cNvSpPr>
            <a:spLocks noGrp="1"/>
          </p:cNvSpPr>
          <p:nvPr>
            <p:ph idx="1"/>
          </p:nvPr>
        </p:nvSpPr>
        <p:spPr>
          <a:xfrm>
            <a:off x="457200" y="1196975"/>
            <a:ext cx="8229600" cy="792163"/>
          </a:xfrm>
        </p:spPr>
        <p:txBody>
          <a:bodyPr/>
          <a:lstStyle/>
          <a:p>
            <a:pPr algn="ctr" eaLnBrk="1" hangingPunct="1">
              <a:buFont typeface="Arial" charset="0"/>
              <a:buNone/>
            </a:pPr>
            <a:r>
              <a:rPr lang="en-GB" smtClean="0"/>
              <a:t>Commander Chris Craig CB DSC</a:t>
            </a:r>
          </a:p>
        </p:txBody>
      </p:sp>
      <p:pic>
        <p:nvPicPr>
          <p:cNvPr id="22531" name="Picture 3" descr="DSC00099.jpg"/>
          <p:cNvPicPr>
            <a:picLocks noChangeAspect="1"/>
          </p:cNvPicPr>
          <p:nvPr/>
        </p:nvPicPr>
        <p:blipFill>
          <a:blip r:embed="rId3" cstate="print"/>
          <a:srcRect/>
          <a:stretch>
            <a:fillRect/>
          </a:stretch>
        </p:blipFill>
        <p:spPr bwMode="auto">
          <a:xfrm>
            <a:off x="3419475" y="1773238"/>
            <a:ext cx="26924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777875"/>
          </a:xfrm>
        </p:spPr>
        <p:txBody>
          <a:bodyPr/>
          <a:lstStyle/>
          <a:p>
            <a:pPr eaLnBrk="1" hangingPunct="1"/>
            <a:r>
              <a:rPr lang="en-GB" smtClean="0"/>
              <a:t>Mess Mates</a:t>
            </a:r>
          </a:p>
        </p:txBody>
      </p:sp>
      <p:sp>
        <p:nvSpPr>
          <p:cNvPr id="3" name="Content Placeholder 2"/>
          <p:cNvSpPr>
            <a:spLocks noGrp="1"/>
          </p:cNvSpPr>
          <p:nvPr>
            <p:ph idx="1"/>
          </p:nvPr>
        </p:nvSpPr>
        <p:spPr>
          <a:xfrm>
            <a:off x="457200" y="908050"/>
            <a:ext cx="8229600" cy="576263"/>
          </a:xfrm>
        </p:spPr>
        <p:txBody>
          <a:bodyPr rtlCol="0">
            <a:normAutofit lnSpcReduction="10000"/>
          </a:bodyPr>
          <a:lstStyle/>
          <a:p>
            <a:pPr algn="ctr" eaLnBrk="1" fontAlgn="auto" hangingPunct="1">
              <a:spcAft>
                <a:spcPts val="0"/>
              </a:spcAft>
              <a:buFont typeface="Arial" pitchFamily="34" charset="0"/>
              <a:buNone/>
              <a:defRPr/>
            </a:pPr>
            <a:r>
              <a:rPr lang="en-GB" smtClean="0"/>
              <a:t>From all over the UK if not the world</a:t>
            </a:r>
          </a:p>
          <a:p>
            <a:pPr eaLnBrk="1" fontAlgn="auto" hangingPunct="1">
              <a:spcAft>
                <a:spcPts val="0"/>
              </a:spcAft>
              <a:buFont typeface="Arial" pitchFamily="34" charset="0"/>
              <a:buChar char="•"/>
              <a:defRPr/>
            </a:pPr>
            <a:endParaRPr lang="en-GB" dirty="0"/>
          </a:p>
        </p:txBody>
      </p:sp>
      <p:pic>
        <p:nvPicPr>
          <p:cNvPr id="24579" name="Picture 3" descr="mess mates.jpg"/>
          <p:cNvPicPr>
            <a:picLocks noChangeAspect="1"/>
          </p:cNvPicPr>
          <p:nvPr/>
        </p:nvPicPr>
        <p:blipFill>
          <a:blip r:embed="rId3" cstate="print"/>
          <a:srcRect/>
          <a:stretch>
            <a:fillRect/>
          </a:stretch>
        </p:blipFill>
        <p:spPr bwMode="auto">
          <a:xfrm>
            <a:off x="1116013" y="1628775"/>
            <a:ext cx="6769100"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Going to war</a:t>
            </a:r>
          </a:p>
        </p:txBody>
      </p:sp>
      <p:sp>
        <p:nvSpPr>
          <p:cNvPr id="26626" name="Content Placeholder 2"/>
          <p:cNvSpPr>
            <a:spLocks noGrp="1"/>
          </p:cNvSpPr>
          <p:nvPr>
            <p:ph idx="1"/>
          </p:nvPr>
        </p:nvSpPr>
        <p:spPr/>
        <p:txBody>
          <a:bodyPr/>
          <a:lstStyle/>
          <a:p>
            <a:pPr eaLnBrk="1" hangingPunct="1"/>
            <a:r>
              <a:rPr lang="en-GB" smtClean="0"/>
              <a:t>Friday 2</a:t>
            </a:r>
            <a:r>
              <a:rPr lang="en-GB" baseline="30000" smtClean="0"/>
              <a:t>nd</a:t>
            </a:r>
            <a:r>
              <a:rPr lang="en-GB" smtClean="0"/>
              <a:t> April 1982 Alongside Portland - instructed to 'make all preparations for war' </a:t>
            </a:r>
          </a:p>
          <a:p>
            <a:pPr eaLnBrk="1" hangingPunct="1"/>
            <a:r>
              <a:rPr lang="en-GB" smtClean="0"/>
              <a:t>4</a:t>
            </a:r>
            <a:r>
              <a:rPr lang="en-GB" baseline="30000" smtClean="0"/>
              <a:t>th</a:t>
            </a:r>
            <a:r>
              <a:rPr lang="en-GB" smtClean="0"/>
              <a:t> April Devonport Naval Base - My 21</a:t>
            </a:r>
            <a:r>
              <a:rPr lang="en-GB" baseline="30000" smtClean="0"/>
              <a:t>st</a:t>
            </a:r>
            <a:r>
              <a:rPr lang="en-GB" smtClean="0"/>
              <a:t> Birthday</a:t>
            </a:r>
          </a:p>
          <a:p>
            <a:pPr eaLnBrk="1" hangingPunct="1"/>
            <a:r>
              <a:rPr lang="en-GB" smtClean="0"/>
              <a:t>5</a:t>
            </a:r>
            <a:r>
              <a:rPr lang="en-GB" baseline="30000" smtClean="0"/>
              <a:t>th</a:t>
            </a:r>
            <a:r>
              <a:rPr lang="en-GB" smtClean="0"/>
              <a:t> April – Sailed for Falklands from Devonport at 0500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RHQ User\Desktop\alacrity ascension.jpg"/>
          <p:cNvPicPr>
            <a:picLocks noChangeAspect="1" noChangeArrowheads="1"/>
          </p:cNvPicPr>
          <p:nvPr/>
        </p:nvPicPr>
        <p:blipFill>
          <a:blip r:embed="rId3" cstate="print"/>
          <a:srcRect/>
          <a:stretch>
            <a:fillRect/>
          </a:stretch>
        </p:blipFill>
        <p:spPr bwMode="auto">
          <a:xfrm>
            <a:off x="1835150" y="1125538"/>
            <a:ext cx="5435600" cy="3581400"/>
          </a:xfrm>
          <a:prstGeom prst="rect">
            <a:avLst/>
          </a:prstGeom>
          <a:noFill/>
          <a:ln w="9525">
            <a:noFill/>
            <a:miter lim="800000"/>
            <a:headEnd/>
            <a:tailEnd/>
          </a:ln>
        </p:spPr>
      </p:pic>
      <p:sp>
        <p:nvSpPr>
          <p:cNvPr id="28674" name="TextBox 2"/>
          <p:cNvSpPr txBox="1">
            <a:spLocks noChangeArrowheads="1"/>
          </p:cNvSpPr>
          <p:nvPr/>
        </p:nvSpPr>
        <p:spPr bwMode="auto">
          <a:xfrm>
            <a:off x="2627313" y="692150"/>
            <a:ext cx="3744912" cy="369888"/>
          </a:xfrm>
          <a:prstGeom prst="rect">
            <a:avLst/>
          </a:prstGeom>
          <a:noFill/>
          <a:ln w="9525">
            <a:noFill/>
            <a:miter lim="800000"/>
            <a:headEnd/>
            <a:tailEnd/>
          </a:ln>
        </p:spPr>
        <p:txBody>
          <a:bodyPr>
            <a:spAutoFit/>
          </a:bodyPr>
          <a:lstStyle/>
          <a:p>
            <a:r>
              <a:rPr lang="en-GB">
                <a:latin typeface="Calibri" pitchFamily="34" charset="0"/>
              </a:rPr>
              <a:t>Ascension Isles – the halfway mark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RHQ User\Desktop\starshell.jpg"/>
          <p:cNvPicPr>
            <a:picLocks noChangeAspect="1" noChangeArrowheads="1"/>
          </p:cNvPicPr>
          <p:nvPr/>
        </p:nvPicPr>
        <p:blipFill>
          <a:blip r:embed="rId3" cstate="print"/>
          <a:srcRect/>
          <a:stretch>
            <a:fillRect/>
          </a:stretch>
        </p:blipFill>
        <p:spPr bwMode="auto">
          <a:xfrm>
            <a:off x="1116013" y="1844675"/>
            <a:ext cx="6992937" cy="2592388"/>
          </a:xfrm>
          <a:prstGeom prst="rect">
            <a:avLst/>
          </a:prstGeom>
          <a:noFill/>
          <a:ln w="9525">
            <a:noFill/>
            <a:miter lim="800000"/>
            <a:headEnd/>
            <a:tailEnd/>
          </a:ln>
        </p:spPr>
      </p:pic>
      <p:sp>
        <p:nvSpPr>
          <p:cNvPr id="30722" name="TextBox 2"/>
          <p:cNvSpPr txBox="1">
            <a:spLocks noChangeArrowheads="1"/>
          </p:cNvSpPr>
          <p:nvPr/>
        </p:nvSpPr>
        <p:spPr bwMode="auto">
          <a:xfrm>
            <a:off x="1692275" y="1268413"/>
            <a:ext cx="5616575" cy="369887"/>
          </a:xfrm>
          <a:prstGeom prst="rect">
            <a:avLst/>
          </a:prstGeom>
          <a:noFill/>
          <a:ln w="9525">
            <a:noFill/>
            <a:miter lim="800000"/>
            <a:headEnd/>
            <a:tailEnd/>
          </a:ln>
        </p:spPr>
        <p:txBody>
          <a:bodyPr>
            <a:spAutoFit/>
          </a:bodyPr>
          <a:lstStyle/>
          <a:p>
            <a:r>
              <a:rPr lang="en-GB">
                <a:latin typeface="Calibri" pitchFamily="34" charset="0"/>
              </a:rPr>
              <a:t>30</a:t>
            </a:r>
            <a:r>
              <a:rPr lang="en-GB" baseline="30000">
                <a:latin typeface="Calibri" pitchFamily="34" charset="0"/>
              </a:rPr>
              <a:t>th</a:t>
            </a:r>
            <a:r>
              <a:rPr lang="en-GB">
                <a:latin typeface="Calibri" pitchFamily="34" charset="0"/>
              </a:rPr>
              <a:t> Apr - A Run in with the Argentine Ship the Narwhal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1372</Words>
  <Application>Microsoft Office PowerPoint</Application>
  <PresentationFormat>On-screen Show (4:3)</PresentationFormat>
  <Paragraphs>130</Paragraphs>
  <Slides>29</Slides>
  <Notes>28</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FALKLANDS WAR 1982</vt:lpstr>
      <vt:lpstr>ME!</vt:lpstr>
      <vt:lpstr>My Ship</vt:lpstr>
      <vt:lpstr>Armament</vt:lpstr>
      <vt:lpstr>The Skipper</vt:lpstr>
      <vt:lpstr>Mess Mates</vt:lpstr>
      <vt:lpstr>Going to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FALKLANDS WAR 1982</dc:title>
  <dc:creator>RHQ User</dc:creator>
  <cp:lastModifiedBy>Simon Brown</cp:lastModifiedBy>
  <cp:revision>69</cp:revision>
  <dcterms:created xsi:type="dcterms:W3CDTF">2012-02-10T11:25:46Z</dcterms:created>
  <dcterms:modified xsi:type="dcterms:W3CDTF">2012-12-11T15:47:29Z</dcterms:modified>
</cp:coreProperties>
</file>