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6" r:id="rId3"/>
    <p:sldId id="297" r:id="rId4"/>
    <p:sldId id="298" r:id="rId5"/>
    <p:sldId id="299" r:id="rId6"/>
    <p:sldId id="257" r:id="rId7"/>
    <p:sldId id="262" r:id="rId8"/>
    <p:sldId id="272" r:id="rId9"/>
    <p:sldId id="271" r:id="rId10"/>
    <p:sldId id="261" r:id="rId11"/>
    <p:sldId id="260" r:id="rId12"/>
    <p:sldId id="259" r:id="rId13"/>
    <p:sldId id="270" r:id="rId14"/>
    <p:sldId id="258" r:id="rId15"/>
    <p:sldId id="264" r:id="rId16"/>
    <p:sldId id="265" r:id="rId17"/>
    <p:sldId id="267" r:id="rId18"/>
    <p:sldId id="266" r:id="rId19"/>
    <p:sldId id="263" r:id="rId20"/>
    <p:sldId id="268" r:id="rId21"/>
    <p:sldId id="269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19595-036E-49F3-8DAC-31780046DDA3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53AF-55DD-4323-9DF0-31B406B01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19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F5FDC-5DC8-45DD-91A5-C1B12FD7B74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0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3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8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5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7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8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2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3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2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1C5B-357B-454E-8841-4CA0A8E4E1E1}" type="datetimeFigureOut">
              <a:rPr lang="en-GB" smtClean="0"/>
              <a:t>11/05/2013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0B903-EB8E-427A-887D-E50B0A8A1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6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f/f7/Pitt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8640"/>
            <a:ext cx="7923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Getting them learning…</a:t>
            </a:r>
          </a:p>
          <a:p>
            <a:pPr algn="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aking it fun!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44957"/>
            <a:ext cx="8568952" cy="39703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Aim of this session</a:t>
            </a:r>
          </a:p>
          <a:p>
            <a:endParaRPr lang="en-GB" sz="2800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To think about the different ways children learn.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To look at strategies to address these different ways.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To have some fun!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Comic Sans MS" pitchFamily="66" charset="0"/>
              </a:rPr>
              <a:t>To leave with some knowledge of Mr Gove’s new curriculum. </a:t>
            </a:r>
          </a:p>
        </p:txBody>
      </p:sp>
    </p:spTree>
    <p:extLst>
      <p:ext uri="{BB962C8B-B14F-4D97-AF65-F5344CB8AC3E}">
        <p14:creationId xmlns:p14="http://schemas.microsoft.com/office/powerpoint/2010/main" val="2177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7"/>
            <a:ext cx="7483747" cy="60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c.allpostersimages.com/images/P-473-488-90/40/4017/26LWF00Z/posters/the-black-hole-of-calcutta-18th-june-17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10641" r="5494" b="16080"/>
          <a:stretch/>
        </p:blipFill>
        <p:spPr bwMode="auto">
          <a:xfrm>
            <a:off x="395536" y="476672"/>
            <a:ext cx="853544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rshid-Siraj%20ud-Da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8" y="188640"/>
            <a:ext cx="3414305" cy="63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6483" y="404663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err="1">
                <a:latin typeface="Comic Sans MS" pitchFamily="66" charset="0"/>
              </a:rPr>
              <a:t>Nawab</a:t>
            </a:r>
            <a:r>
              <a:rPr lang="en-GB" sz="8800" dirty="0">
                <a:latin typeface="Comic Sans MS" pitchFamily="66" charset="0"/>
              </a:rPr>
              <a:t> </a:t>
            </a:r>
            <a:r>
              <a:rPr lang="en-GB" sz="8800" dirty="0" err="1" smtClean="0">
                <a:latin typeface="Comic Sans MS" pitchFamily="66" charset="0"/>
              </a:rPr>
              <a:t>Siraj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7530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Pit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790752" cy="60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a map C18-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r="1" b="1645"/>
          <a:stretch/>
        </p:blipFill>
        <p:spPr bwMode="auto">
          <a:xfrm>
            <a:off x="1475656" y="117797"/>
            <a:ext cx="5276090" cy="65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663" y="5374522"/>
            <a:ext cx="38779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Singing!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http://www.vectorstock.com/i/composite/50,30/singing-kids-vector-745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93" y="167257"/>
            <a:ext cx="4838923" cy="50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836712"/>
            <a:ext cx="7488832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Robert Clive,</a:t>
            </a:r>
          </a:p>
          <a:p>
            <a:pPr algn="ctr"/>
            <a:r>
              <a:rPr lang="en-GB" sz="3200" dirty="0" smtClean="0">
                <a:latin typeface="Comic Sans MS" pitchFamily="66" charset="0"/>
              </a:rPr>
              <a:t>Problem child,</a:t>
            </a:r>
          </a:p>
          <a:p>
            <a:pPr algn="ctr"/>
            <a:r>
              <a:rPr lang="en-GB" sz="3200" dirty="0" smtClean="0">
                <a:latin typeface="Comic Sans MS" pitchFamily="66" charset="0"/>
              </a:rPr>
              <a:t>Sent by dad to India,</a:t>
            </a:r>
          </a:p>
          <a:p>
            <a:pPr algn="ctr"/>
            <a:r>
              <a:rPr lang="en-GB" sz="3200" dirty="0" smtClean="0">
                <a:latin typeface="Comic Sans MS" pitchFamily="66" charset="0"/>
              </a:rPr>
              <a:t>Became </a:t>
            </a:r>
            <a:r>
              <a:rPr lang="en-GB" sz="3200" dirty="0" smtClean="0">
                <a:latin typeface="Comic Sans MS" pitchFamily="66" charset="0"/>
              </a:rPr>
              <a:t>a clerk</a:t>
            </a:r>
            <a:r>
              <a:rPr lang="en-GB" sz="3200" dirty="0" smtClean="0">
                <a:latin typeface="Comic Sans MS" pitchFamily="66" charset="0"/>
              </a:rPr>
              <a:t>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3200" dirty="0" smtClean="0">
                <a:latin typeface="Comic Sans MS" pitchFamily="66" charset="0"/>
              </a:rPr>
              <a:t>1744,</a:t>
            </a:r>
          </a:p>
          <a:p>
            <a:pPr algn="ctr"/>
            <a:r>
              <a:rPr lang="en-GB" sz="3200" dirty="0" smtClean="0">
                <a:latin typeface="Comic Sans MS" pitchFamily="66" charset="0"/>
              </a:rPr>
              <a:t>Arrived in Chennai,</a:t>
            </a:r>
          </a:p>
          <a:p>
            <a:pPr algn="ctr"/>
            <a:r>
              <a:rPr lang="en-GB" sz="3200" dirty="0" smtClean="0">
                <a:latin typeface="Comic Sans MS" pitchFamily="66" charset="0"/>
              </a:rPr>
              <a:t>East India Company employed him,</a:t>
            </a:r>
          </a:p>
          <a:p>
            <a:pPr algn="ctr"/>
            <a:r>
              <a:rPr lang="en-GB" sz="3200" dirty="0" smtClean="0">
                <a:latin typeface="Comic Sans MS" pitchFamily="66" charset="0"/>
              </a:rPr>
              <a:t>Buying goods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64895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1746,</a:t>
            </a:r>
          </a:p>
          <a:p>
            <a:pPr algn="ctr"/>
            <a:r>
              <a:rPr lang="en-GB" sz="4000" dirty="0" smtClean="0">
                <a:latin typeface="Comic Sans MS" pitchFamily="66" charset="0"/>
              </a:rPr>
              <a:t>French attack</a:t>
            </a:r>
          </a:p>
          <a:p>
            <a:pPr algn="ctr"/>
            <a:r>
              <a:rPr lang="en-GB" sz="4000" dirty="0" smtClean="0">
                <a:latin typeface="Comic Sans MS" pitchFamily="66" charset="0"/>
              </a:rPr>
              <a:t>Clive is captured,</a:t>
            </a:r>
          </a:p>
          <a:p>
            <a:pPr algn="ctr"/>
            <a:r>
              <a:rPr lang="en-GB" sz="4000" dirty="0" smtClean="0">
                <a:latin typeface="Comic Sans MS" pitchFamily="66" charset="0"/>
              </a:rPr>
              <a:t>Soon escapes,</a:t>
            </a: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4000" dirty="0" smtClean="0">
                <a:latin typeface="Comic Sans MS" pitchFamily="66" charset="0"/>
              </a:rPr>
              <a:t>He becomes a soldier,</a:t>
            </a:r>
          </a:p>
          <a:p>
            <a:pPr algn="ctr"/>
            <a:r>
              <a:rPr lang="en-GB" sz="4000" dirty="0" smtClean="0">
                <a:latin typeface="Comic Sans MS" pitchFamily="66" charset="0"/>
              </a:rPr>
              <a:t>Has huge victories,</a:t>
            </a:r>
          </a:p>
          <a:p>
            <a:pPr algn="ctr"/>
            <a:r>
              <a:rPr lang="en-GB" sz="4000" dirty="0" err="1" smtClean="0">
                <a:latin typeface="Comic Sans MS" pitchFamily="66" charset="0"/>
              </a:rPr>
              <a:t>Sabat</a:t>
            </a:r>
            <a:r>
              <a:rPr lang="en-GB" sz="4000" dirty="0" smtClean="0">
                <a:latin typeface="Comic Sans MS" pitchFamily="66" charset="0"/>
              </a:rPr>
              <a:t> Jung, </a:t>
            </a:r>
          </a:p>
          <a:p>
            <a:pPr algn="ctr"/>
            <a:r>
              <a:rPr lang="en-GB" sz="4000" dirty="0" smtClean="0">
                <a:latin typeface="Comic Sans MS" pitchFamily="66" charset="0"/>
              </a:rPr>
              <a:t>General heaven sent,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32656"/>
            <a:ext cx="5616624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1756,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Reputation confirmed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Revenge for Calcutta,</a:t>
            </a:r>
          </a:p>
          <a:p>
            <a:pPr algn="ctr"/>
            <a:r>
              <a:rPr lang="en-GB" sz="2800" dirty="0" err="1" smtClean="0">
                <a:latin typeface="Comic Sans MS" pitchFamily="66" charset="0"/>
              </a:rPr>
              <a:t>Plassey</a:t>
            </a:r>
            <a:r>
              <a:rPr lang="en-GB" sz="2800" dirty="0" smtClean="0">
                <a:latin typeface="Comic Sans MS" pitchFamily="66" charset="0"/>
              </a:rPr>
              <a:t> victory,</a:t>
            </a:r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Returns to England,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Becomes an MP,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Criticised for riches,</a:t>
            </a:r>
          </a:p>
          <a:p>
            <a:pPr algn="ctr"/>
            <a:r>
              <a:rPr lang="en-GB" sz="2800" dirty="0" smtClean="0">
                <a:latin typeface="Comic Sans MS" pitchFamily="66" charset="0"/>
              </a:rPr>
              <a:t>Suicide.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Why’s he significant,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 British Empire,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India the jewel,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Because of Clive. 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reamstime.com/earth-cartoon-mascot-character-talking-thumb13786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7"/>
            <a:ext cx="5466184" cy="51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4441" y="5374522"/>
            <a:ext cx="47564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Speaking!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9269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30 seconds on Robert Clive – select three cards and use these words.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2715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Reading!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ew.essex.gov.uk/i/assets/summer%20reading%20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9317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38164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It’s essential for all learners!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Why is it a problem with lower  ability children?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What puts them off?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What puts us off asking them to read?</a:t>
            </a:r>
          </a:p>
          <a:p>
            <a:endParaRPr lang="en-GB" sz="2800" dirty="0">
              <a:latin typeface="Comic Sans MS" pitchFamily="66" charset="0"/>
            </a:endParaRPr>
          </a:p>
          <a:p>
            <a:endParaRPr lang="en-GB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7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" y="5790020"/>
            <a:ext cx="86004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Key Words to confirm learning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 descr="http://puzzlemaker.discoveryeducation.com/puzzles/23434apuj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3" y="188640"/>
            <a:ext cx="8570060" cy="52502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76256" y="277198"/>
            <a:ext cx="2160240" cy="2963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omic Sans MS"/>
                <a:ea typeface="Calibri"/>
                <a:cs typeface="Times New Roman"/>
              </a:rPr>
              <a:t>Robert Clive</a:t>
            </a:r>
            <a:endParaRPr lang="en-GB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Where Clive defeated </a:t>
            </a:r>
            <a:r>
              <a:rPr lang="en-GB" sz="1100" dirty="0" err="1">
                <a:effectLst/>
                <a:latin typeface="Comic Sans MS"/>
                <a:ea typeface="Calibri"/>
                <a:cs typeface="Times New Roman"/>
              </a:rPr>
              <a:t>Nawab</a:t>
            </a: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 </a:t>
            </a:r>
            <a:r>
              <a:rPr lang="en-GB" sz="1100" dirty="0" err="1">
                <a:effectLst/>
                <a:latin typeface="Comic Sans MS"/>
                <a:ea typeface="Calibri"/>
                <a:cs typeface="Times New Roman"/>
              </a:rPr>
              <a:t>Siraj</a:t>
            </a: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.</a:t>
            </a:r>
            <a:endParaRPr lang="en-GB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His nickname after the Battle for </a:t>
            </a:r>
            <a:r>
              <a:rPr lang="en-GB" sz="1100" dirty="0" err="1">
                <a:effectLst/>
                <a:latin typeface="Comic Sans MS"/>
                <a:ea typeface="Calibri"/>
                <a:cs typeface="Times New Roman"/>
              </a:rPr>
              <a:t>Arcot</a:t>
            </a: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.</a:t>
            </a:r>
            <a:endParaRPr lang="en-GB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Place where British soldiers died in a prison.</a:t>
            </a:r>
            <a:endParaRPr lang="en-GB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Place where Clive first worked in India.</a:t>
            </a:r>
            <a:endParaRPr lang="en-GB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What army was Robert Clive part of?</a:t>
            </a:r>
            <a:endParaRPr lang="en-GB" sz="105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GB" sz="1100" dirty="0">
                <a:effectLst/>
                <a:latin typeface="Comic Sans MS"/>
                <a:ea typeface="Calibri"/>
                <a:cs typeface="Times New Roman"/>
              </a:rPr>
              <a:t>These Europeans were also trying to control land and trade in India. </a:t>
            </a:r>
            <a:endParaRPr lang="en-GB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7535" y="505804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www.</a:t>
            </a:r>
            <a:r>
              <a:rPr lang="en-GB" b="1" dirty="0"/>
              <a:t>discoveryeducation.com</a:t>
            </a:r>
            <a:r>
              <a:rPr lang="en-GB" dirty="0"/>
              <a:t>/</a:t>
            </a:r>
            <a:r>
              <a:rPr lang="en-GB" b="1" dirty="0"/>
              <a:t>puzzlemaker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8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86" y="260648"/>
            <a:ext cx="55547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Remembering… </a:t>
            </a:r>
          </a:p>
          <a:p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and caring about it!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http://2.bp.blogspot.com/-LrnMwPC2rjE/T2ev2yT01HI/AAAAAAAAASY/5dGh4PD_1RU/s1600/board+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9014"/>
            <a:ext cx="7344816" cy="46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186" y="260648"/>
            <a:ext cx="30925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Writing ….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7784" y="764704"/>
            <a:ext cx="6192688" cy="2520280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itchFamily="66" charset="0"/>
              </a:rPr>
              <a:t>Learn to walk before you can run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3646303"/>
            <a:ext cx="6192688" cy="2520280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itchFamily="66" charset="0"/>
              </a:rPr>
              <a:t>If you can walk… you can run!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70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Cloze exercises</a:t>
            </a: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2" y="784977"/>
            <a:ext cx="8352928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Robert Clive was born in _______ in the country of ___________.  His father was an _________.  He was _________ from many schools. 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78" y="335699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Heads and Tails</a:t>
            </a: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567" y="4280321"/>
            <a:ext cx="3456384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Robert Clive was sent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He was employed by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Being captured by the French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095655"/>
            <a:ext cx="3456384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t</a:t>
            </a:r>
            <a:r>
              <a:rPr lang="en-GB" sz="2400" dirty="0" smtClean="0">
                <a:latin typeface="Comic Sans MS" pitchFamily="66" charset="0"/>
              </a:rPr>
              <a:t>he East India Company.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m</a:t>
            </a:r>
            <a:r>
              <a:rPr lang="en-GB" sz="2400" dirty="0" smtClean="0">
                <a:latin typeface="Comic Sans MS" pitchFamily="66" charset="0"/>
              </a:rPr>
              <a:t>ade him join the company army.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t</a:t>
            </a:r>
            <a:r>
              <a:rPr lang="en-GB" sz="2400" dirty="0" smtClean="0">
                <a:latin typeface="Comic Sans MS" pitchFamily="66" charset="0"/>
              </a:rPr>
              <a:t>o work in India by his Dad. 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04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Paragraphs with mistakes</a:t>
            </a: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02877"/>
            <a:ext cx="8352928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Robert Clive first became known as a chef after the Battle of </a:t>
            </a:r>
            <a:r>
              <a:rPr lang="en-GB" sz="3600" dirty="0" err="1" smtClean="0">
                <a:latin typeface="Comic Sans MS" pitchFamily="66" charset="0"/>
              </a:rPr>
              <a:t>Arcot</a:t>
            </a:r>
            <a:r>
              <a:rPr lang="en-GB" sz="3600" dirty="0" smtClean="0">
                <a:latin typeface="Comic Sans MS" pitchFamily="66" charset="0"/>
              </a:rPr>
              <a:t>.  This took place in 1758.  </a:t>
            </a:r>
            <a:r>
              <a:rPr lang="en-GB" sz="3600" dirty="0">
                <a:latin typeface="Comic Sans MS" pitchFamily="66" charset="0"/>
              </a:rPr>
              <a:t>H</a:t>
            </a:r>
            <a:r>
              <a:rPr lang="en-GB" sz="3600" dirty="0" smtClean="0">
                <a:latin typeface="Comic Sans MS" pitchFamily="66" charset="0"/>
              </a:rPr>
              <a:t>e defeated French backed Chinese soldiers.  He also had to fight </a:t>
            </a:r>
            <a:r>
              <a:rPr lang="en-GB" sz="3600" dirty="0" err="1" smtClean="0">
                <a:latin typeface="Comic Sans MS" pitchFamily="66" charset="0"/>
              </a:rPr>
              <a:t>elifants</a:t>
            </a:r>
            <a:r>
              <a:rPr lang="en-GB" sz="3600" dirty="0" smtClean="0">
                <a:latin typeface="Comic Sans MS" pitchFamily="66" charset="0"/>
              </a:rPr>
              <a:t> wearing armour.  His fame grew after the atrocity in Chennai. 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04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Sentence starters</a:t>
            </a: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95319"/>
            <a:ext cx="7920880" cy="50783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I believe Clive is significant because ….</a:t>
            </a:r>
          </a:p>
          <a:p>
            <a:r>
              <a:rPr lang="en-GB" sz="3600" dirty="0">
                <a:latin typeface="Comic Sans MS" pitchFamily="66" charset="0"/>
              </a:rPr>
              <a:t>My evidence for this is …</a:t>
            </a: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3600" dirty="0">
                <a:latin typeface="Comic Sans MS" pitchFamily="66" charset="0"/>
              </a:rPr>
              <a:t>His long term significance is…</a:t>
            </a: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3600" dirty="0">
                <a:latin typeface="Comic Sans MS" pitchFamily="66" charset="0"/>
              </a:rPr>
              <a:t>Not everyone would agree about him because…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04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94" y="41176"/>
            <a:ext cx="88248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 plenary!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ts4.mm.bing.net/th?id=H.4566109607495715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816424" cy="41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Shropshire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latin typeface="Comic Sans MS" pitchFamily="66" charset="0"/>
              </a:rPr>
              <a:t>1744</a:t>
            </a:r>
            <a:endParaRPr lang="en-GB" sz="19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err="1" smtClean="0">
                <a:latin typeface="Comic Sans MS" pitchFamily="66" charset="0"/>
              </a:rPr>
              <a:t>Sabut</a:t>
            </a:r>
            <a:r>
              <a:rPr lang="en-GB" sz="11500" dirty="0" smtClean="0">
                <a:latin typeface="Comic Sans MS" pitchFamily="66" charset="0"/>
              </a:rPr>
              <a:t> Jung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365" y="147366"/>
            <a:ext cx="3995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Speech.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www.vectorstock.com/i/composite/50,30/singing-kids-vector-745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6" y="3380811"/>
            <a:ext cx="3112667" cy="327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30887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Saying things!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itchFamily="66" charset="0"/>
              </a:rPr>
              <a:t>Explaining things!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Singing things!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087642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Good written literacy can only develop after good oral literacy – particularly important for </a:t>
            </a:r>
            <a:r>
              <a:rPr lang="en-GB" sz="2800" dirty="0" err="1" smtClean="0">
                <a:latin typeface="Comic Sans MS" pitchFamily="66" charset="0"/>
              </a:rPr>
              <a:t>EAL</a:t>
            </a:r>
            <a:r>
              <a:rPr lang="en-GB" sz="2800" dirty="0" smtClean="0">
                <a:latin typeface="Comic Sans MS" pitchFamily="66" charset="0"/>
              </a:rPr>
              <a:t> learners. 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8" name="Picture 2" descr="http://www.dreamstime.com/earth-cartoon-mascot-character-talking-thumb13786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22" y="240485"/>
            <a:ext cx="5110769" cy="47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00275" y="424365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We learn to talk </a:t>
            </a:r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before </a:t>
            </a:r>
            <a:r>
              <a:rPr lang="en-GB" sz="2000" dirty="0">
                <a:latin typeface="Comic Sans MS" pitchFamily="66" charset="0"/>
              </a:rPr>
              <a:t>we </a:t>
            </a:r>
            <a:r>
              <a:rPr lang="en-GB" sz="2000" dirty="0" smtClean="0">
                <a:latin typeface="Comic Sans MS" pitchFamily="66" charset="0"/>
              </a:rPr>
              <a:t>learn </a:t>
            </a:r>
            <a:r>
              <a:rPr lang="en-GB" sz="2000" dirty="0">
                <a:latin typeface="Comic Sans MS" pitchFamily="66" charset="0"/>
              </a:rPr>
              <a:t>to </a:t>
            </a:r>
            <a:r>
              <a:rPr lang="en-GB" sz="2000" dirty="0" smtClean="0">
                <a:latin typeface="Comic Sans MS" pitchFamily="66" charset="0"/>
              </a:rPr>
              <a:t>write </a:t>
            </a:r>
            <a:r>
              <a:rPr lang="en-GB" sz="2000" dirty="0">
                <a:latin typeface="Comic Sans MS" pitchFamily="66" charset="0"/>
              </a:rPr>
              <a:t>for a reason!</a:t>
            </a:r>
          </a:p>
        </p:txBody>
      </p:sp>
    </p:spTree>
    <p:extLst>
      <p:ext uri="{BB962C8B-B14F-4D97-AF65-F5344CB8AC3E}">
        <p14:creationId xmlns:p14="http://schemas.microsoft.com/office/powerpoint/2010/main" val="424944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err="1" smtClean="0">
                <a:latin typeface="Comic Sans MS" pitchFamily="66" charset="0"/>
              </a:rPr>
              <a:t>signifcant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Battle of </a:t>
            </a:r>
            <a:r>
              <a:rPr lang="en-GB" sz="11500" dirty="0" err="1" smtClean="0">
                <a:latin typeface="Comic Sans MS" pitchFamily="66" charset="0"/>
              </a:rPr>
              <a:t>Arcot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Calcutta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536" y="1196752"/>
            <a:ext cx="9144000" cy="52014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 smtClean="0">
                <a:latin typeface="Comic Sans MS" pitchFamily="66" charset="0"/>
              </a:rPr>
              <a:t>Nawab</a:t>
            </a:r>
            <a:r>
              <a:rPr lang="en-GB" sz="16600" dirty="0" smtClean="0">
                <a:latin typeface="Comic Sans MS" pitchFamily="66" charset="0"/>
              </a:rPr>
              <a:t> </a:t>
            </a:r>
            <a:r>
              <a:rPr lang="en-GB" sz="16600" dirty="0" err="1" smtClean="0">
                <a:latin typeface="Comic Sans MS" pitchFamily="66" charset="0"/>
              </a:rPr>
              <a:t>Siraj</a:t>
            </a:r>
            <a:endParaRPr lang="en-GB" sz="19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1196752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dirty="0" smtClean="0">
                <a:latin typeface="Comic Sans MS" pitchFamily="66" charset="0"/>
              </a:rPr>
              <a:t>MP</a:t>
            </a:r>
            <a:endParaRPr lang="en-GB" sz="23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Chennai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suicide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99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latin typeface="Comic Sans MS" pitchFamily="66" charset="0"/>
              </a:rPr>
              <a:t>1760</a:t>
            </a:r>
            <a:endParaRPr lang="en-GB" sz="19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98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Battle of </a:t>
            </a:r>
            <a:r>
              <a:rPr lang="en-GB" sz="11500" dirty="0" err="1" smtClean="0">
                <a:latin typeface="Comic Sans MS" pitchFamily="66" charset="0"/>
              </a:rPr>
              <a:t>Plassey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4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British Empire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4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366" y="8821"/>
            <a:ext cx="91613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Remembering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30" y="1556792"/>
            <a:ext cx="5796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The initial learning has to work</a:t>
            </a:r>
            <a:r>
              <a:rPr lang="en-GB" sz="3200" dirty="0" smtClean="0">
                <a:latin typeface="Comic Sans MS" pitchFamily="66" charset="0"/>
              </a:rPr>
              <a:t>!</a:t>
            </a:r>
            <a:endParaRPr lang="en-GB" sz="3200" dirty="0" smtClean="0">
              <a:latin typeface="Comic Sans MS" pitchFamily="66" charset="0"/>
            </a:endParaRPr>
          </a:p>
        </p:txBody>
      </p:sp>
      <p:pic>
        <p:nvPicPr>
          <p:cNvPr id="1026" name="Picture 2" descr="http://ts1.mm.bing.net/th?id=H.4612297655976256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76" y="43992"/>
            <a:ext cx="3140571" cy="26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30" y="3140968"/>
            <a:ext cx="90111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>
                <a:latin typeface="Comic Sans MS" pitchFamily="66" charset="0"/>
              </a:rPr>
              <a:t>The initial learning has to be recorded in a form that will make sense often more than a year later.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>
                <a:latin typeface="Comic Sans MS" pitchFamily="66" charset="0"/>
              </a:rPr>
              <a:t>Techniques need to be tried and developed – students need to find a motivation to want to remember.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2932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Jewel in the Crown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68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2736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latin typeface="Comic Sans MS" pitchFamily="66" charset="0"/>
              </a:rPr>
              <a:t>East India Company</a:t>
            </a:r>
            <a:endParaRPr lang="en-GB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536" y="1196752"/>
            <a:ext cx="9144000" cy="2646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latin typeface="Comic Sans MS" pitchFamily="66" charset="0"/>
              </a:rPr>
              <a:t>1725</a:t>
            </a:r>
            <a:endParaRPr lang="en-GB" sz="19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1196752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dirty="0" smtClean="0">
                <a:latin typeface="Comic Sans MS" pitchFamily="66" charset="0"/>
              </a:rPr>
              <a:t>1774</a:t>
            </a:r>
            <a:endParaRPr lang="en-GB" sz="23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6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latin typeface="Comic Sans MS" pitchFamily="66" charset="0"/>
              </a:rPr>
              <a:t>Baron</a:t>
            </a:r>
            <a:endParaRPr lang="en-GB" sz="19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55679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richardsonpaige@yahoo.co.uk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62206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366" y="0"/>
            <a:ext cx="91613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Writing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484784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Writing to record information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Writing to explain and analyse information.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Writing in timed conditions.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Writing that makes students proud!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2050" name="Picture 2" descr="http://ts3.mm.bing.net/th?id=H.5009453287407658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1060"/>
            <a:ext cx="4605575" cy="48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3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ve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241"/>
            <a:ext cx="4522077" cy="6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764704"/>
            <a:ext cx="4392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Who is this man?</a:t>
            </a:r>
          </a:p>
          <a:p>
            <a:endParaRPr lang="en-GB" sz="4000" dirty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Why does Michael Gove think 11-14 years should know about him?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42" y="1845647"/>
            <a:ext cx="42017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Reading!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ew.essex.gov.uk/i/assets/summer%20reading%20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920"/>
            <a:ext cx="4643678" cy="51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wydir.demon.co.uk/jo/maps/wor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384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hoffert.faculty.noctrl.edu/HST265/BritishEastIndiaCompany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200800" cy="63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586</Words>
  <Application>Microsoft Office PowerPoint</Application>
  <PresentationFormat>On-screen Show (4:3)</PresentationFormat>
  <Paragraphs>126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</dc:creator>
  <cp:lastModifiedBy>Paige</cp:lastModifiedBy>
  <cp:revision>23</cp:revision>
  <dcterms:created xsi:type="dcterms:W3CDTF">2013-04-21T09:41:57Z</dcterms:created>
  <dcterms:modified xsi:type="dcterms:W3CDTF">2013-05-11T07:44:52Z</dcterms:modified>
</cp:coreProperties>
</file>