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00FF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DD8F-3A47-40BB-B817-C2138F7A0F68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0D408-F4F8-4A72-AB4A-E1C4C5EC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214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DD8F-3A47-40BB-B817-C2138F7A0F68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0D408-F4F8-4A72-AB4A-E1C4C5EC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17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DD8F-3A47-40BB-B817-C2138F7A0F68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0D408-F4F8-4A72-AB4A-E1C4C5EC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863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DD8F-3A47-40BB-B817-C2138F7A0F68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0D408-F4F8-4A72-AB4A-E1C4C5EC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90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DD8F-3A47-40BB-B817-C2138F7A0F68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0D408-F4F8-4A72-AB4A-E1C4C5EC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39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DD8F-3A47-40BB-B817-C2138F7A0F68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0D408-F4F8-4A72-AB4A-E1C4C5EC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36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DD8F-3A47-40BB-B817-C2138F7A0F68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0D408-F4F8-4A72-AB4A-E1C4C5EC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8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DD8F-3A47-40BB-B817-C2138F7A0F68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0D408-F4F8-4A72-AB4A-E1C4C5EC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29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DD8F-3A47-40BB-B817-C2138F7A0F68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0D408-F4F8-4A72-AB4A-E1C4C5EC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57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DD8F-3A47-40BB-B817-C2138F7A0F68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0D408-F4F8-4A72-AB4A-E1C4C5EC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794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DD8F-3A47-40BB-B817-C2138F7A0F68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0D408-F4F8-4A72-AB4A-E1C4C5EC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4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6DD8F-3A47-40BB-B817-C2138F7A0F68}" type="datetimeFigureOut">
              <a:rPr lang="en-GB" smtClean="0"/>
              <a:t>13/11/2013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0D408-F4F8-4A72-AB4A-E1C4C5EC7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15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3503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sz="8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Monitoring</a:t>
            </a:r>
            <a:br>
              <a:rPr lang="en-GB" sz="8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8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</a:t>
            </a:r>
            <a:br>
              <a:rPr lang="en-GB" sz="8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8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Progression</a:t>
            </a:r>
            <a:br>
              <a:rPr lang="en-GB" sz="8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/>
              <a:t/>
            </a:r>
            <a:br>
              <a:rPr lang="en-GB" dirty="0"/>
            </a:br>
            <a:r>
              <a:rPr lang="en-GB" i="1" dirty="0" smtClean="0"/>
              <a:t>how hard can it be?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28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8142162"/>
              </p:ext>
            </p:extLst>
          </p:nvPr>
        </p:nvGraphicFramePr>
        <p:xfrm>
          <a:off x="457200" y="1600200"/>
          <a:ext cx="8229600" cy="485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2426568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NC levels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Sub levels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Pupil friendly</a:t>
                      </a:r>
                      <a:r>
                        <a:rPr lang="en-GB" sz="2800" b="0" baseline="0" dirty="0" smtClean="0">
                          <a:solidFill>
                            <a:schemeClr val="tx1"/>
                          </a:solidFill>
                        </a:rPr>
                        <a:t> levels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</a:tr>
              <a:tr h="2426568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Models of progression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Assessing</a:t>
                      </a:r>
                    </a:p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Pupil</a:t>
                      </a:r>
                    </a:p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Progress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i="1" dirty="0" smtClean="0">
                          <a:solidFill>
                            <a:schemeClr val="tx1"/>
                          </a:solidFill>
                        </a:rPr>
                        <a:t>Bespoke </a:t>
                      </a:r>
                    </a:p>
                    <a:p>
                      <a:pPr algn="ctr"/>
                      <a:r>
                        <a:rPr lang="en-GB" sz="2800" b="0" i="1" dirty="0" smtClean="0">
                          <a:solidFill>
                            <a:schemeClr val="tx1"/>
                          </a:solidFill>
                        </a:rPr>
                        <a:t>school assessment ?</a:t>
                      </a:r>
                      <a:endParaRPr lang="en-GB" sz="2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79512" y="188640"/>
            <a:ext cx="194421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What           do/don’t           you like?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7020272" y="188640"/>
            <a:ext cx="194421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What does/doesn’t work?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666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One model of progression across KS3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625497"/>
              </p:ext>
            </p:extLst>
          </p:nvPr>
        </p:nvGraphicFramePr>
        <p:xfrm>
          <a:off x="323528" y="1397000"/>
          <a:ext cx="8569326" cy="5200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442"/>
                <a:gridCol w="2856442"/>
                <a:gridCol w="2856442"/>
              </a:tblGrid>
              <a:tr h="2600325">
                <a:tc>
                  <a:txBody>
                    <a:bodyPr/>
                    <a:lstStyle/>
                    <a:p>
                      <a:pPr algn="ctr"/>
                      <a:endParaRPr lang="en-GB" sz="44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n-GB" sz="4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r>
                        <a:rPr lang="en-GB" sz="40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GB" sz="40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itchFamily="66" charset="0"/>
                          <a:cs typeface="Times New Roman" pitchFamily="18" charset="0"/>
                        </a:rPr>
                        <a:t>v</a:t>
                      </a:r>
                      <a:r>
                        <a:rPr lang="en-GB" sz="4000" b="0" u="sng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lang="en-GB" sz="4000" b="0" i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</a:t>
                      </a:r>
                      <a:r>
                        <a:rPr lang="en-GB" sz="40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s</a:t>
                      </a:r>
                      <a:r>
                        <a:rPr lang="en-GB" sz="40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GB" sz="40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Tahoma" pitchFamily="34" charset="0"/>
                          <a:cs typeface="Arial" pitchFamily="34" charset="0"/>
                        </a:rPr>
                        <a:t>t</a:t>
                      </a:r>
                      <a:r>
                        <a:rPr lang="en-GB" sz="55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agneto" pitchFamily="82" charset="0"/>
                          <a:ea typeface="Tahoma" pitchFamily="34" charset="0"/>
                          <a:cs typeface="Arial" pitchFamily="34" charset="0"/>
                        </a:rPr>
                        <a:t>y</a:t>
                      </a:r>
                      <a:endParaRPr lang="en-GB" sz="55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4" marR="91444" marT="45723" marB="45723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n-GB" sz="2800" b="0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Historical</a:t>
                      </a:r>
                      <a:r>
                        <a:rPr lang="en-GB" sz="2800" b="1" i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GB" sz="3600" b="1" i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Significance</a:t>
                      </a:r>
                      <a:endParaRPr lang="en-GB" sz="36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4" marR="91444" marT="45723" marB="45723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pyrus" pitchFamily="66" charset="0"/>
                      </a:endParaRPr>
                    </a:p>
                    <a:p>
                      <a:pPr algn="ctr"/>
                      <a:r>
                        <a:rPr lang="en-GB" sz="40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pyrus" pitchFamily="66" charset="0"/>
                        </a:rPr>
                        <a:t>Evidence </a:t>
                      </a:r>
                      <a:r>
                        <a:rPr lang="en-GB" sz="2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pyrus" pitchFamily="66" charset="0"/>
                        </a:rPr>
                        <a:t>(historical enquiry)</a:t>
                      </a:r>
                      <a:endParaRPr lang="en-GB" sz="2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pyrus" pitchFamily="66" charset="0"/>
                      </a:endParaRPr>
                    </a:p>
                  </a:txBody>
                  <a:tcPr marL="91444" marR="91444" marT="45723" marB="45723" anchor="ctr">
                    <a:solidFill>
                      <a:srgbClr val="00B0F0"/>
                    </a:solidFill>
                  </a:tcPr>
                </a:tc>
              </a:tr>
              <a:tr h="2600325">
                <a:tc>
                  <a:txBody>
                    <a:bodyPr/>
                    <a:lstStyle/>
                    <a:p>
                      <a:pPr algn="ctr"/>
                      <a:r>
                        <a:rPr lang="en-GB" sz="3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Cause…           and...</a:t>
                      </a:r>
                      <a:r>
                        <a:rPr lang="en-GB" sz="34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Effect</a:t>
                      </a:r>
                      <a:endParaRPr lang="en-GB" sz="3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44" marR="91444" marT="45723" marB="45723" anchor="ctr"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i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</a:rPr>
                        <a:t>Hi</a:t>
                      </a:r>
                      <a:r>
                        <a:rPr lang="en-GB" sz="3200" b="0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</a:rPr>
                        <a:t>storical</a:t>
                      </a:r>
                      <a:r>
                        <a:rPr lang="en-GB" sz="32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  <a:r>
                        <a:rPr lang="en-GB" sz="3200" b="1" i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</a:rPr>
                        <a:t>Interpretations</a:t>
                      </a:r>
                    </a:p>
                  </a:txBody>
                  <a:tcPr marL="91444" marR="91444" marT="45723" marB="45723" anchor="ctr"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</a:rPr>
                        <a:t>Change </a:t>
                      </a:r>
                      <a:r>
                        <a:rPr lang="en-GB" sz="3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</a:rPr>
                        <a:t>and</a:t>
                      </a:r>
                      <a:r>
                        <a:rPr lang="en-GB" sz="4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</a:rPr>
                        <a:t> Continuity</a:t>
                      </a:r>
                      <a:endParaRPr lang="en-GB" sz="4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1444" marR="91444" marT="45723" marB="45723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8" name="Trapezoid 7"/>
          <p:cNvSpPr/>
          <p:nvPr/>
        </p:nvSpPr>
        <p:spPr>
          <a:xfrm>
            <a:off x="46038" y="1030288"/>
            <a:ext cx="9048750" cy="1223962"/>
          </a:xfrm>
          <a:prstGeom prst="trapezoi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6000" dirty="0">
                <a:latin typeface="Times New Roman" pitchFamily="18" charset="0"/>
                <a:cs typeface="Times New Roman" pitchFamily="18" charset="0"/>
              </a:rPr>
              <a:t>HISTORY</a:t>
            </a:r>
          </a:p>
        </p:txBody>
      </p:sp>
    </p:spTree>
    <p:extLst>
      <p:ext uri="{BB962C8B-B14F-4D97-AF65-F5344CB8AC3E}">
        <p14:creationId xmlns:p14="http://schemas.microsoft.com/office/powerpoint/2010/main" val="308042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549275"/>
          </a:xfrm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en-GB" altLang="en-US" sz="2800" smtClean="0">
                <a:solidFill>
                  <a:schemeClr val="bg1"/>
                </a:solidFill>
              </a:rPr>
              <a:t>History Key Stage 3 – </a:t>
            </a:r>
            <a:r>
              <a:rPr lang="en-GB" altLang="en-US" sz="2800" i="1" smtClean="0">
                <a:solidFill>
                  <a:schemeClr val="bg1"/>
                </a:solidFill>
              </a:rPr>
              <a:t>May 2012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5750" y="642938"/>
          <a:ext cx="8858250" cy="2389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375"/>
                <a:gridCol w="1476375"/>
                <a:gridCol w="1476375"/>
                <a:gridCol w="1476375"/>
                <a:gridCol w="1476375"/>
                <a:gridCol w="1476375"/>
              </a:tblGrid>
              <a:tr h="49975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YEAR 7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Milestone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Assessment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YEAR 8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Milestone Assessment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YEAR 9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Milestone Assessment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89432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Romans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in Britain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Battle of Hastings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Norman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Conquest</a:t>
                      </a: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1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r>
                        <a:rPr lang="en-GB" sz="1000" b="0" i="1" baseline="0" dirty="0" smtClean="0">
                          <a:solidFill>
                            <a:srgbClr val="00B050"/>
                          </a:solidFill>
                          <a:sym typeface="Wingdings"/>
                        </a:rPr>
                        <a:t> 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Did the Romans </a:t>
                      </a:r>
                      <a:r>
                        <a:rPr lang="en-GB" sz="1000" b="0" i="1" u="none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transform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Britain? (change) </a:t>
                      </a:r>
                      <a:r>
                        <a:rPr lang="en-GB" sz="1000" b="0" i="0" u="sng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PNI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1" dirty="0" smtClean="0">
                        <a:solidFill>
                          <a:schemeClr val="tx1"/>
                        </a:solidFill>
                        <a:sym typeface="Wingdings"/>
                      </a:endParaRPr>
                    </a:p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Why did Normans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win the B of Hastings? (causation) </a:t>
                      </a:r>
                      <a:r>
                        <a:rPr lang="en-GB" sz="1000" b="0" i="0" u="sng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PWA</a:t>
                      </a:r>
                      <a:endParaRPr lang="en-GB" sz="1000" b="1" i="0" dirty="0" smtClean="0">
                        <a:solidFill>
                          <a:schemeClr val="tx1"/>
                        </a:solidFill>
                        <a:sym typeface="Wingdings"/>
                      </a:endParaRPr>
                    </a:p>
                    <a:p>
                      <a:endParaRPr lang="en-GB" sz="1200" b="1" dirty="0" smtClean="0">
                        <a:solidFill>
                          <a:schemeClr val="tx1"/>
                        </a:solidFill>
                        <a:sym typeface="Wingdings"/>
                      </a:endParaRPr>
                    </a:p>
                    <a:p>
                      <a:endParaRPr lang="en-GB" sz="1200" b="1" dirty="0" smtClean="0">
                        <a:solidFill>
                          <a:schemeClr val="tx1"/>
                        </a:solidFill>
                        <a:sym typeface="Wingdings"/>
                      </a:endParaRPr>
                    </a:p>
                    <a:p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Wars of the Roses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Henry VII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Reformation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H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VIII, E VI, Mary (</a:t>
                      </a:r>
                      <a:r>
                        <a:rPr lang="en-GB" sz="1200" baseline="0" dirty="0" err="1" smtClean="0">
                          <a:solidFill>
                            <a:schemeClr val="tx1"/>
                          </a:solidFill>
                        </a:rPr>
                        <a:t>Morebath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endParaRPr lang="en-GB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Elizabeth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</a:t>
                      </a:r>
                      <a:r>
                        <a:rPr lang="en-GB" sz="1000" i="1" dirty="0" smtClean="0">
                          <a:solidFill>
                            <a:schemeClr val="tx1"/>
                          </a:solidFill>
                        </a:rPr>
                        <a:t>How did Henry VII strengthen his throne? (causation) </a:t>
                      </a:r>
                      <a:r>
                        <a:rPr lang="en-GB" sz="1000" i="0" u="sng" dirty="0" smtClean="0">
                          <a:solidFill>
                            <a:schemeClr val="tx1"/>
                          </a:solidFill>
                        </a:rPr>
                        <a:t>PWA</a:t>
                      </a:r>
                      <a:endParaRPr lang="en-GB" sz="100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600" b="1" dirty="0" smtClean="0">
                        <a:solidFill>
                          <a:schemeClr val="tx1"/>
                        </a:solidFill>
                        <a:sym typeface="Wingding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r>
                        <a:rPr lang="en-GB" sz="1000" i="1" dirty="0" smtClean="0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en-GB" sz="1000" i="1" baseline="0" dirty="0" smtClean="0">
                          <a:solidFill>
                            <a:schemeClr val="tx1"/>
                          </a:solidFill>
                        </a:rPr>
                        <a:t> did the candle in </a:t>
                      </a:r>
                      <a:r>
                        <a:rPr lang="en-GB" sz="1000" i="1" baseline="0" dirty="0" err="1" smtClean="0">
                          <a:solidFill>
                            <a:schemeClr val="tx1"/>
                          </a:solidFill>
                        </a:rPr>
                        <a:t>Morebath</a:t>
                      </a:r>
                      <a:r>
                        <a:rPr lang="en-GB" sz="1000" i="1" baseline="0" dirty="0" smtClean="0">
                          <a:solidFill>
                            <a:schemeClr val="tx1"/>
                          </a:solidFill>
                        </a:rPr>
                        <a:t> church see? (change) </a:t>
                      </a:r>
                      <a:r>
                        <a:rPr lang="en-GB" sz="1000" i="0" u="sng" baseline="0" dirty="0" smtClean="0">
                          <a:solidFill>
                            <a:schemeClr val="tx1"/>
                          </a:solidFill>
                        </a:rPr>
                        <a:t>SMA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GB" sz="600" i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 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Why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should Elizabeth be remembered? (significance) </a:t>
                      </a:r>
                      <a:r>
                        <a:rPr lang="en-GB" sz="1000" b="0" i="0" u="sng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JWO</a:t>
                      </a:r>
                      <a:endParaRPr lang="en-GB" sz="1200" b="0" i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British Empire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Indian Independence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Transatlantic Slave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Trade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How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has the British Empire been remembered? (interpretations) </a:t>
                      </a:r>
                      <a:r>
                        <a:rPr lang="en-GB" sz="1000" b="0" i="0" u="sng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SMA</a:t>
                      </a:r>
                      <a:endParaRPr lang="en-GB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What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did the road to Indian independence look like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? (change)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</a:t>
                      </a:r>
                      <a:r>
                        <a:rPr lang="en-GB" sz="1000" b="0" i="0" u="sng" dirty="0" smtClean="0">
                          <a:solidFill>
                            <a:schemeClr val="tx1"/>
                          </a:solidFill>
                          <a:sym typeface="Wingdings"/>
                        </a:rPr>
                        <a:t>HRO</a:t>
                      </a:r>
                      <a:endParaRPr lang="en-GB" sz="1200" b="0" i="0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solidFill>
                          <a:schemeClr val="tx1"/>
                        </a:solidFill>
                      </a:endParaRPr>
                    </a:p>
                  </a:txBody>
                  <a:tcPr marT="45692" marB="456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5750" y="3111500"/>
          <a:ext cx="8858250" cy="2073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375"/>
                <a:gridCol w="1476375"/>
                <a:gridCol w="1476375"/>
                <a:gridCol w="1476375"/>
                <a:gridCol w="1476375"/>
                <a:gridCol w="1476375"/>
              </a:tblGrid>
              <a:tr h="2073275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Village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/town life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Henry II,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Becket</a:t>
                      </a:r>
                      <a:endParaRPr lang="en-GB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endParaRPr lang="en-GB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King John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Black Death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Who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was better off in a medieval town? (diversity)-PWA</a:t>
                      </a:r>
                      <a:endParaRPr lang="en-GB" sz="1200" dirty="0" smtClean="0">
                        <a:solidFill>
                          <a:schemeClr val="tx1"/>
                        </a:solidFill>
                        <a:sym typeface="Wingdings"/>
                      </a:endParaRPr>
                    </a:p>
                    <a:p>
                      <a:endParaRPr lang="en-GB" sz="600" dirty="0" smtClean="0">
                        <a:solidFill>
                          <a:schemeClr val="tx1"/>
                        </a:solidFill>
                        <a:sym typeface="Wingdings"/>
                      </a:endParaRPr>
                    </a:p>
                    <a:p>
                      <a:endParaRPr lang="en-GB" sz="600" dirty="0" smtClean="0">
                        <a:solidFill>
                          <a:schemeClr val="tx1"/>
                        </a:solidFill>
                        <a:sym typeface="Wingdings"/>
                      </a:endParaRPr>
                    </a:p>
                    <a:p>
                      <a:endParaRPr lang="en-GB" sz="600" dirty="0" smtClean="0">
                        <a:solidFill>
                          <a:schemeClr val="tx1"/>
                        </a:solidFill>
                        <a:sym typeface="Wingdings"/>
                      </a:endParaRPr>
                    </a:p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 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Has John always been a bad king? (interpretations)</a:t>
                      </a:r>
                      <a:r>
                        <a:rPr lang="en-GB" sz="1000" b="0" i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</a:t>
                      </a:r>
                      <a:r>
                        <a:rPr lang="en-GB" sz="1000" b="0" i="0" u="sng" dirty="0" smtClean="0">
                          <a:solidFill>
                            <a:schemeClr val="tx1"/>
                          </a:solidFill>
                          <a:sym typeface="Wingdings"/>
                        </a:rPr>
                        <a:t>SMA</a:t>
                      </a:r>
                      <a:endParaRPr lang="en-GB" sz="1000" i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 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What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can we tell about the Black Death? (</a:t>
                      </a:r>
                      <a:r>
                        <a:rPr lang="en-GB" sz="1000" b="0" i="1" baseline="0" dirty="0" err="1" smtClean="0">
                          <a:solidFill>
                            <a:schemeClr val="tx1"/>
                          </a:solidFill>
                          <a:sym typeface="Wingdings"/>
                        </a:rPr>
                        <a:t>hist.enquiry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) </a:t>
                      </a:r>
                      <a:r>
                        <a:rPr lang="en-GB" sz="1000" b="0" i="0" u="sng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HRO</a:t>
                      </a:r>
                      <a:endParaRPr lang="en-GB" sz="1200" i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James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I</a:t>
                      </a:r>
                      <a:r>
                        <a:rPr lang="en-GB" sz="1000" b="0" baseline="0" dirty="0" smtClean="0">
                          <a:solidFill>
                            <a:schemeClr val="tx1"/>
                          </a:solidFill>
                        </a:rPr>
                        <a:t>&amp;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VI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endParaRPr lang="en-GB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Charles I and the English Civil War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Cromwell and the Restoration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en-GB" sz="1000" b="0" dirty="0" smtClean="0">
                        <a:solidFill>
                          <a:schemeClr val="tx1"/>
                        </a:solidFill>
                        <a:sym typeface="Wingdings"/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GB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GB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Why did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the English execute their king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? (</a:t>
                      </a:r>
                      <a:r>
                        <a:rPr lang="en-GB" sz="1000" b="0" i="1" dirty="0" err="1" smtClean="0">
                          <a:solidFill>
                            <a:schemeClr val="tx1"/>
                          </a:solidFill>
                          <a:sym typeface="Wingdings"/>
                        </a:rPr>
                        <a:t>hist.enquiry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)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</a:t>
                      </a:r>
                      <a:r>
                        <a:rPr lang="en-GB" sz="1000" b="0" i="0" u="sng" dirty="0" smtClean="0">
                          <a:solidFill>
                            <a:schemeClr val="tx1"/>
                          </a:solidFill>
                          <a:sym typeface="Wingdings"/>
                        </a:rPr>
                        <a:t>SMA</a:t>
                      </a:r>
                      <a:endParaRPr lang="en-GB" sz="1200" b="1" i="0" u="sng" dirty="0" smtClean="0">
                        <a:solidFill>
                          <a:schemeClr val="tx1"/>
                        </a:solidFill>
                        <a:sym typeface="Wingdings"/>
                      </a:endParaRPr>
                    </a:p>
                    <a:p>
                      <a:endParaRPr lang="en-GB" sz="1200" b="1" dirty="0" smtClean="0">
                        <a:solidFill>
                          <a:schemeClr val="tx1"/>
                        </a:solidFill>
                        <a:sym typeface="Wingdings"/>
                      </a:endParaRPr>
                    </a:p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</a:rPr>
                        <a:t>Who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</a:rPr>
                        <a:t> thought Cromwell would deserve a statue outside Parliament? (interpretations) </a:t>
                      </a:r>
                      <a:r>
                        <a:rPr lang="en-GB" sz="1000" b="0" i="0" u="sng" baseline="0" dirty="0" smtClean="0">
                          <a:solidFill>
                            <a:schemeClr val="tx1"/>
                          </a:solidFill>
                        </a:rPr>
                        <a:t>HRO</a:t>
                      </a:r>
                      <a:endParaRPr lang="en-GB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Plantation life 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resistance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Abolition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Life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after emancipation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endParaRPr lang="en-GB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Civil Rights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 Who abolished the slave trade? (</a:t>
                      </a:r>
                      <a:r>
                        <a:rPr lang="en-GB" sz="1000" b="0" i="1" dirty="0" err="1" smtClean="0">
                          <a:solidFill>
                            <a:schemeClr val="tx1"/>
                          </a:solidFill>
                          <a:sym typeface="Wingdings"/>
                        </a:rPr>
                        <a:t>hist.enquiry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) – GCSE CA style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</a:t>
                      </a:r>
                      <a:r>
                        <a:rPr lang="en-GB" sz="1000" b="0" i="0" u="sng" dirty="0" smtClean="0">
                          <a:solidFill>
                            <a:schemeClr val="tx1"/>
                          </a:solidFill>
                          <a:sym typeface="Wingdings"/>
                        </a:rPr>
                        <a:t>PNI</a:t>
                      </a:r>
                      <a:endParaRPr lang="en-GB" sz="1200" i="0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dirty="0" smtClean="0">
                        <a:solidFill>
                          <a:schemeClr val="tx1"/>
                        </a:solidFill>
                        <a:sym typeface="Wingding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 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Why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isn’t Malcolm X’s birthday a holiday? (diversity / typicality) </a:t>
                      </a:r>
                      <a:r>
                        <a:rPr lang="en-GB" sz="1000" b="0" i="0" u="sng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JWO/SMA</a:t>
                      </a:r>
                      <a:endParaRPr lang="en-GB" sz="1200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85750" y="5268913"/>
          <a:ext cx="8858250" cy="1554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375"/>
                <a:gridCol w="1476375"/>
                <a:gridCol w="1476375"/>
                <a:gridCol w="1476375"/>
                <a:gridCol w="1476375"/>
                <a:gridCol w="1476375"/>
              </a:tblGrid>
              <a:tr h="1554162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Peasants’ Revolt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The Renaissance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The Church,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the Crusades, and the city of Jerusalem</a:t>
                      </a:r>
                    </a:p>
                  </a:txBody>
                  <a:tcPr marT="45694" marB="456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 smtClean="0">
                        <a:solidFill>
                          <a:schemeClr val="tx1"/>
                        </a:solidFill>
                        <a:sym typeface="Wingdings"/>
                      </a:endParaRPr>
                    </a:p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 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What was so remarkable about the Renaissance? (significance)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</a:t>
                      </a:r>
                      <a:r>
                        <a:rPr lang="en-GB" sz="1000" b="0" i="0" u="sng" dirty="0" smtClean="0">
                          <a:solidFill>
                            <a:schemeClr val="tx1"/>
                          </a:solidFill>
                          <a:sym typeface="Wingdings"/>
                        </a:rPr>
                        <a:t>SMA</a:t>
                      </a:r>
                      <a:endParaRPr lang="en-GB" sz="1000" i="0" u="sng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French Revolution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Industrial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Revolution – Britain 1750-1900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 Did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the French like the French Revolution?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 (diversity)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</a:t>
                      </a:r>
                      <a:r>
                        <a:rPr lang="en-GB" sz="1000" b="0" i="0" u="sng" dirty="0" smtClean="0">
                          <a:solidFill>
                            <a:schemeClr val="tx1"/>
                          </a:solidFill>
                          <a:sym typeface="Wingdings"/>
                        </a:rPr>
                        <a:t>HRO</a:t>
                      </a:r>
                      <a:endParaRPr lang="en-GB" sz="1200" b="0" i="0" u="sng" dirty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The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Great War</a:t>
                      </a: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World War Two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The Blitz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The Holocaust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China ??</a:t>
                      </a:r>
                      <a:endParaRPr lang="en-GB" sz="9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r>
                        <a:rPr lang="en-GB" sz="1000" b="0" i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 Who thought the Great War was great? (significance) – GCSE CA style</a:t>
                      </a:r>
                      <a:r>
                        <a:rPr lang="en-GB" sz="1000" b="0" i="1" baseline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 </a:t>
                      </a:r>
                      <a:r>
                        <a:rPr lang="en-GB" sz="1000" b="0" i="0" u="sng" dirty="0" smtClean="0">
                          <a:solidFill>
                            <a:schemeClr val="tx1"/>
                          </a:solidFill>
                          <a:sym typeface="Wingdings"/>
                        </a:rPr>
                        <a:t>PNI</a:t>
                      </a:r>
                      <a:endParaRPr lang="en-GB" sz="1200" i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694" marB="456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06" name="TextBox 8"/>
          <p:cNvSpPr txBox="1">
            <a:spLocks noChangeArrowheads="1"/>
          </p:cNvSpPr>
          <p:nvPr/>
        </p:nvSpPr>
        <p:spPr bwMode="auto">
          <a:xfrm rot="-5400000">
            <a:off x="-588169" y="1759744"/>
            <a:ext cx="1428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AUTUMN</a:t>
            </a:r>
          </a:p>
        </p:txBody>
      </p:sp>
      <p:sp>
        <p:nvSpPr>
          <p:cNvPr id="2107" name="TextBox 9"/>
          <p:cNvSpPr txBox="1">
            <a:spLocks noChangeArrowheads="1"/>
          </p:cNvSpPr>
          <p:nvPr/>
        </p:nvSpPr>
        <p:spPr bwMode="auto">
          <a:xfrm rot="-5400000">
            <a:off x="-597694" y="3913981"/>
            <a:ext cx="1428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SPRING</a:t>
            </a:r>
          </a:p>
        </p:txBody>
      </p:sp>
      <p:sp>
        <p:nvSpPr>
          <p:cNvPr id="2108" name="TextBox 10"/>
          <p:cNvSpPr txBox="1">
            <a:spLocks noChangeArrowheads="1"/>
          </p:cNvSpPr>
          <p:nvPr/>
        </p:nvSpPr>
        <p:spPr bwMode="auto">
          <a:xfrm rot="-5400000">
            <a:off x="-587375" y="5826125"/>
            <a:ext cx="1428750" cy="33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SUMMER</a:t>
            </a:r>
          </a:p>
        </p:txBody>
      </p:sp>
    </p:spTree>
    <p:extLst>
      <p:ext uri="{BB962C8B-B14F-4D97-AF65-F5344CB8AC3E}">
        <p14:creationId xmlns:p14="http://schemas.microsoft.com/office/powerpoint/2010/main" val="305898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/>
          <a:lstStyle/>
          <a:p>
            <a:r>
              <a:rPr lang="en-GB" dirty="0" smtClean="0"/>
              <a:t>smastin@sawstonvc.org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768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444</Words>
  <Application>Microsoft Office PowerPoint</Application>
  <PresentationFormat>On-screen Show (4:3)</PresentationFormat>
  <Paragraphs>128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Monitoring Assessment Progression  how hard can it be?</vt:lpstr>
      <vt:lpstr>Current Assessment</vt:lpstr>
      <vt:lpstr>One model of progression across KS3</vt:lpstr>
      <vt:lpstr>History Key Stage 3 – May 2012</vt:lpstr>
      <vt:lpstr>smastin@sawstonvc.org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Assessment Progression  how hard can it be?</dc:title>
  <dc:creator>Steve Mastin</dc:creator>
  <cp:lastModifiedBy>Steve Mastin</cp:lastModifiedBy>
  <cp:revision>4</cp:revision>
  <dcterms:created xsi:type="dcterms:W3CDTF">2013-11-13T08:26:48Z</dcterms:created>
  <dcterms:modified xsi:type="dcterms:W3CDTF">2013-11-13T15:59:36Z</dcterms:modified>
</cp:coreProperties>
</file>