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3" r:id="rId7"/>
    <p:sldId id="2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09" autoAdjust="0"/>
  </p:normalViewPr>
  <p:slideViewPr>
    <p:cSldViewPr>
      <p:cViewPr>
        <p:scale>
          <a:sx n="70" d="100"/>
          <a:sy n="70" d="100"/>
        </p:scale>
        <p:origin x="-1446" y="-6"/>
      </p:cViewPr>
      <p:guideLst>
        <p:guide orient="horz" pos="25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0407ED-161F-46C4-8A1D-FAC808D73A03}" type="datetimeFigureOut">
              <a:rPr lang="en-GB" smtClean="0"/>
              <a:t>20/04/2015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A4A14C-C30A-4203-AE92-72B866651F28}" type="slidenum">
              <a:rPr lang="en-GB" smtClean="0"/>
              <a:t>‹#›</a:t>
            </a:fld>
            <a:endParaRPr lang="en-GB"/>
          </a:p>
        </p:txBody>
      </p:sp>
    </p:spTree>
    <p:extLst>
      <p:ext uri="{BB962C8B-B14F-4D97-AF65-F5344CB8AC3E}">
        <p14:creationId xmlns:p14="http://schemas.microsoft.com/office/powerpoint/2010/main" val="1904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1</a:t>
            </a:r>
          </a:p>
          <a:p>
            <a:endParaRPr lang="en-GB" dirty="0" smtClean="0"/>
          </a:p>
          <a:p>
            <a:r>
              <a:rPr lang="en-GB" dirty="0" smtClean="0"/>
              <a:t>Map of '</a:t>
            </a:r>
            <a:r>
              <a:rPr lang="en-GB" dirty="0" err="1" smtClean="0"/>
              <a:t>Hindostan</a:t>
            </a:r>
            <a:r>
              <a:rPr lang="en-GB" dirty="0" smtClean="0"/>
              <a:t> Or British India' in 1856. By this time, Britain dominated India but in 1845 its power was challenged by the independent north Indian kingdom of Punjab sometimes known as the Sikh Empire.</a:t>
            </a:r>
          </a:p>
          <a:p>
            <a:endParaRPr lang="en-GB" dirty="0" smtClean="0"/>
          </a:p>
          <a:p>
            <a:r>
              <a:rPr lang="en-GB" dirty="0" smtClean="0"/>
              <a:t>UKPHA Archive</a:t>
            </a:r>
          </a:p>
        </p:txBody>
      </p:sp>
      <p:sp>
        <p:nvSpPr>
          <p:cNvPr id="4" name="Slide Number Placeholder 3"/>
          <p:cNvSpPr>
            <a:spLocks noGrp="1"/>
          </p:cNvSpPr>
          <p:nvPr>
            <p:ph type="sldNum" sz="quarter" idx="10"/>
          </p:nvPr>
        </p:nvSpPr>
        <p:spPr/>
        <p:txBody>
          <a:bodyPr/>
          <a:lstStyle/>
          <a:p>
            <a:fld id="{C2A4A14C-C30A-4203-AE92-72B866651F28}" type="slidenum">
              <a:rPr lang="en-GB" smtClean="0"/>
              <a:t>1</a:t>
            </a:fld>
            <a:endParaRPr lang="en-GB"/>
          </a:p>
        </p:txBody>
      </p:sp>
    </p:spTree>
    <p:extLst>
      <p:ext uri="{BB962C8B-B14F-4D97-AF65-F5344CB8AC3E}">
        <p14:creationId xmlns:p14="http://schemas.microsoft.com/office/powerpoint/2010/main" val="3458026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2</a:t>
            </a:r>
          </a:p>
          <a:p>
            <a:endParaRPr lang="en-GB" dirty="0" smtClean="0"/>
          </a:p>
          <a:p>
            <a:r>
              <a:rPr lang="en-GB" dirty="0" smtClean="0"/>
              <a:t>Map of the Sikh Empire in 1839.</a:t>
            </a:r>
          </a:p>
          <a:p>
            <a:endParaRPr lang="en-GB" dirty="0" smtClean="0"/>
          </a:p>
          <a:p>
            <a:r>
              <a:rPr lang="en-GB" dirty="0" smtClean="0"/>
              <a:t>Designed</a:t>
            </a:r>
            <a:r>
              <a:rPr lang="en-GB" baseline="0" dirty="0" smtClean="0"/>
              <a:t> by </a:t>
            </a:r>
            <a:r>
              <a:rPr lang="en-GB" dirty="0" smtClean="0"/>
              <a:t>Jugasingh.com/Grfik.com.</a:t>
            </a:r>
            <a:endParaRPr lang="en-GB" dirty="0"/>
          </a:p>
        </p:txBody>
      </p:sp>
      <p:sp>
        <p:nvSpPr>
          <p:cNvPr id="4" name="Slide Number Placeholder 3"/>
          <p:cNvSpPr>
            <a:spLocks noGrp="1"/>
          </p:cNvSpPr>
          <p:nvPr>
            <p:ph type="sldNum" sz="quarter" idx="10"/>
          </p:nvPr>
        </p:nvSpPr>
        <p:spPr/>
        <p:txBody>
          <a:bodyPr/>
          <a:lstStyle/>
          <a:p>
            <a:fld id="{C2A4A14C-C30A-4203-AE92-72B866651F28}" type="slidenum">
              <a:rPr lang="en-GB" smtClean="0"/>
              <a:t>2</a:t>
            </a:fld>
            <a:endParaRPr lang="en-GB"/>
          </a:p>
        </p:txBody>
      </p:sp>
    </p:spTree>
    <p:extLst>
      <p:ext uri="{BB962C8B-B14F-4D97-AF65-F5344CB8AC3E}">
        <p14:creationId xmlns:p14="http://schemas.microsoft.com/office/powerpoint/2010/main" val="3798901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3</a:t>
            </a:r>
          </a:p>
          <a:p>
            <a:endParaRPr lang="en-GB" dirty="0" smtClean="0"/>
          </a:p>
          <a:p>
            <a:r>
              <a:rPr lang="en-GB" dirty="0" smtClean="0"/>
              <a:t>A Sikh warrior bathes in the pool around the Golden Temple of Amritsar.</a:t>
            </a:r>
          </a:p>
          <a:p>
            <a:endParaRPr lang="en-GB" dirty="0" smtClean="0"/>
          </a:p>
          <a:p>
            <a:r>
              <a:rPr lang="en-GB" dirty="0" smtClean="0"/>
              <a:t>Courtesy of Taran Singh </a:t>
            </a:r>
            <a:r>
              <a:rPr lang="en-GB" dirty="0" err="1" smtClean="0"/>
              <a:t>Padam</a:t>
            </a:r>
            <a:r>
              <a:rPr lang="en-GB" dirty="0" smtClean="0"/>
              <a:t>.</a:t>
            </a:r>
            <a:endParaRPr lang="en-GB" dirty="0"/>
          </a:p>
        </p:txBody>
      </p:sp>
      <p:sp>
        <p:nvSpPr>
          <p:cNvPr id="4" name="Slide Number Placeholder 3"/>
          <p:cNvSpPr>
            <a:spLocks noGrp="1"/>
          </p:cNvSpPr>
          <p:nvPr>
            <p:ph type="sldNum" sz="quarter" idx="10"/>
          </p:nvPr>
        </p:nvSpPr>
        <p:spPr/>
        <p:txBody>
          <a:bodyPr/>
          <a:lstStyle/>
          <a:p>
            <a:fld id="{C2A4A14C-C30A-4203-AE92-72B866651F28}" type="slidenum">
              <a:rPr lang="en-GB" smtClean="0"/>
              <a:t>3</a:t>
            </a:fld>
            <a:endParaRPr lang="en-GB"/>
          </a:p>
        </p:txBody>
      </p:sp>
    </p:spTree>
    <p:extLst>
      <p:ext uri="{BB962C8B-B14F-4D97-AF65-F5344CB8AC3E}">
        <p14:creationId xmlns:p14="http://schemas.microsoft.com/office/powerpoint/2010/main" val="173601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5</a:t>
            </a:r>
          </a:p>
          <a:p>
            <a:endParaRPr lang="en-GB" dirty="0" smtClean="0"/>
          </a:p>
          <a:p>
            <a:r>
              <a:rPr lang="en-GB" dirty="0" smtClean="0"/>
              <a:t>Maharaja Ranjit Singh with his favourite, Raja </a:t>
            </a:r>
            <a:r>
              <a:rPr lang="en-GB" dirty="0" err="1" smtClean="0"/>
              <a:t>Heera</a:t>
            </a:r>
            <a:r>
              <a:rPr lang="en-GB" dirty="0" smtClean="0"/>
              <a:t> Singh,</a:t>
            </a:r>
            <a:r>
              <a:rPr lang="en-GB" baseline="0" dirty="0" smtClean="0"/>
              <a:t> </a:t>
            </a:r>
            <a:r>
              <a:rPr lang="en-GB" sz="1200" b="0" i="0" u="none" strike="noStrike" kern="1200" dirty="0" smtClean="0">
                <a:solidFill>
                  <a:schemeClr val="tx1"/>
                </a:solidFill>
                <a:effectLst/>
                <a:latin typeface="+mn-lt"/>
                <a:ea typeface="+mn-ea"/>
                <a:cs typeface="+mn-cs"/>
              </a:rPr>
              <a:t>c. 1835-38.</a:t>
            </a:r>
          </a:p>
          <a:p>
            <a:endParaRPr lang="en-GB" sz="1200" b="0" i="0" u="none" strike="noStrike" kern="1200" dirty="0" smtClean="0">
              <a:solidFill>
                <a:schemeClr val="tx1"/>
              </a:solidFill>
              <a:effectLst/>
              <a:latin typeface="+mn-lt"/>
              <a:ea typeface="+mn-ea"/>
              <a:cs typeface="+mn-cs"/>
            </a:endParaRPr>
          </a:p>
          <a:p>
            <a:r>
              <a:rPr lang="en-GB" sz="1200" b="0" i="0" u="none" strike="noStrike" kern="1200" dirty="0" err="1" smtClean="0">
                <a:solidFill>
                  <a:schemeClr val="tx1"/>
                </a:solidFill>
                <a:effectLst/>
                <a:latin typeface="+mn-lt"/>
                <a:ea typeface="+mn-ea"/>
                <a:cs typeface="+mn-cs"/>
              </a:rPr>
              <a:t>Toor</a:t>
            </a:r>
            <a:r>
              <a:rPr lang="en-GB" sz="1200" b="0" i="0" u="none" strike="noStrike" kern="1200" baseline="0" dirty="0" smtClean="0">
                <a:solidFill>
                  <a:schemeClr val="tx1"/>
                </a:solidFill>
                <a:effectLst/>
                <a:latin typeface="+mn-lt"/>
                <a:ea typeface="+mn-ea"/>
                <a:cs typeface="+mn-cs"/>
              </a:rPr>
              <a:t> Collection.</a:t>
            </a:r>
            <a:endParaRPr lang="en-GB" dirty="0"/>
          </a:p>
        </p:txBody>
      </p:sp>
      <p:sp>
        <p:nvSpPr>
          <p:cNvPr id="4" name="Slide Number Placeholder 3"/>
          <p:cNvSpPr>
            <a:spLocks noGrp="1"/>
          </p:cNvSpPr>
          <p:nvPr>
            <p:ph type="sldNum" sz="quarter" idx="10"/>
          </p:nvPr>
        </p:nvSpPr>
        <p:spPr/>
        <p:txBody>
          <a:bodyPr/>
          <a:lstStyle/>
          <a:p>
            <a:fld id="{C2A4A14C-C30A-4203-AE92-72B866651F28}" type="slidenum">
              <a:rPr lang="en-GB" smtClean="0"/>
              <a:t>5</a:t>
            </a:fld>
            <a:endParaRPr lang="en-GB"/>
          </a:p>
        </p:txBody>
      </p:sp>
    </p:spTree>
    <p:extLst>
      <p:ext uri="{BB962C8B-B14F-4D97-AF65-F5344CB8AC3E}">
        <p14:creationId xmlns:p14="http://schemas.microsoft.com/office/powerpoint/2010/main" val="663746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a:t>
            </a:r>
            <a:r>
              <a:rPr lang="en-GB" sz="1200" b="1" kern="1200" dirty="0" smtClean="0">
                <a:solidFill>
                  <a:schemeClr val="tx1"/>
                </a:solidFill>
                <a:effectLst/>
                <a:latin typeface="+mn-lt"/>
                <a:ea typeface="+mn-ea"/>
                <a:cs typeface="+mn-cs"/>
              </a:rPr>
              <a:t>6</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British Victorian print showing Sir Henry Hardinge, British Governor-General of India and his officers surveying the battlefield at Ferozeshah (a village in Punjab, North India) on the first night of this crucial battle during the first Anglo-Sikh War in December 1845 when British forces faced defeat. The images show exhausted British soldiers sleeping amid the British dead.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Courtesy of the Council of the National Army Museum, London (acc. no. 1971-02-33-165)</a:t>
            </a:r>
          </a:p>
          <a:p>
            <a:endParaRPr lang="en-GB" dirty="0"/>
          </a:p>
        </p:txBody>
      </p:sp>
      <p:sp>
        <p:nvSpPr>
          <p:cNvPr id="4" name="Slide Number Placeholder 3"/>
          <p:cNvSpPr>
            <a:spLocks noGrp="1"/>
          </p:cNvSpPr>
          <p:nvPr>
            <p:ph type="sldNum" sz="quarter" idx="10"/>
          </p:nvPr>
        </p:nvSpPr>
        <p:spPr/>
        <p:txBody>
          <a:bodyPr/>
          <a:lstStyle/>
          <a:p>
            <a:fld id="{A342A5A2-F14B-44B8-AEE9-B53210980686}" type="slidenum">
              <a:rPr lang="en-GB" smtClean="0"/>
              <a:t>6</a:t>
            </a:fld>
            <a:endParaRPr lang="en-GB"/>
          </a:p>
        </p:txBody>
      </p:sp>
    </p:spTree>
    <p:extLst>
      <p:ext uri="{BB962C8B-B14F-4D97-AF65-F5344CB8AC3E}">
        <p14:creationId xmlns:p14="http://schemas.microsoft.com/office/powerpoint/2010/main" val="2733052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A15276-3387-4E34-B797-9C9AC45A6A65}" type="datetimeFigureOut">
              <a:rPr lang="en-GB" smtClean="0"/>
              <a:t>20/04/2015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E46546B-426F-4564-AD81-421DFFE5A08C}" type="slidenum">
              <a:rPr lang="en-GB" smtClean="0"/>
              <a:t>‹#›</a:t>
            </a:fld>
            <a:endParaRPr lang="en-GB" dirty="0"/>
          </a:p>
        </p:txBody>
      </p:sp>
    </p:spTree>
    <p:extLst>
      <p:ext uri="{BB962C8B-B14F-4D97-AF65-F5344CB8AC3E}">
        <p14:creationId xmlns:p14="http://schemas.microsoft.com/office/powerpoint/2010/main" val="3863309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A15276-3387-4E34-B797-9C9AC45A6A65}" type="datetimeFigureOut">
              <a:rPr lang="en-GB" smtClean="0"/>
              <a:t>20/04/2015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E46546B-426F-4564-AD81-421DFFE5A08C}" type="slidenum">
              <a:rPr lang="en-GB" smtClean="0"/>
              <a:t>‹#›</a:t>
            </a:fld>
            <a:endParaRPr lang="en-GB" dirty="0"/>
          </a:p>
        </p:txBody>
      </p:sp>
    </p:spTree>
    <p:extLst>
      <p:ext uri="{BB962C8B-B14F-4D97-AF65-F5344CB8AC3E}">
        <p14:creationId xmlns:p14="http://schemas.microsoft.com/office/powerpoint/2010/main" val="1187192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A15276-3387-4E34-B797-9C9AC45A6A65}" type="datetimeFigureOut">
              <a:rPr lang="en-GB" smtClean="0"/>
              <a:t>20/04/2015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E46546B-426F-4564-AD81-421DFFE5A08C}" type="slidenum">
              <a:rPr lang="en-GB" smtClean="0"/>
              <a:t>‹#›</a:t>
            </a:fld>
            <a:endParaRPr lang="en-GB" dirty="0"/>
          </a:p>
        </p:txBody>
      </p:sp>
    </p:spTree>
    <p:extLst>
      <p:ext uri="{BB962C8B-B14F-4D97-AF65-F5344CB8AC3E}">
        <p14:creationId xmlns:p14="http://schemas.microsoft.com/office/powerpoint/2010/main" val="145500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A15276-3387-4E34-B797-9C9AC45A6A65}" type="datetimeFigureOut">
              <a:rPr lang="en-GB" smtClean="0"/>
              <a:t>20/04/2015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E46546B-426F-4564-AD81-421DFFE5A08C}" type="slidenum">
              <a:rPr lang="en-GB" smtClean="0"/>
              <a:t>‹#›</a:t>
            </a:fld>
            <a:endParaRPr lang="en-GB" dirty="0"/>
          </a:p>
        </p:txBody>
      </p:sp>
    </p:spTree>
    <p:extLst>
      <p:ext uri="{BB962C8B-B14F-4D97-AF65-F5344CB8AC3E}">
        <p14:creationId xmlns:p14="http://schemas.microsoft.com/office/powerpoint/2010/main" val="379050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5276-3387-4E34-B797-9C9AC45A6A65}" type="datetimeFigureOut">
              <a:rPr lang="en-GB" smtClean="0"/>
              <a:t>20/04/2015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E46546B-426F-4564-AD81-421DFFE5A08C}" type="slidenum">
              <a:rPr lang="en-GB" smtClean="0"/>
              <a:t>‹#›</a:t>
            </a:fld>
            <a:endParaRPr lang="en-GB" dirty="0"/>
          </a:p>
        </p:txBody>
      </p:sp>
    </p:spTree>
    <p:extLst>
      <p:ext uri="{BB962C8B-B14F-4D97-AF65-F5344CB8AC3E}">
        <p14:creationId xmlns:p14="http://schemas.microsoft.com/office/powerpoint/2010/main" val="2834448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A15276-3387-4E34-B797-9C9AC45A6A65}" type="datetimeFigureOut">
              <a:rPr lang="en-GB" smtClean="0"/>
              <a:t>20/04/2015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E46546B-426F-4564-AD81-421DFFE5A08C}" type="slidenum">
              <a:rPr lang="en-GB" smtClean="0"/>
              <a:t>‹#›</a:t>
            </a:fld>
            <a:endParaRPr lang="en-GB" dirty="0"/>
          </a:p>
        </p:txBody>
      </p:sp>
    </p:spTree>
    <p:extLst>
      <p:ext uri="{BB962C8B-B14F-4D97-AF65-F5344CB8AC3E}">
        <p14:creationId xmlns:p14="http://schemas.microsoft.com/office/powerpoint/2010/main" val="3368074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A15276-3387-4E34-B797-9C9AC45A6A65}" type="datetimeFigureOut">
              <a:rPr lang="en-GB" smtClean="0"/>
              <a:t>20/04/2015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E46546B-426F-4564-AD81-421DFFE5A08C}" type="slidenum">
              <a:rPr lang="en-GB" smtClean="0"/>
              <a:t>‹#›</a:t>
            </a:fld>
            <a:endParaRPr lang="en-GB" dirty="0"/>
          </a:p>
        </p:txBody>
      </p:sp>
    </p:spTree>
    <p:extLst>
      <p:ext uri="{BB962C8B-B14F-4D97-AF65-F5344CB8AC3E}">
        <p14:creationId xmlns:p14="http://schemas.microsoft.com/office/powerpoint/2010/main" val="2802964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A15276-3387-4E34-B797-9C9AC45A6A65}" type="datetimeFigureOut">
              <a:rPr lang="en-GB" smtClean="0"/>
              <a:t>20/04/2015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E46546B-426F-4564-AD81-421DFFE5A08C}" type="slidenum">
              <a:rPr lang="en-GB" smtClean="0"/>
              <a:t>‹#›</a:t>
            </a:fld>
            <a:endParaRPr lang="en-GB" dirty="0"/>
          </a:p>
        </p:txBody>
      </p:sp>
    </p:spTree>
    <p:extLst>
      <p:ext uri="{BB962C8B-B14F-4D97-AF65-F5344CB8AC3E}">
        <p14:creationId xmlns:p14="http://schemas.microsoft.com/office/powerpoint/2010/main" val="2234689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5276-3387-4E34-B797-9C9AC45A6A65}" type="datetimeFigureOut">
              <a:rPr lang="en-GB" smtClean="0"/>
              <a:t>20/04/2015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E46546B-426F-4564-AD81-421DFFE5A08C}" type="slidenum">
              <a:rPr lang="en-GB" smtClean="0"/>
              <a:t>‹#›</a:t>
            </a:fld>
            <a:endParaRPr lang="en-GB" dirty="0"/>
          </a:p>
        </p:txBody>
      </p:sp>
    </p:spTree>
    <p:extLst>
      <p:ext uri="{BB962C8B-B14F-4D97-AF65-F5344CB8AC3E}">
        <p14:creationId xmlns:p14="http://schemas.microsoft.com/office/powerpoint/2010/main" val="755342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5276-3387-4E34-B797-9C9AC45A6A65}" type="datetimeFigureOut">
              <a:rPr lang="en-GB" smtClean="0"/>
              <a:t>20/04/2015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E46546B-426F-4564-AD81-421DFFE5A08C}" type="slidenum">
              <a:rPr lang="en-GB" smtClean="0"/>
              <a:t>‹#›</a:t>
            </a:fld>
            <a:endParaRPr lang="en-GB" dirty="0"/>
          </a:p>
        </p:txBody>
      </p:sp>
    </p:spTree>
    <p:extLst>
      <p:ext uri="{BB962C8B-B14F-4D97-AF65-F5344CB8AC3E}">
        <p14:creationId xmlns:p14="http://schemas.microsoft.com/office/powerpoint/2010/main" val="2441657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5276-3387-4E34-B797-9C9AC45A6A65}" type="datetimeFigureOut">
              <a:rPr lang="en-GB" smtClean="0"/>
              <a:t>20/04/2015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E46546B-426F-4564-AD81-421DFFE5A08C}" type="slidenum">
              <a:rPr lang="en-GB" smtClean="0"/>
              <a:t>‹#›</a:t>
            </a:fld>
            <a:endParaRPr lang="en-GB" dirty="0"/>
          </a:p>
        </p:txBody>
      </p:sp>
    </p:spTree>
    <p:extLst>
      <p:ext uri="{BB962C8B-B14F-4D97-AF65-F5344CB8AC3E}">
        <p14:creationId xmlns:p14="http://schemas.microsoft.com/office/powerpoint/2010/main" val="335384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5276-3387-4E34-B797-9C9AC45A6A65}" type="datetimeFigureOut">
              <a:rPr lang="en-GB" smtClean="0"/>
              <a:t>20/04/2015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46546B-426F-4564-AD81-421DFFE5A08C}" type="slidenum">
              <a:rPr lang="en-GB" smtClean="0"/>
              <a:t>‹#›</a:t>
            </a:fld>
            <a:endParaRPr lang="en-GB" dirty="0"/>
          </a:p>
        </p:txBody>
      </p:sp>
    </p:spTree>
    <p:extLst>
      <p:ext uri="{BB962C8B-B14F-4D97-AF65-F5344CB8AC3E}">
        <p14:creationId xmlns:p14="http://schemas.microsoft.com/office/powerpoint/2010/main" val="3015828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0016" y="404813"/>
            <a:ext cx="5143969" cy="6044424"/>
          </a:xfrm>
          <a:prstGeom prst="rect">
            <a:avLst/>
          </a:prstGeom>
        </p:spPr>
      </p:pic>
      <p:sp>
        <p:nvSpPr>
          <p:cNvPr id="5"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6"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a:t>
            </a:r>
            <a:r>
              <a:rPr lang="en-GB" dirty="0" smtClean="0">
                <a:solidFill>
                  <a:schemeClr val="tx1"/>
                </a:solidFill>
              </a:rPr>
              <a:t>LESSON 1: RESOURCE C</a:t>
            </a:r>
            <a:endParaRPr lang="en-GB" dirty="0">
              <a:solidFill>
                <a:schemeClr val="tx1"/>
              </a:solidFill>
            </a:endParaRPr>
          </a:p>
        </p:txBody>
      </p:sp>
      <p:sp>
        <p:nvSpPr>
          <p:cNvPr id="7"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1</a:t>
            </a:fld>
            <a:endParaRPr lang="en-GB" dirty="0"/>
          </a:p>
        </p:txBody>
      </p:sp>
    </p:spTree>
    <p:extLst>
      <p:ext uri="{BB962C8B-B14F-4D97-AF65-F5344CB8AC3E}">
        <p14:creationId xmlns:p14="http://schemas.microsoft.com/office/powerpoint/2010/main" val="493429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2044" t="1458" r="15634"/>
          <a:stretch/>
        </p:blipFill>
        <p:spPr>
          <a:xfrm>
            <a:off x="1" y="353264"/>
            <a:ext cx="9144000" cy="5884048"/>
          </a:xfrm>
        </p:spPr>
      </p:pic>
      <p:sp>
        <p:nvSpPr>
          <p:cNvPr id="4"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5"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a:t>
            </a:r>
            <a:r>
              <a:rPr lang="en-GB" dirty="0" smtClean="0">
                <a:solidFill>
                  <a:schemeClr val="tx1"/>
                </a:solidFill>
              </a:rPr>
              <a:t>LESSON 1: RESOURCE C</a:t>
            </a:r>
            <a:endParaRPr lang="en-GB" dirty="0">
              <a:solidFill>
                <a:schemeClr val="tx1"/>
              </a:solidFill>
            </a:endParaRPr>
          </a:p>
        </p:txBody>
      </p:sp>
      <p:sp>
        <p:nvSpPr>
          <p:cNvPr id="7"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2</a:t>
            </a:fld>
            <a:endParaRPr lang="en-GB" dirty="0"/>
          </a:p>
        </p:txBody>
      </p:sp>
    </p:spTree>
    <p:extLst>
      <p:ext uri="{BB962C8B-B14F-4D97-AF65-F5344CB8AC3E}">
        <p14:creationId xmlns:p14="http://schemas.microsoft.com/office/powerpoint/2010/main" val="3831597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5146" t="10357" b="9616"/>
          <a:stretch/>
        </p:blipFill>
        <p:spPr>
          <a:xfrm>
            <a:off x="2423645" y="395785"/>
            <a:ext cx="4296711" cy="6053419"/>
          </a:xfrm>
        </p:spPr>
      </p:pic>
      <p:sp>
        <p:nvSpPr>
          <p:cNvPr id="5"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6"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a:t>
            </a:r>
            <a:r>
              <a:rPr lang="en-GB" dirty="0" smtClean="0">
                <a:solidFill>
                  <a:schemeClr val="tx1"/>
                </a:solidFill>
              </a:rPr>
              <a:t>LESSON 1: RESOURCE C</a:t>
            </a:r>
            <a:endParaRPr lang="en-GB" dirty="0">
              <a:solidFill>
                <a:schemeClr val="tx1"/>
              </a:solidFill>
            </a:endParaRPr>
          </a:p>
        </p:txBody>
      </p:sp>
      <p:sp>
        <p:nvSpPr>
          <p:cNvPr id="7"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3</a:t>
            </a:fld>
            <a:endParaRPr lang="en-GB" dirty="0"/>
          </a:p>
        </p:txBody>
      </p:sp>
    </p:spTree>
    <p:extLst>
      <p:ext uri="{BB962C8B-B14F-4D97-AF65-F5344CB8AC3E}">
        <p14:creationId xmlns:p14="http://schemas.microsoft.com/office/powerpoint/2010/main" val="4104875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What do Sikhs believe and how are they supposed to live?</a:t>
            </a:r>
            <a:endParaRPr lang="en-GB" b="1" dirty="0"/>
          </a:p>
        </p:txBody>
      </p:sp>
      <p:sp>
        <p:nvSpPr>
          <p:cNvPr id="3" name="Content Placeholder 2"/>
          <p:cNvSpPr>
            <a:spLocks noGrp="1"/>
          </p:cNvSpPr>
          <p:nvPr>
            <p:ph idx="1"/>
          </p:nvPr>
        </p:nvSpPr>
        <p:spPr>
          <a:xfrm>
            <a:off x="457200" y="1386664"/>
            <a:ext cx="8229600" cy="5112568"/>
          </a:xfrm>
        </p:spPr>
        <p:txBody>
          <a:bodyPr>
            <a:noAutofit/>
          </a:bodyPr>
          <a:lstStyle/>
          <a:p>
            <a:pPr marL="0" indent="0">
              <a:buNone/>
            </a:pPr>
            <a:r>
              <a:rPr lang="en-GB" sz="2000" dirty="0" smtClean="0"/>
              <a:t>Sikhism began in the </a:t>
            </a:r>
            <a:r>
              <a:rPr lang="en-GB" sz="2000" dirty="0"/>
              <a:t>fifteenth century (AD/CE) </a:t>
            </a:r>
            <a:r>
              <a:rPr lang="en-GB" sz="2000" dirty="0" smtClean="0"/>
              <a:t>in Punjab, a region in South Asia that is now split between India and </a:t>
            </a:r>
            <a:r>
              <a:rPr lang="en-GB" sz="2000" dirty="0"/>
              <a:t>Pakistan</a:t>
            </a:r>
            <a:r>
              <a:rPr lang="en-GB" sz="2000" dirty="0" smtClean="0"/>
              <a:t>. </a:t>
            </a:r>
            <a:r>
              <a:rPr lang="en-GB" sz="2000" dirty="0"/>
              <a:t>Sikhs </a:t>
            </a:r>
            <a:r>
              <a:rPr lang="en-GB" sz="2000" dirty="0" smtClean="0"/>
              <a:t>(meaning learners) read, sing </a:t>
            </a:r>
            <a:r>
              <a:rPr lang="en-GB" sz="2000" dirty="0"/>
              <a:t>and learn from their holy book, the Guru Granth </a:t>
            </a:r>
            <a:r>
              <a:rPr lang="en-GB" sz="2000" dirty="0" smtClean="0"/>
              <a:t>Sahib. Sikhism teaches that:</a:t>
            </a:r>
          </a:p>
          <a:p>
            <a:r>
              <a:rPr lang="en-GB" sz="2000" dirty="0"/>
              <a:t>a</a:t>
            </a:r>
            <a:r>
              <a:rPr lang="en-GB" sz="2000" dirty="0" smtClean="0"/>
              <a:t>ll </a:t>
            </a:r>
            <a:r>
              <a:rPr lang="en-GB" sz="2000" dirty="0"/>
              <a:t>religions have truth in </a:t>
            </a:r>
            <a:r>
              <a:rPr lang="en-GB" sz="2000" dirty="0" smtClean="0"/>
              <a:t>them;</a:t>
            </a:r>
            <a:endParaRPr lang="en-GB" sz="2000" dirty="0"/>
          </a:p>
          <a:p>
            <a:r>
              <a:rPr lang="en-GB" sz="2000" dirty="0" smtClean="0"/>
              <a:t>all people have God within them and are therefore equal;</a:t>
            </a:r>
          </a:p>
          <a:p>
            <a:r>
              <a:rPr lang="en-GB" sz="2000" dirty="0" smtClean="0"/>
              <a:t>everyone (whatever caste they may be from) </a:t>
            </a:r>
            <a:r>
              <a:rPr lang="en-GB" sz="2000" dirty="0"/>
              <a:t>can </a:t>
            </a:r>
            <a:r>
              <a:rPr lang="en-GB" sz="2000" dirty="0" smtClean="0"/>
              <a:t>find God with </a:t>
            </a:r>
            <a:r>
              <a:rPr lang="en-GB" sz="2000" dirty="0"/>
              <a:t>no need of </a:t>
            </a:r>
            <a:r>
              <a:rPr lang="en-GB" sz="2000" dirty="0" smtClean="0"/>
              <a:t> ceremonies </a:t>
            </a:r>
            <a:r>
              <a:rPr lang="en-GB" sz="2000" dirty="0"/>
              <a:t>or </a:t>
            </a:r>
            <a:r>
              <a:rPr lang="en-GB" sz="2000" dirty="0" smtClean="0"/>
              <a:t>priests;</a:t>
            </a:r>
          </a:p>
          <a:p>
            <a:r>
              <a:rPr lang="en-GB" sz="2000" dirty="0" smtClean="0"/>
              <a:t>Sikhs should act  with purity, honesty, faithfulness  and self-control;</a:t>
            </a:r>
          </a:p>
          <a:p>
            <a:r>
              <a:rPr lang="en-GB" sz="2000" dirty="0" smtClean="0"/>
              <a:t>Some Sikhs go through a special ceremony after which Sikh males take the surname ‘Singh’ (lion) and </a:t>
            </a:r>
            <a:r>
              <a:rPr lang="en-GB" sz="2000" dirty="0"/>
              <a:t>women </a:t>
            </a:r>
            <a:r>
              <a:rPr lang="en-GB" sz="2000" dirty="0" smtClean="0"/>
              <a:t>‘</a:t>
            </a:r>
            <a:r>
              <a:rPr lang="en-GB" sz="2000" dirty="0"/>
              <a:t>Kaur’ (prince</a:t>
            </a:r>
            <a:r>
              <a:rPr lang="en-GB" sz="2000" dirty="0" smtClean="0"/>
              <a:t>);</a:t>
            </a:r>
          </a:p>
          <a:p>
            <a:r>
              <a:rPr lang="en-GB" sz="2000" dirty="0" smtClean="0"/>
              <a:t>These Sikhs are to act as saintly warriors, ready to defend the weak, the poor and themselves if they have to;</a:t>
            </a:r>
          </a:p>
          <a:p>
            <a:r>
              <a:rPr lang="en-GB" sz="2000" dirty="0" smtClean="0"/>
              <a:t>They are also </a:t>
            </a:r>
            <a:r>
              <a:rPr lang="en-GB" sz="2000" dirty="0"/>
              <a:t>are </a:t>
            </a:r>
            <a:r>
              <a:rPr lang="en-GB" sz="2000" dirty="0" smtClean="0"/>
              <a:t>also expected </a:t>
            </a:r>
            <a:r>
              <a:rPr lang="en-GB" sz="2000" dirty="0"/>
              <a:t>to follow certain customs as symbols of their faith such as not cutting their </a:t>
            </a:r>
            <a:r>
              <a:rPr lang="en-GB" sz="2000" dirty="0" smtClean="0"/>
              <a:t>hair and avoiding smoking.</a:t>
            </a:r>
          </a:p>
          <a:p>
            <a:endParaRPr lang="en-GB" sz="2000" dirty="0" smtClean="0"/>
          </a:p>
          <a:p>
            <a:endParaRPr lang="en-GB" sz="1600" dirty="0"/>
          </a:p>
        </p:txBody>
      </p:sp>
      <p:sp>
        <p:nvSpPr>
          <p:cNvPr id="4"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5"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a:t>
            </a:r>
            <a:r>
              <a:rPr lang="en-GB" dirty="0" smtClean="0">
                <a:solidFill>
                  <a:schemeClr val="tx1"/>
                </a:solidFill>
              </a:rPr>
              <a:t>LESSON 1: RESOURCE C</a:t>
            </a:r>
            <a:endParaRPr lang="en-GB" dirty="0">
              <a:solidFill>
                <a:schemeClr val="tx1"/>
              </a:solidFill>
            </a:endParaRPr>
          </a:p>
        </p:txBody>
      </p:sp>
      <p:sp>
        <p:nvSpPr>
          <p:cNvPr id="6"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4</a:t>
            </a:fld>
            <a:endParaRPr lang="en-GB" dirty="0"/>
          </a:p>
        </p:txBody>
      </p:sp>
    </p:spTree>
    <p:extLst>
      <p:ext uri="{BB962C8B-B14F-4D97-AF65-F5344CB8AC3E}">
        <p14:creationId xmlns:p14="http://schemas.microsoft.com/office/powerpoint/2010/main" val="4268326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3547" t="29271" r="20456" b="15654"/>
          <a:stretch/>
        </p:blipFill>
        <p:spPr>
          <a:xfrm>
            <a:off x="1765738" y="395785"/>
            <a:ext cx="5612524" cy="6054195"/>
          </a:xfrm>
        </p:spPr>
      </p:pic>
      <p:sp>
        <p:nvSpPr>
          <p:cNvPr id="5"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6"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a:t>
            </a:r>
            <a:r>
              <a:rPr lang="en-GB" dirty="0" smtClean="0">
                <a:solidFill>
                  <a:schemeClr val="tx1"/>
                </a:solidFill>
              </a:rPr>
              <a:t>LESSON 1: RESOURCE C</a:t>
            </a:r>
            <a:endParaRPr lang="en-GB" dirty="0">
              <a:solidFill>
                <a:schemeClr val="tx1"/>
              </a:solidFill>
            </a:endParaRPr>
          </a:p>
        </p:txBody>
      </p:sp>
      <p:sp>
        <p:nvSpPr>
          <p:cNvPr id="7"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5</a:t>
            </a:fld>
            <a:endParaRPr lang="en-GB" dirty="0"/>
          </a:p>
        </p:txBody>
      </p:sp>
    </p:spTree>
    <p:extLst>
      <p:ext uri="{BB962C8B-B14F-4D97-AF65-F5344CB8AC3E}">
        <p14:creationId xmlns:p14="http://schemas.microsoft.com/office/powerpoint/2010/main" val="2640255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387"/>
          <a:stretch/>
        </p:blipFill>
        <p:spPr>
          <a:xfrm>
            <a:off x="2" y="381000"/>
            <a:ext cx="9143998" cy="6067842"/>
          </a:xfrm>
        </p:spPr>
      </p:pic>
      <p:sp>
        <p:nvSpPr>
          <p:cNvPr id="6"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a:t>
            </a:r>
            <a:r>
              <a:rPr lang="en-GB" dirty="0" smtClean="0">
                <a:solidFill>
                  <a:schemeClr val="tx1"/>
                </a:solidFill>
              </a:rPr>
              <a:t>LESSON 1: RESOURCE C</a:t>
            </a:r>
            <a:endParaRPr lang="en-GB" dirty="0">
              <a:solidFill>
                <a:schemeClr val="tx1"/>
              </a:solidFill>
            </a:endParaRPr>
          </a:p>
        </p:txBody>
      </p:sp>
      <p:sp>
        <p:nvSpPr>
          <p:cNvPr id="7"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8"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6</a:t>
            </a:fld>
            <a:endParaRPr lang="en-GB" dirty="0"/>
          </a:p>
        </p:txBody>
      </p:sp>
    </p:spTree>
    <p:extLst>
      <p:ext uri="{BB962C8B-B14F-4D97-AF65-F5344CB8AC3E}">
        <p14:creationId xmlns:p14="http://schemas.microsoft.com/office/powerpoint/2010/main" val="518194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IMAGE CREDITS</a:t>
            </a:r>
            <a:endParaRPr lang="en-GB" dirty="0"/>
          </a:p>
        </p:txBody>
      </p:sp>
      <p:sp>
        <p:nvSpPr>
          <p:cNvPr id="3" name="Content Placeholder 2"/>
          <p:cNvSpPr>
            <a:spLocks noGrp="1"/>
          </p:cNvSpPr>
          <p:nvPr>
            <p:ph idx="1"/>
          </p:nvPr>
        </p:nvSpPr>
        <p:spPr>
          <a:xfrm>
            <a:off x="457200" y="1231900"/>
            <a:ext cx="8382000" cy="5149428"/>
          </a:xfrm>
        </p:spPr>
        <p:txBody>
          <a:bodyPr>
            <a:noAutofit/>
          </a:bodyPr>
          <a:lstStyle/>
          <a:p>
            <a:pPr marL="0" indent="0">
              <a:buNone/>
            </a:pPr>
            <a:r>
              <a:rPr lang="en-GB" sz="2200" b="1" dirty="0" smtClean="0"/>
              <a:t>Slide 1</a:t>
            </a:r>
            <a:r>
              <a:rPr lang="en-GB" sz="2200" dirty="0" smtClean="0"/>
              <a:t> </a:t>
            </a:r>
            <a:r>
              <a:rPr lang="en-GB" sz="2200" dirty="0"/>
              <a:t>Map of '</a:t>
            </a:r>
            <a:r>
              <a:rPr lang="en-GB" sz="2200" dirty="0" err="1"/>
              <a:t>Hindostan</a:t>
            </a:r>
            <a:r>
              <a:rPr lang="en-GB" sz="2200" dirty="0"/>
              <a:t> Or British India' in 1856. </a:t>
            </a:r>
            <a:r>
              <a:rPr lang="en-GB" sz="2200" dirty="0" smtClean="0"/>
              <a:t>UKPHA </a:t>
            </a:r>
            <a:r>
              <a:rPr lang="en-GB" sz="2200" dirty="0"/>
              <a:t>Archive</a:t>
            </a:r>
          </a:p>
          <a:p>
            <a:pPr marL="0" indent="0">
              <a:buNone/>
            </a:pPr>
            <a:r>
              <a:rPr lang="en-GB" sz="2200" b="1" dirty="0" smtClean="0"/>
              <a:t>Slide 2 </a:t>
            </a:r>
            <a:r>
              <a:rPr lang="en-GB" sz="2200" dirty="0"/>
              <a:t>Map of the Sikh Empire in 1839. Designed by </a:t>
            </a:r>
            <a:r>
              <a:rPr lang="en-GB" sz="2200" dirty="0" smtClean="0"/>
              <a:t>Jugasingh.com/Grfik.com.</a:t>
            </a:r>
          </a:p>
          <a:p>
            <a:pPr marL="0" indent="0">
              <a:buNone/>
            </a:pPr>
            <a:r>
              <a:rPr lang="en-GB" sz="2200" b="1" dirty="0" smtClean="0"/>
              <a:t>Slide 3</a:t>
            </a:r>
            <a:r>
              <a:rPr lang="en-GB" sz="2200" dirty="0"/>
              <a:t> A Sikh warrior bathes in the pool around the Golden Temple of Amritsar</a:t>
            </a:r>
            <a:r>
              <a:rPr lang="en-GB" sz="2200" dirty="0" smtClean="0"/>
              <a:t>. Courtesy </a:t>
            </a:r>
            <a:r>
              <a:rPr lang="en-GB" sz="2200" dirty="0"/>
              <a:t>of Taran Singh </a:t>
            </a:r>
            <a:r>
              <a:rPr lang="en-GB" sz="2200" dirty="0" err="1"/>
              <a:t>Padam</a:t>
            </a:r>
            <a:r>
              <a:rPr lang="en-GB" sz="2200" dirty="0"/>
              <a:t>.</a:t>
            </a:r>
            <a:endParaRPr lang="en-GB" sz="2200" dirty="0" smtClean="0"/>
          </a:p>
          <a:p>
            <a:pPr marL="0" indent="0">
              <a:spcBef>
                <a:spcPts val="0"/>
              </a:spcBef>
              <a:buNone/>
              <a:defRPr/>
            </a:pPr>
            <a:r>
              <a:rPr lang="en-GB" sz="2200" b="1" dirty="0"/>
              <a:t>Slide </a:t>
            </a:r>
            <a:r>
              <a:rPr lang="en-GB" sz="2200" b="1" dirty="0" smtClean="0"/>
              <a:t>5</a:t>
            </a:r>
            <a:r>
              <a:rPr lang="en-GB" sz="2200" dirty="0"/>
              <a:t> Maharaja Ranjit Singh with his favourite, Raja </a:t>
            </a:r>
            <a:r>
              <a:rPr lang="en-GB" sz="2200" dirty="0" err="1"/>
              <a:t>Heera</a:t>
            </a:r>
            <a:r>
              <a:rPr lang="en-GB" sz="2200" dirty="0"/>
              <a:t> Singh. </a:t>
            </a:r>
            <a:r>
              <a:rPr lang="en-GB" sz="2200" dirty="0" err="1"/>
              <a:t>Toor</a:t>
            </a:r>
            <a:r>
              <a:rPr lang="en-GB" sz="2200" dirty="0"/>
              <a:t> </a:t>
            </a:r>
            <a:r>
              <a:rPr lang="en-GB" sz="2200" dirty="0" smtClean="0"/>
              <a:t>Collection.</a:t>
            </a:r>
          </a:p>
          <a:p>
            <a:pPr marL="0" indent="0">
              <a:buNone/>
            </a:pPr>
            <a:r>
              <a:rPr lang="en-GB" sz="2200" b="1" dirty="0"/>
              <a:t>Slide 6</a:t>
            </a:r>
            <a:r>
              <a:rPr lang="en-GB" sz="2200" dirty="0"/>
              <a:t> Engraving of the battlefield at Ferozeshah in December 1845. Courtesy of the Council of the National Army Museum, London (acc. no. 1971-02-33-165).</a:t>
            </a:r>
          </a:p>
          <a:p>
            <a:pPr marL="0" indent="0">
              <a:spcBef>
                <a:spcPts val="0"/>
              </a:spcBef>
              <a:buNone/>
              <a:defRPr/>
            </a:pPr>
            <a:endParaRPr lang="en-GB" sz="2200" dirty="0"/>
          </a:p>
          <a:p>
            <a:pPr marL="0" indent="0">
              <a:spcBef>
                <a:spcPts val="0"/>
              </a:spcBef>
              <a:buNone/>
              <a:defRPr/>
            </a:pPr>
            <a:endParaRPr lang="en-GB" sz="2200" dirty="0"/>
          </a:p>
          <a:p>
            <a:pPr marL="0" indent="0">
              <a:spcBef>
                <a:spcPts val="0"/>
              </a:spcBef>
              <a:buNone/>
              <a:defRPr/>
            </a:pPr>
            <a:endParaRPr lang="en-GB" sz="2200" dirty="0" smtClean="0"/>
          </a:p>
          <a:p>
            <a:pPr marL="0" indent="0">
              <a:spcBef>
                <a:spcPts val="0"/>
              </a:spcBef>
              <a:buNone/>
              <a:defRPr/>
            </a:pPr>
            <a:endParaRPr lang="en-GB" sz="2200" dirty="0"/>
          </a:p>
          <a:p>
            <a:pPr marL="0" indent="0">
              <a:buNone/>
            </a:pPr>
            <a:endParaRPr lang="en-GB" sz="2200" dirty="0"/>
          </a:p>
          <a:p>
            <a:pPr marL="0" indent="0">
              <a:buNone/>
            </a:pPr>
            <a:endParaRPr lang="en-GB" sz="2200" dirty="0"/>
          </a:p>
          <a:p>
            <a:endParaRPr lang="en-GB" sz="2200" dirty="0"/>
          </a:p>
          <a:p>
            <a:pPr marL="0" indent="0">
              <a:spcBef>
                <a:spcPts val="0"/>
              </a:spcBef>
              <a:buNone/>
              <a:defRPr/>
            </a:pPr>
            <a:endParaRPr lang="en-GB" sz="2200" dirty="0"/>
          </a:p>
          <a:p>
            <a:pPr marL="0" indent="0">
              <a:buNone/>
            </a:pPr>
            <a:endParaRPr lang="en-GB" sz="2200" dirty="0"/>
          </a:p>
        </p:txBody>
      </p:sp>
      <p:sp>
        <p:nvSpPr>
          <p:cNvPr id="6"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7"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7</a:t>
            </a:fld>
            <a:endParaRPr lang="en-GB" dirty="0"/>
          </a:p>
        </p:txBody>
      </p:sp>
      <p:sp>
        <p:nvSpPr>
          <p:cNvPr id="8"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a:t>
            </a:r>
            <a:r>
              <a:rPr lang="en-GB" dirty="0" smtClean="0">
                <a:solidFill>
                  <a:schemeClr val="tx1"/>
                </a:solidFill>
              </a:rPr>
              <a:t>LESSON 1: RESOURCE C</a:t>
            </a:r>
            <a:endParaRPr lang="en-GB" dirty="0">
              <a:solidFill>
                <a:schemeClr val="tx1"/>
              </a:solidFill>
            </a:endParaRPr>
          </a:p>
        </p:txBody>
      </p:sp>
    </p:spTree>
    <p:extLst>
      <p:ext uri="{BB962C8B-B14F-4D97-AF65-F5344CB8AC3E}">
        <p14:creationId xmlns:p14="http://schemas.microsoft.com/office/powerpoint/2010/main" val="652767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TotalTime>
  <Words>685</Words>
  <Application>Microsoft Office PowerPoint</Application>
  <PresentationFormat>On-screen Show (4:3)</PresentationFormat>
  <Paragraphs>80</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What do Sikhs believe and how are they supposed to live?</vt:lpstr>
      <vt:lpstr>PowerPoint Presentation</vt:lpstr>
      <vt:lpstr>PowerPoint Presentation</vt:lpstr>
      <vt:lpstr>IMAGE 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38</cp:revision>
  <dcterms:created xsi:type="dcterms:W3CDTF">2014-11-20T15:34:06Z</dcterms:created>
  <dcterms:modified xsi:type="dcterms:W3CDTF">2015-04-20T11:52:55Z</dcterms:modified>
</cp:coreProperties>
</file>