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1" r:id="rId2"/>
    <p:sldId id="257" r:id="rId3"/>
    <p:sldId id="281" r:id="rId4"/>
    <p:sldId id="258" r:id="rId5"/>
    <p:sldId id="259" r:id="rId6"/>
    <p:sldId id="260" r:id="rId7"/>
    <p:sldId id="282" r:id="rId8"/>
    <p:sldId id="285" r:id="rId9"/>
    <p:sldId id="262" r:id="rId10"/>
    <p:sldId id="263" r:id="rId11"/>
    <p:sldId id="287" r:id="rId12"/>
    <p:sldId id="266" r:id="rId13"/>
    <p:sldId id="289" r:id="rId14"/>
    <p:sldId id="291" r:id="rId15"/>
    <p:sldId id="292" r:id="rId16"/>
    <p:sldId id="268" r:id="rId17"/>
    <p:sldId id="293" r:id="rId18"/>
    <p:sldId id="269" r:id="rId19"/>
    <p:sldId id="279" r:id="rId20"/>
    <p:sldId id="270" r:id="rId21"/>
    <p:sldId id="271" r:id="rId22"/>
    <p:sldId id="294" r:id="rId23"/>
    <p:sldId id="273" r:id="rId24"/>
    <p:sldId id="295" r:id="rId25"/>
    <p:sldId id="296" r:id="rId26"/>
    <p:sldId id="275" r:id="rId27"/>
    <p:sldId id="297" r:id="rId28"/>
    <p:sldId id="276" r:id="rId29"/>
    <p:sldId id="277" r:id="rId30"/>
    <p:sldId id="298" r:id="rId31"/>
    <p:sldId id="299" r:id="rId32"/>
    <p:sldId id="300" r:id="rId33"/>
    <p:sldId id="301" r:id="rId34"/>
    <p:sldId id="302" r:id="rId35"/>
    <p:sldId id="303"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79" autoAdjust="0"/>
    <p:restoredTop sz="83126" autoAdjust="0"/>
  </p:normalViewPr>
  <p:slideViewPr>
    <p:cSldViewPr>
      <p:cViewPr>
        <p:scale>
          <a:sx n="70" d="100"/>
          <a:sy n="70" d="100"/>
        </p:scale>
        <p:origin x="-1374" y="108"/>
      </p:cViewPr>
      <p:guideLst>
        <p:guide orient="horz" pos="4065"/>
        <p:guide pos="68"/>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5ED4F0-D1B8-409B-8ADD-E2B3C0E51761}" type="datetimeFigureOut">
              <a:rPr lang="en-GB" smtClean="0"/>
              <a:t>20/04/2015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DAC2EA-AFAB-482B-8131-624003AB5538}" type="slidenum">
              <a:rPr lang="en-GB" smtClean="0"/>
              <a:t>‹#›</a:t>
            </a:fld>
            <a:endParaRPr lang="en-GB"/>
          </a:p>
        </p:txBody>
      </p:sp>
    </p:spTree>
    <p:extLst>
      <p:ext uri="{BB962C8B-B14F-4D97-AF65-F5344CB8AC3E}">
        <p14:creationId xmlns:p14="http://schemas.microsoft.com/office/powerpoint/2010/main" val="30115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3rd King's Own Light Dragoons and the Khalsa Army clash in the Battle of Chillianwalla during</a:t>
            </a:r>
            <a:r>
              <a:rPr lang="en-GB" sz="1200" b="0" i="0" u="none" strike="noStrike" kern="1200" baseline="0" dirty="0" smtClean="0">
                <a:solidFill>
                  <a:schemeClr val="tx1"/>
                </a:solidFill>
                <a:effectLst/>
                <a:latin typeface="+mn-lt"/>
                <a:ea typeface="+mn-ea"/>
                <a:cs typeface="+mn-cs"/>
              </a:rPr>
              <a:t> the Second Anglo-Sikh War</a:t>
            </a:r>
            <a:r>
              <a:rPr lang="en-GB" sz="1200" b="0" i="0" u="none" strike="noStrike" kern="1200" dirty="0" smtClean="0">
                <a:solidFill>
                  <a:schemeClr val="tx1"/>
                </a:solidFill>
                <a:effectLst/>
                <a:latin typeface="+mn-lt"/>
                <a:ea typeface="+mn-ea"/>
                <a:cs typeface="+mn-cs"/>
              </a:rPr>
              <a:t>.</a:t>
            </a:r>
            <a:r>
              <a:rPr lang="en-GB" dirty="0" smtClean="0"/>
              <a:t> </a:t>
            </a:r>
          </a:p>
          <a:p>
            <a:endParaRPr lang="en-GB" b="1" dirty="0" smtClean="0"/>
          </a:p>
          <a:p>
            <a:r>
              <a:rPr lang="en-GB" sz="1200" b="0" i="0" u="none" strike="noStrike" kern="1200" dirty="0" smtClean="0">
                <a:solidFill>
                  <a:schemeClr val="tx1"/>
                </a:solidFill>
                <a:effectLst/>
                <a:latin typeface="+mn-lt"/>
                <a:ea typeface="+mn-ea"/>
                <a:cs typeface="+mn-cs"/>
              </a:rPr>
              <a:t>Courtesy of www.thequeensownhussars.co.uk</a:t>
            </a:r>
            <a:r>
              <a:rPr lang="en-GB" dirty="0" smtClean="0"/>
              <a:t> </a:t>
            </a:r>
            <a:endParaRPr lang="en-GB" b="1" dirty="0"/>
          </a:p>
        </p:txBody>
      </p:sp>
      <p:sp>
        <p:nvSpPr>
          <p:cNvPr id="4" name="Slide Number Placeholder 3"/>
          <p:cNvSpPr>
            <a:spLocks noGrp="1"/>
          </p:cNvSpPr>
          <p:nvPr>
            <p:ph type="sldNum" sz="quarter" idx="10"/>
          </p:nvPr>
        </p:nvSpPr>
        <p:spPr/>
        <p:txBody>
          <a:bodyPr/>
          <a:lstStyle/>
          <a:p>
            <a:fld id="{43DAC2EA-AFAB-482B-8131-624003AB5538}" type="slidenum">
              <a:rPr lang="en-GB" smtClean="0"/>
              <a:t>1</a:t>
            </a:fld>
            <a:endParaRPr lang="en-GB"/>
          </a:p>
        </p:txBody>
      </p:sp>
    </p:spTree>
    <p:extLst>
      <p:ext uri="{BB962C8B-B14F-4D97-AF65-F5344CB8AC3E}">
        <p14:creationId xmlns:p14="http://schemas.microsoft.com/office/powerpoint/2010/main" val="2188141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10</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Charge of the 23rd Pioneers at </a:t>
            </a:r>
            <a:r>
              <a:rPr lang="en-GB" sz="1200" b="0" i="0" u="none" strike="noStrike" kern="1200" dirty="0" err="1" smtClean="0">
                <a:solidFill>
                  <a:schemeClr val="tx1"/>
                </a:solidFill>
                <a:effectLst/>
                <a:latin typeface="+mn-lt"/>
                <a:ea typeface="+mn-ea"/>
                <a:cs typeface="+mn-cs"/>
              </a:rPr>
              <a:t>Arrogee</a:t>
            </a:r>
            <a:r>
              <a:rPr lang="en-GB" sz="1200" b="0" i="0" u="none" strike="noStrike" kern="1200" dirty="0" smtClean="0">
                <a:solidFill>
                  <a:schemeClr val="tx1"/>
                </a:solidFill>
                <a:effectLst/>
                <a:latin typeface="+mn-lt"/>
                <a:ea typeface="+mn-ea"/>
                <a:cs typeface="+mn-cs"/>
              </a:rPr>
              <a:t>, 10 April 1868.</a:t>
            </a:r>
          </a:p>
          <a:p>
            <a:endParaRPr lang="en-GB" dirty="0" smtClean="0"/>
          </a:p>
          <a:p>
            <a:r>
              <a:rPr lang="en-GB" sz="1200" b="0" i="0" u="none" strike="noStrike" kern="1200" dirty="0" smtClean="0">
                <a:solidFill>
                  <a:schemeClr val="tx1"/>
                </a:solidFill>
                <a:effectLst/>
                <a:latin typeface="+mn-lt"/>
                <a:ea typeface="+mn-ea"/>
                <a:cs typeface="+mn-cs"/>
              </a:rPr>
              <a:t>Courtesy of the Council of the National Army Museum, London (acc. no. 1956-02-202)</a:t>
            </a:r>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10</a:t>
            </a:fld>
            <a:endParaRPr lang="en-GB"/>
          </a:p>
        </p:txBody>
      </p:sp>
    </p:spTree>
    <p:extLst>
      <p:ext uri="{BB962C8B-B14F-4D97-AF65-F5344CB8AC3E}">
        <p14:creationId xmlns:p14="http://schemas.microsoft.com/office/powerpoint/2010/main" val="897279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11</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Agents of the Church Missionary Society (including</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Hindu, Sikh and Muslim converts)</a:t>
            </a:r>
            <a:r>
              <a:rPr lang="en-GB" sz="1200" b="0" i="0" u="none" strike="noStrike"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in Amritsar, March 1875.</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 The British Library Board. All Rights Reserved (Photo 793/8)</a:t>
            </a:r>
            <a:r>
              <a:rPr lang="en-GB" dirty="0" smtClean="0"/>
              <a:t> </a:t>
            </a:r>
          </a:p>
        </p:txBody>
      </p:sp>
      <p:sp>
        <p:nvSpPr>
          <p:cNvPr id="4" name="Slide Number Placeholder 3"/>
          <p:cNvSpPr>
            <a:spLocks noGrp="1"/>
          </p:cNvSpPr>
          <p:nvPr>
            <p:ph type="sldNum" sz="quarter" idx="10"/>
          </p:nvPr>
        </p:nvSpPr>
        <p:spPr/>
        <p:txBody>
          <a:bodyPr/>
          <a:lstStyle/>
          <a:p>
            <a:fld id="{43DAC2EA-AFAB-482B-8131-624003AB5538}" type="slidenum">
              <a:rPr lang="en-GB" smtClean="0"/>
              <a:t>11</a:t>
            </a:fld>
            <a:endParaRPr lang="en-GB"/>
          </a:p>
        </p:txBody>
      </p:sp>
    </p:spTree>
    <p:extLst>
      <p:ext uri="{BB962C8B-B14F-4D97-AF65-F5344CB8AC3E}">
        <p14:creationId xmlns:p14="http://schemas.microsoft.com/office/powerpoint/2010/main" val="91646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Golden Temple of Amritsar and an almost-complete clock tower photographed in September 1870.</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Private Collection</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12</a:t>
            </a:fld>
            <a:endParaRPr lang="en-GB"/>
          </a:p>
        </p:txBody>
      </p:sp>
    </p:spTree>
    <p:extLst>
      <p:ext uri="{BB962C8B-B14F-4D97-AF65-F5344CB8AC3E}">
        <p14:creationId xmlns:p14="http://schemas.microsoft.com/office/powerpoint/2010/main" val="1897479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13</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Inside the Golden Temple, Amritsar, in 1854.</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 Victoria and Albert Museum, London</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13</a:t>
            </a:fld>
            <a:endParaRPr lang="en-GB"/>
          </a:p>
        </p:txBody>
      </p:sp>
    </p:spTree>
    <p:extLst>
      <p:ext uri="{BB962C8B-B14F-4D97-AF65-F5344CB8AC3E}">
        <p14:creationId xmlns:p14="http://schemas.microsoft.com/office/powerpoint/2010/main" val="1897479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14</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gateway leading to the Golden Temple of Amritsar. On either side of the entrance are two gold panels in English and Punjabi that describe the ball lightning incident of 1877.</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err="1" smtClean="0">
                <a:solidFill>
                  <a:schemeClr val="tx1"/>
                </a:solidFill>
                <a:effectLst/>
                <a:latin typeface="+mn-lt"/>
                <a:ea typeface="+mn-ea"/>
                <a:cs typeface="+mn-cs"/>
              </a:rPr>
              <a:t>Toor</a:t>
            </a:r>
            <a:r>
              <a:rPr lang="en-GB" sz="1200" b="0" i="0" u="none" strike="noStrike" kern="1200" baseline="0" dirty="0" smtClean="0">
                <a:solidFill>
                  <a:schemeClr val="tx1"/>
                </a:solidFill>
                <a:effectLst/>
                <a:latin typeface="+mn-lt"/>
                <a:ea typeface="+mn-ea"/>
                <a:cs typeface="+mn-cs"/>
              </a:rPr>
              <a:t> Collection</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14</a:t>
            </a:fld>
            <a:endParaRPr lang="en-GB"/>
          </a:p>
        </p:txBody>
      </p:sp>
    </p:spTree>
    <p:extLst>
      <p:ext uri="{BB962C8B-B14F-4D97-AF65-F5344CB8AC3E}">
        <p14:creationId xmlns:p14="http://schemas.microsoft.com/office/powerpoint/2010/main" val="1897479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15</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British and Native Officers of the 3rd Sikh Infantry, part of the Punjab Frontier Force that was raised in </a:t>
            </a:r>
            <a:r>
              <a:rPr lang="en-GB" sz="1200" b="0" i="0" u="none" strike="noStrike" kern="1200" dirty="0" err="1" smtClean="0">
                <a:solidFill>
                  <a:schemeClr val="tx1"/>
                </a:solidFill>
                <a:effectLst/>
                <a:latin typeface="+mn-lt"/>
                <a:ea typeface="+mn-ea"/>
                <a:cs typeface="+mn-cs"/>
              </a:rPr>
              <a:t>Ferozepore</a:t>
            </a:r>
            <a:r>
              <a:rPr lang="en-GB" sz="1200" b="0" i="0" u="none" strike="noStrike" kern="1200" dirty="0" smtClean="0">
                <a:solidFill>
                  <a:schemeClr val="tx1"/>
                </a:solidFill>
                <a:effectLst/>
                <a:latin typeface="+mn-lt"/>
                <a:ea typeface="+mn-ea"/>
                <a:cs typeface="+mn-cs"/>
              </a:rPr>
              <a:t>, Punjab, in 1847.</a:t>
            </a:r>
          </a:p>
          <a:p>
            <a:endParaRPr lang="en-GB" sz="1200" b="0" i="0" u="none" strike="noStrike" kern="1200" dirty="0" smtClean="0">
              <a:solidFill>
                <a:schemeClr val="tx1"/>
              </a:solidFill>
              <a:effectLst/>
              <a:latin typeface="+mn-lt"/>
              <a:ea typeface="+mn-ea"/>
              <a:cs typeface="+mn-cs"/>
            </a:endParaRPr>
          </a:p>
          <a:p>
            <a:r>
              <a:rPr lang="en-GB" sz="1200" dirty="0" smtClean="0"/>
              <a:t>Courtesy of the Council of the </a:t>
            </a:r>
            <a:r>
              <a:rPr lang="en-GB" sz="1200" b="0" i="0" u="none" strike="noStrike" kern="1200" dirty="0" smtClean="0">
                <a:solidFill>
                  <a:schemeClr val="tx1"/>
                </a:solidFill>
                <a:effectLst/>
                <a:latin typeface="+mn-lt"/>
                <a:ea typeface="+mn-ea"/>
                <a:cs typeface="+mn-cs"/>
              </a:rPr>
              <a:t>National Army Museum, London (acc. no. 1955-04-41-39)</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15</a:t>
            </a:fld>
            <a:endParaRPr lang="en-GB"/>
          </a:p>
        </p:txBody>
      </p:sp>
    </p:spTree>
    <p:extLst>
      <p:ext uri="{BB962C8B-B14F-4D97-AF65-F5344CB8AC3E}">
        <p14:creationId xmlns:p14="http://schemas.microsoft.com/office/powerpoint/2010/main" val="1458234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16</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13th Bengal Lancers in Egypt capturing retreating trains after the Battle of Tel-el-</a:t>
            </a:r>
            <a:r>
              <a:rPr lang="en-GB" sz="1200" b="0" i="0" u="none" strike="noStrike" kern="1200" dirty="0" err="1" smtClean="0">
                <a:solidFill>
                  <a:schemeClr val="tx1"/>
                </a:solidFill>
                <a:effectLst/>
                <a:latin typeface="+mn-lt"/>
                <a:ea typeface="+mn-ea"/>
                <a:cs typeface="+mn-cs"/>
              </a:rPr>
              <a:t>Kebir</a:t>
            </a:r>
            <a:r>
              <a:rPr lang="en-GB" sz="1200" b="0" i="0" u="none" strike="noStrike" kern="1200" dirty="0" smtClean="0">
                <a:solidFill>
                  <a:schemeClr val="tx1"/>
                </a:solidFill>
                <a:effectLst/>
                <a:latin typeface="+mn-lt"/>
                <a:ea typeface="+mn-ea"/>
                <a:cs typeface="+mn-cs"/>
              </a:rPr>
              <a:t>, on September 13, 1882.</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UKPHA</a:t>
            </a:r>
            <a:r>
              <a:rPr lang="en-GB" sz="1200" b="0" i="0" u="none" strike="noStrike" kern="1200" baseline="0" dirty="0" smtClean="0">
                <a:solidFill>
                  <a:schemeClr val="tx1"/>
                </a:solidFill>
                <a:effectLst/>
                <a:latin typeface="+mn-lt"/>
                <a:ea typeface="+mn-ea"/>
                <a:cs typeface="+mn-cs"/>
              </a:rPr>
              <a:t> Archive</a:t>
            </a:r>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16</a:t>
            </a:fld>
            <a:endParaRPr lang="en-GB"/>
          </a:p>
        </p:txBody>
      </p:sp>
    </p:spTree>
    <p:extLst>
      <p:ext uri="{BB962C8B-B14F-4D97-AF65-F5344CB8AC3E}">
        <p14:creationId xmlns:p14="http://schemas.microsoft.com/office/powerpoint/2010/main" val="3094774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17</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British and Indian officers of the 9th Bengal Cavalry (also known as </a:t>
            </a:r>
            <a:r>
              <a:rPr lang="en-GB" sz="1200" b="0" i="0" u="none" strike="noStrike" kern="1200" dirty="0" err="1" smtClean="0">
                <a:solidFill>
                  <a:schemeClr val="tx1"/>
                </a:solidFill>
                <a:effectLst/>
                <a:latin typeface="+mn-lt"/>
                <a:ea typeface="+mn-ea"/>
                <a:cs typeface="+mn-cs"/>
              </a:rPr>
              <a:t>Hodson's</a:t>
            </a:r>
            <a:r>
              <a:rPr lang="en-GB" sz="1200" b="0" i="0" u="none" strike="noStrike" kern="1200" dirty="0" smtClean="0">
                <a:solidFill>
                  <a:schemeClr val="tx1"/>
                </a:solidFill>
                <a:effectLst/>
                <a:latin typeface="+mn-lt"/>
                <a:ea typeface="+mn-ea"/>
                <a:cs typeface="+mn-cs"/>
              </a:rPr>
              <a:t> Horse).</a:t>
            </a:r>
          </a:p>
          <a:p>
            <a:endParaRPr lang="en-GB" sz="1200" b="0" i="0" u="none" strike="noStrike" kern="1200" dirty="0" smtClean="0">
              <a:solidFill>
                <a:schemeClr val="tx1"/>
              </a:solidFill>
              <a:effectLst/>
              <a:latin typeface="+mn-lt"/>
              <a:ea typeface="+mn-ea"/>
              <a:cs typeface="+mn-cs"/>
            </a:endParaRPr>
          </a:p>
          <a:p>
            <a:r>
              <a:rPr lang="en-GB" sz="1200" dirty="0" smtClean="0"/>
              <a:t>Courtesy of the Council of the </a:t>
            </a:r>
            <a:r>
              <a:rPr lang="en-GB" sz="1200" b="0" i="0" u="none" strike="noStrike" kern="1200" dirty="0" smtClean="0">
                <a:solidFill>
                  <a:schemeClr val="tx1"/>
                </a:solidFill>
                <a:effectLst/>
                <a:latin typeface="+mn-lt"/>
                <a:ea typeface="+mn-ea"/>
                <a:cs typeface="+mn-cs"/>
              </a:rPr>
              <a:t>National Army Museum, London (acc. no. 1972-11-91-23)</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17</a:t>
            </a:fld>
            <a:endParaRPr lang="en-GB"/>
          </a:p>
        </p:txBody>
      </p:sp>
    </p:spTree>
    <p:extLst>
      <p:ext uri="{BB962C8B-B14F-4D97-AF65-F5344CB8AC3E}">
        <p14:creationId xmlns:p14="http://schemas.microsoft.com/office/powerpoint/2010/main" val="1762454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18</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A drawing of Maharaja Duleep Singh published in Vanity Fair in 1882 with the caption 'the Maharajah'.</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err="1" smtClean="0">
                <a:solidFill>
                  <a:schemeClr val="tx1"/>
                </a:solidFill>
                <a:effectLst/>
                <a:latin typeface="+mn-lt"/>
                <a:ea typeface="+mn-ea"/>
                <a:cs typeface="+mn-cs"/>
              </a:rPr>
              <a:t>Toor</a:t>
            </a:r>
            <a:r>
              <a:rPr lang="en-GB" sz="1200" b="0" i="0" u="none" strike="noStrike" kern="1200" baseline="0" dirty="0" smtClean="0">
                <a:solidFill>
                  <a:schemeClr val="tx1"/>
                </a:solidFill>
                <a:effectLst/>
                <a:latin typeface="+mn-lt"/>
                <a:ea typeface="+mn-ea"/>
                <a:cs typeface="+mn-cs"/>
              </a:rPr>
              <a:t> Collection</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18</a:t>
            </a:fld>
            <a:endParaRPr lang="en-GB"/>
          </a:p>
        </p:txBody>
      </p:sp>
    </p:spTree>
    <p:extLst>
      <p:ext uri="{BB962C8B-B14F-4D97-AF65-F5344CB8AC3E}">
        <p14:creationId xmlns:p14="http://schemas.microsoft.com/office/powerpoint/2010/main" val="4051029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19</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village church at </a:t>
            </a:r>
            <a:r>
              <a:rPr lang="en-GB" sz="1200" b="0" i="0" u="none" strike="noStrike" kern="1200" dirty="0" err="1" smtClean="0">
                <a:solidFill>
                  <a:schemeClr val="tx1"/>
                </a:solidFill>
                <a:effectLst/>
                <a:latin typeface="+mn-lt"/>
                <a:ea typeface="+mn-ea"/>
                <a:cs typeface="+mn-cs"/>
              </a:rPr>
              <a:t>Elveden</a:t>
            </a:r>
            <a:r>
              <a:rPr lang="en-GB" sz="1200" b="0" i="0" u="none" strike="noStrike" kern="1200" dirty="0" smtClean="0">
                <a:solidFill>
                  <a:schemeClr val="tx1"/>
                </a:solidFill>
                <a:effectLst/>
                <a:latin typeface="+mn-lt"/>
                <a:ea typeface="+mn-ea"/>
                <a:cs typeface="+mn-cs"/>
              </a:rPr>
              <a:t> in Norfolk where the last ruler of the Sikh Kingdom, Maharaja Duleep Singh was buried in 1893.</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Courtesy of Peter </a:t>
            </a:r>
            <a:r>
              <a:rPr lang="en-GB" sz="1200" b="0" i="0" u="none" strike="noStrike" kern="1200" dirty="0" err="1" smtClean="0">
                <a:solidFill>
                  <a:schemeClr val="tx1"/>
                </a:solidFill>
                <a:effectLst/>
                <a:latin typeface="+mn-lt"/>
                <a:ea typeface="+mn-ea"/>
                <a:cs typeface="+mn-cs"/>
              </a:rPr>
              <a:t>Bance</a:t>
            </a:r>
            <a:r>
              <a:rPr lang="en-GB" sz="1200" b="0" i="0" u="none" strike="noStrike" kern="1200" dirty="0" smtClean="0">
                <a:solidFill>
                  <a:schemeClr val="tx1"/>
                </a:solidFill>
                <a:effectLst/>
                <a:latin typeface="+mn-lt"/>
                <a:ea typeface="+mn-ea"/>
                <a:cs typeface="+mn-cs"/>
              </a:rPr>
              <a:t> Collection</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19</a:t>
            </a:fld>
            <a:endParaRPr lang="en-GB"/>
          </a:p>
        </p:txBody>
      </p:sp>
    </p:spTree>
    <p:extLst>
      <p:ext uri="{BB962C8B-B14F-4D97-AF65-F5344CB8AC3E}">
        <p14:creationId xmlns:p14="http://schemas.microsoft.com/office/powerpoint/2010/main" val="13726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(Persian for ‘Mountain of Light’) diamond in its original setting.</a:t>
            </a:r>
            <a:endParaRPr lang="en-GB" dirty="0" smtClean="0"/>
          </a:p>
          <a:p>
            <a:endParaRPr lang="en-GB" b="1"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b="1"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2</a:t>
            </a:fld>
            <a:endParaRPr lang="en-GB"/>
          </a:p>
        </p:txBody>
      </p:sp>
    </p:spTree>
    <p:extLst>
      <p:ext uri="{BB962C8B-B14F-4D97-AF65-F5344CB8AC3E}">
        <p14:creationId xmlns:p14="http://schemas.microsoft.com/office/powerpoint/2010/main" val="3908991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20</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Ruins of Fort </a:t>
            </a:r>
            <a:r>
              <a:rPr lang="en-GB" sz="1200" b="0" i="0" u="none" strike="noStrike" kern="1200" dirty="0" err="1" smtClean="0">
                <a:solidFill>
                  <a:schemeClr val="tx1"/>
                </a:solidFill>
                <a:effectLst/>
                <a:latin typeface="+mn-lt"/>
                <a:ea typeface="+mn-ea"/>
                <a:cs typeface="+mn-cs"/>
              </a:rPr>
              <a:t>Saragarhi</a:t>
            </a:r>
            <a:r>
              <a:rPr lang="en-GB" sz="1200" b="0" i="0" u="none" strike="noStrike" kern="1200" dirty="0" smtClean="0">
                <a:solidFill>
                  <a:schemeClr val="tx1"/>
                </a:solidFill>
                <a:effectLst/>
                <a:latin typeface="+mn-lt"/>
                <a:ea typeface="+mn-ea"/>
                <a:cs typeface="+mn-cs"/>
              </a:rPr>
              <a:t> in the North-West Frontier Province of India defended by 21 men of the 36th Sikhs.</a:t>
            </a:r>
            <a:endParaRPr lang="en-GB" dirty="0" smtClean="0"/>
          </a:p>
          <a:p>
            <a:endParaRPr lang="en-GB" dirty="0" smtClean="0"/>
          </a:p>
          <a:p>
            <a:r>
              <a:rPr lang="en-GB" sz="1200" b="0" i="0" u="none" strike="noStrike" kern="1200" dirty="0" smtClean="0">
                <a:solidFill>
                  <a:schemeClr val="tx1"/>
                </a:solidFill>
                <a:effectLst/>
                <a:latin typeface="+mn-lt"/>
                <a:ea typeface="+mn-ea"/>
                <a:cs typeface="+mn-cs"/>
              </a:rPr>
              <a:t>Private Collection</a:t>
            </a:r>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20</a:t>
            </a:fld>
            <a:endParaRPr lang="en-GB"/>
          </a:p>
        </p:txBody>
      </p:sp>
    </p:spTree>
    <p:extLst>
      <p:ext uri="{BB962C8B-B14F-4D97-AF65-F5344CB8AC3E}">
        <p14:creationId xmlns:p14="http://schemas.microsoft.com/office/powerpoint/2010/main" val="3142692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21</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16th Regiment of Bengal Lancers on the steps of the Temple of Heaven, Beijing, during the Boxer Rebellion.</a:t>
            </a:r>
          </a:p>
          <a:p>
            <a:endParaRPr lang="en-GB" sz="1200" b="0" i="0" u="none" strike="noStrike" kern="1200" dirty="0" smtClean="0">
              <a:solidFill>
                <a:schemeClr val="tx1"/>
              </a:solidFill>
              <a:effectLst/>
              <a:latin typeface="+mn-lt"/>
              <a:ea typeface="+mn-ea"/>
              <a:cs typeface="+mn-cs"/>
            </a:endParaRPr>
          </a:p>
          <a:p>
            <a:r>
              <a:rPr lang="en-GB" sz="1200" dirty="0" smtClean="0"/>
              <a:t>Courtesy of the Council of the </a:t>
            </a:r>
            <a:r>
              <a:rPr lang="en-GB" sz="1200" b="0" i="0" u="none" strike="noStrike" kern="1200" dirty="0" smtClean="0">
                <a:solidFill>
                  <a:schemeClr val="tx1"/>
                </a:solidFill>
                <a:effectLst/>
                <a:latin typeface="+mn-lt"/>
                <a:ea typeface="+mn-ea"/>
                <a:cs typeface="+mn-cs"/>
              </a:rPr>
              <a:t>National Army Museum, London (acc. no. 6306-38-135)</a:t>
            </a:r>
          </a:p>
        </p:txBody>
      </p:sp>
      <p:sp>
        <p:nvSpPr>
          <p:cNvPr id="4" name="Slide Number Placeholder 3"/>
          <p:cNvSpPr>
            <a:spLocks noGrp="1"/>
          </p:cNvSpPr>
          <p:nvPr>
            <p:ph type="sldNum" sz="quarter" idx="10"/>
          </p:nvPr>
        </p:nvSpPr>
        <p:spPr/>
        <p:txBody>
          <a:bodyPr/>
          <a:lstStyle/>
          <a:p>
            <a:fld id="{43DAC2EA-AFAB-482B-8131-624003AB5538}" type="slidenum">
              <a:rPr lang="en-GB" smtClean="0"/>
              <a:t>21</a:t>
            </a:fld>
            <a:endParaRPr lang="en-GB"/>
          </a:p>
        </p:txBody>
      </p:sp>
    </p:spTree>
    <p:extLst>
      <p:ext uri="{BB962C8B-B14F-4D97-AF65-F5344CB8AC3E}">
        <p14:creationId xmlns:p14="http://schemas.microsoft.com/office/powerpoint/2010/main" val="2902380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22</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Officers and men of the 47th Sikhs in the presence of the Guru Granth Sahib,</a:t>
            </a:r>
            <a:r>
              <a:rPr lang="en-GB" sz="1200" b="0" i="0" u="none" strike="noStrike" kern="1200" baseline="0" dirty="0" smtClean="0">
                <a:solidFill>
                  <a:schemeClr val="tx1"/>
                </a:solidFill>
                <a:effectLst/>
                <a:latin typeface="+mn-lt"/>
                <a:ea typeface="+mn-ea"/>
                <a:cs typeface="+mn-cs"/>
              </a:rPr>
              <a:t> c. 1902.</a:t>
            </a:r>
          </a:p>
          <a:p>
            <a:endParaRPr lang="en-GB" sz="1200" b="0" i="0" u="none" strike="noStrike" kern="1200" baseline="0" dirty="0" smtClean="0">
              <a:solidFill>
                <a:schemeClr val="tx1"/>
              </a:solidFill>
              <a:effectLst/>
              <a:latin typeface="+mn-lt"/>
              <a:ea typeface="+mn-ea"/>
              <a:cs typeface="+mn-cs"/>
            </a:endParaRPr>
          </a:p>
          <a:p>
            <a:r>
              <a:rPr lang="en-GB" sz="1200" dirty="0" smtClean="0"/>
              <a:t>Courtesy of the Council of the </a:t>
            </a:r>
            <a:r>
              <a:rPr lang="en-GB" sz="1200" b="0" i="0" u="none" strike="noStrike" kern="1200" dirty="0" smtClean="0">
                <a:solidFill>
                  <a:schemeClr val="tx1"/>
                </a:solidFill>
                <a:effectLst/>
                <a:latin typeface="+mn-lt"/>
                <a:ea typeface="+mn-ea"/>
                <a:cs typeface="+mn-cs"/>
              </a:rPr>
              <a:t>National Army Museum, London (acc. no. 6406-69-1)</a:t>
            </a:r>
            <a:endParaRPr lang="en-GB"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22</a:t>
            </a:fld>
            <a:endParaRPr lang="en-GB"/>
          </a:p>
        </p:txBody>
      </p:sp>
    </p:spTree>
    <p:extLst>
      <p:ext uri="{BB962C8B-B14F-4D97-AF65-F5344CB8AC3E}">
        <p14:creationId xmlns:p14="http://schemas.microsoft.com/office/powerpoint/2010/main" val="2486273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23</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The Prince and Princess of Wales (later King George V and Queen</a:t>
            </a:r>
            <a:r>
              <a:rPr lang="en-GB" sz="1200" b="0" i="0" u="none" strike="noStrike" kern="1200" baseline="0" dirty="0" smtClean="0">
                <a:solidFill>
                  <a:schemeClr val="tx1"/>
                </a:solidFill>
                <a:effectLst/>
                <a:latin typeface="+mn-lt"/>
                <a:ea typeface="+mn-ea"/>
                <a:cs typeface="+mn-cs"/>
              </a:rPr>
              <a:t> Mary) </a:t>
            </a:r>
            <a:r>
              <a:rPr lang="en-GB" sz="1200" b="0" i="0" u="none" strike="noStrike" kern="1200" dirty="0" smtClean="0">
                <a:solidFill>
                  <a:schemeClr val="tx1"/>
                </a:solidFill>
                <a:effectLst/>
                <a:latin typeface="+mn-lt"/>
                <a:ea typeface="+mn-ea"/>
                <a:cs typeface="+mn-cs"/>
              </a:rPr>
              <a:t>visit the Golden Temple of Amritsar during their tour of India in 1905.</a:t>
            </a:r>
            <a:endParaRPr lang="en-GB" dirty="0" smtClean="0"/>
          </a:p>
          <a:p>
            <a:endParaRPr lang="en-GB" dirty="0" smtClean="0"/>
          </a:p>
          <a:p>
            <a:r>
              <a:rPr lang="en-GB" dirty="0" err="1" smtClean="0"/>
              <a:t>Toor</a:t>
            </a:r>
            <a:r>
              <a:rPr lang="en-GB" dirty="0" smtClean="0"/>
              <a:t> Collection</a:t>
            </a:r>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23</a:t>
            </a:fld>
            <a:endParaRPr lang="en-GB"/>
          </a:p>
        </p:txBody>
      </p:sp>
    </p:spTree>
    <p:extLst>
      <p:ext uri="{BB962C8B-B14F-4D97-AF65-F5344CB8AC3E}">
        <p14:creationId xmlns:p14="http://schemas.microsoft.com/office/powerpoint/2010/main" val="3130348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24</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Indian Distinguished Service Medal showing George V. This particular example is named to "3693 </a:t>
            </a:r>
            <a:r>
              <a:rPr lang="en-GB" sz="1200" b="0" i="0" u="none" strike="noStrike" kern="1200" dirty="0" err="1" smtClean="0">
                <a:solidFill>
                  <a:schemeClr val="tx1"/>
                </a:solidFill>
                <a:effectLst/>
                <a:latin typeface="+mn-lt"/>
                <a:ea typeface="+mn-ea"/>
                <a:cs typeface="+mn-cs"/>
              </a:rPr>
              <a:t>Naik</a:t>
            </a:r>
            <a:r>
              <a:rPr lang="en-GB" sz="1200" b="0" i="0" u="none" strike="noStrike" kern="1200" dirty="0" smtClean="0">
                <a:solidFill>
                  <a:schemeClr val="tx1"/>
                </a:solidFill>
                <a:effectLst/>
                <a:latin typeface="+mn-lt"/>
                <a:ea typeface="+mn-ea"/>
                <a:cs typeface="+mn-cs"/>
              </a:rPr>
              <a:t> </a:t>
            </a:r>
            <a:r>
              <a:rPr lang="en-GB" sz="1200" b="0" i="0" u="none" strike="noStrike" kern="1200" dirty="0" err="1" smtClean="0">
                <a:solidFill>
                  <a:schemeClr val="tx1"/>
                </a:solidFill>
                <a:effectLst/>
                <a:latin typeface="+mn-lt"/>
                <a:ea typeface="+mn-ea"/>
                <a:cs typeface="+mn-cs"/>
              </a:rPr>
              <a:t>Bir</a:t>
            </a:r>
            <a:r>
              <a:rPr lang="en-GB" sz="1200" b="0" i="0" u="none" strike="noStrike" kern="1200" dirty="0" smtClean="0">
                <a:solidFill>
                  <a:schemeClr val="tx1"/>
                </a:solidFill>
                <a:effectLst/>
                <a:latin typeface="+mn-lt"/>
                <a:ea typeface="+mn-ea"/>
                <a:cs typeface="+mn-cs"/>
              </a:rPr>
              <a:t> Singh 14th K.G.O. </a:t>
            </a:r>
            <a:r>
              <a:rPr lang="en-GB" sz="1200" b="0" i="0" u="none" strike="noStrike" kern="1200" dirty="0" err="1" smtClean="0">
                <a:solidFill>
                  <a:schemeClr val="tx1"/>
                </a:solidFill>
                <a:effectLst/>
                <a:latin typeface="+mn-lt"/>
                <a:ea typeface="+mn-ea"/>
                <a:cs typeface="+mn-cs"/>
              </a:rPr>
              <a:t>Ferozepore</a:t>
            </a:r>
            <a:r>
              <a:rPr lang="en-GB" sz="1200" b="0" i="0" u="none" strike="noStrike" kern="1200" dirty="0" smtClean="0">
                <a:solidFill>
                  <a:schemeClr val="tx1"/>
                </a:solidFill>
                <a:effectLst/>
                <a:latin typeface="+mn-lt"/>
                <a:ea typeface="+mn-ea"/>
                <a:cs typeface="+mn-cs"/>
              </a:rPr>
              <a:t> Sikhs" and was awarded for an act of gallantry during the Gallipoli campaign in Turkey.</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Private</a:t>
            </a:r>
            <a:r>
              <a:rPr lang="en-GB" sz="1200" b="0" i="0" u="none" strike="noStrike" kern="1200" baseline="0" dirty="0" smtClean="0">
                <a:solidFill>
                  <a:schemeClr val="tx1"/>
                </a:solidFill>
                <a:effectLst/>
                <a:latin typeface="+mn-lt"/>
                <a:ea typeface="+mn-ea"/>
                <a:cs typeface="+mn-cs"/>
              </a:rPr>
              <a:t> collection</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24</a:t>
            </a:fld>
            <a:endParaRPr lang="en-GB"/>
          </a:p>
        </p:txBody>
      </p:sp>
    </p:spTree>
    <p:extLst>
      <p:ext uri="{BB962C8B-B14F-4D97-AF65-F5344CB8AC3E}">
        <p14:creationId xmlns:p14="http://schemas.microsoft.com/office/powerpoint/2010/main" val="346190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25</a:t>
            </a:r>
            <a:endParaRPr lang="en-GB" b="0" dirty="0" smtClean="0"/>
          </a:p>
          <a:p>
            <a:endParaRPr lang="en-GB" b="0" dirty="0" smtClean="0"/>
          </a:p>
          <a:p>
            <a:r>
              <a:rPr lang="en-GB" dirty="0" smtClean="0"/>
              <a:t>Sikh saw mill workers in British Columbia,</a:t>
            </a:r>
            <a:r>
              <a:rPr lang="en-GB" baseline="0" dirty="0" smtClean="0"/>
              <a:t> Canada, c. 1908.</a:t>
            </a:r>
          </a:p>
          <a:p>
            <a:endParaRPr lang="en-GB" baseline="0" dirty="0" smtClean="0"/>
          </a:p>
          <a:p>
            <a:r>
              <a:rPr lang="en-GB" sz="1200" b="0" i="0" u="none" strike="noStrike" kern="1200" dirty="0" smtClean="0">
                <a:solidFill>
                  <a:schemeClr val="tx1"/>
                </a:solidFill>
                <a:effectLst/>
                <a:latin typeface="+mn-lt"/>
                <a:ea typeface="+mn-ea"/>
                <a:cs typeface="+mn-cs"/>
              </a:rPr>
              <a:t>Courtesy of Sikh Heritage Museum of Canada, source Vancouver Public Library VPL-7641</a:t>
            </a:r>
            <a:endParaRPr lang="en-GB" dirty="0" smtClean="0"/>
          </a:p>
        </p:txBody>
      </p:sp>
      <p:sp>
        <p:nvSpPr>
          <p:cNvPr id="4" name="Slide Number Placeholder 3"/>
          <p:cNvSpPr>
            <a:spLocks noGrp="1"/>
          </p:cNvSpPr>
          <p:nvPr>
            <p:ph type="sldNum" sz="quarter" idx="10"/>
          </p:nvPr>
        </p:nvSpPr>
        <p:spPr/>
        <p:txBody>
          <a:bodyPr/>
          <a:lstStyle/>
          <a:p>
            <a:fld id="{43DAC2EA-AFAB-482B-8131-624003AB5538}" type="slidenum">
              <a:rPr lang="en-GB" smtClean="0"/>
              <a:t>25</a:t>
            </a:fld>
            <a:endParaRPr lang="en-GB"/>
          </a:p>
        </p:txBody>
      </p:sp>
    </p:spTree>
    <p:extLst>
      <p:ext uri="{BB962C8B-B14F-4D97-AF65-F5344CB8AC3E}">
        <p14:creationId xmlns:p14="http://schemas.microsoft.com/office/powerpoint/2010/main" val="39128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26</a:t>
            </a:r>
            <a:endParaRPr lang="en-GB" b="0" dirty="0" smtClean="0"/>
          </a:p>
          <a:p>
            <a:endParaRPr lang="en-GB" b="0" dirty="0" smtClean="0"/>
          </a:p>
          <a:p>
            <a:r>
              <a:rPr lang="en-GB" sz="1200" kern="1200" dirty="0" smtClean="0">
                <a:solidFill>
                  <a:schemeClr val="tx1"/>
                </a:solidFill>
                <a:effectLst/>
                <a:latin typeface="+mn-lt"/>
                <a:ea typeface="+mn-ea"/>
                <a:cs typeface="+mn-cs"/>
              </a:rPr>
              <a:t>The Victoria Cross, the United Kingdom’s highest award for military service.</a:t>
            </a: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IWM (HU 69722)</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26</a:t>
            </a:fld>
            <a:endParaRPr lang="en-GB"/>
          </a:p>
        </p:txBody>
      </p:sp>
    </p:spTree>
    <p:extLst>
      <p:ext uri="{BB962C8B-B14F-4D97-AF65-F5344CB8AC3E}">
        <p14:creationId xmlns:p14="http://schemas.microsoft.com/office/powerpoint/2010/main" val="1754091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27</a:t>
            </a:r>
            <a:endParaRPr lang="en-GB" b="0" dirty="0" smtClean="0"/>
          </a:p>
          <a:p>
            <a:endParaRPr lang="en-GB" b="0" dirty="0" smtClean="0"/>
          </a:p>
          <a:p>
            <a:r>
              <a:rPr lang="en-GB" baseline="0" dirty="0" smtClean="0"/>
              <a:t>Dressed in a white suit and with binoculars in his right hand, </a:t>
            </a:r>
            <a:r>
              <a:rPr lang="en-GB" baseline="0" dirty="0" err="1" smtClean="0"/>
              <a:t>Gurdit</a:t>
            </a:r>
            <a:r>
              <a:rPr lang="en-GB" baseline="0" dirty="0" smtClean="0"/>
              <a:t> Singh, the enterprising </a:t>
            </a:r>
            <a:r>
              <a:rPr lang="en-GB" dirty="0" smtClean="0"/>
              <a:t>Sikh who chartered</a:t>
            </a:r>
            <a:r>
              <a:rPr lang="en-GB" baseline="0" dirty="0" smtClean="0"/>
              <a:t> </a:t>
            </a:r>
            <a:r>
              <a:rPr lang="en-GB" dirty="0" smtClean="0"/>
              <a:t>the </a:t>
            </a:r>
            <a:r>
              <a:rPr lang="en-GB" dirty="0" err="1" smtClean="0"/>
              <a:t>Komagata</a:t>
            </a:r>
            <a:r>
              <a:rPr lang="en-GB" baseline="0" dirty="0" smtClean="0"/>
              <a:t> </a:t>
            </a:r>
            <a:r>
              <a:rPr lang="en-GB" baseline="0" dirty="0" err="1" smtClean="0"/>
              <a:t>Maru</a:t>
            </a:r>
            <a:r>
              <a:rPr lang="en-GB" baseline="0" dirty="0" smtClean="0"/>
              <a:t>, makes a triumphant gesture in the hope that he and his fellow passengers will be allowed to land in Vancouver.</a:t>
            </a:r>
            <a:endParaRPr lang="en-GB" dirty="0" smtClean="0"/>
          </a:p>
          <a:p>
            <a:endParaRPr lang="en-GB" dirty="0" smtClean="0"/>
          </a:p>
          <a:p>
            <a:r>
              <a:rPr lang="en-GB" sz="1200" b="0" i="0" u="none" strike="noStrike" kern="1200" dirty="0" smtClean="0">
                <a:solidFill>
                  <a:schemeClr val="tx1"/>
                </a:solidFill>
                <a:effectLst/>
                <a:latin typeface="+mn-lt"/>
                <a:ea typeface="+mn-ea"/>
                <a:cs typeface="+mn-cs"/>
              </a:rPr>
              <a:t>Courtesy of Sikh Heritage Museum of Canada, source Vancouver Public Library VPL-136</a:t>
            </a:r>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27</a:t>
            </a:fld>
            <a:endParaRPr lang="en-GB"/>
          </a:p>
        </p:txBody>
      </p:sp>
    </p:spTree>
    <p:extLst>
      <p:ext uri="{BB962C8B-B14F-4D97-AF65-F5344CB8AC3E}">
        <p14:creationId xmlns:p14="http://schemas.microsoft.com/office/powerpoint/2010/main" val="6513487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28</a:t>
            </a:r>
            <a:endParaRPr lang="en-GB" b="0" dirty="0" smtClean="0"/>
          </a:p>
          <a:p>
            <a:endParaRPr lang="en-GB" b="0" dirty="0" smtClean="0"/>
          </a:p>
          <a:p>
            <a:r>
              <a:rPr lang="en-GB" b="0" dirty="0" smtClean="0"/>
              <a:t>A postcard from </a:t>
            </a:r>
            <a:r>
              <a:rPr lang="en-GB" b="0" baseline="0" dirty="0" smtClean="0"/>
              <a:t>1914 showing Sikh soldiers marching through the streets of the French town of Marseilles. The caption (also translated in French) reads ‘Gentlemen of Indian marching to chasten German hooligans’.</a:t>
            </a:r>
          </a:p>
          <a:p>
            <a:endParaRPr lang="en-GB" b="0" baseline="0" dirty="0" smtClean="0"/>
          </a:p>
          <a:p>
            <a:r>
              <a:rPr lang="en-GB" b="0" baseline="0" dirty="0" smtClean="0"/>
              <a:t>UKPHA Archive</a:t>
            </a:r>
            <a:endParaRPr lang="en-GB" b="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28</a:t>
            </a:fld>
            <a:endParaRPr lang="en-GB"/>
          </a:p>
        </p:txBody>
      </p:sp>
    </p:spTree>
    <p:extLst>
      <p:ext uri="{BB962C8B-B14F-4D97-AF65-F5344CB8AC3E}">
        <p14:creationId xmlns:p14="http://schemas.microsoft.com/office/powerpoint/2010/main" val="3063096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29</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An engraving</a:t>
            </a:r>
            <a:r>
              <a:rPr lang="en-GB" sz="1200" b="0" i="0" u="none" strike="noStrike" kern="1200" baseline="0" dirty="0" smtClean="0">
                <a:solidFill>
                  <a:schemeClr val="tx1"/>
                </a:solidFill>
                <a:effectLst/>
                <a:latin typeface="+mn-lt"/>
                <a:ea typeface="+mn-ea"/>
                <a:cs typeface="+mn-cs"/>
              </a:rPr>
              <a:t> published in ‘Deeds That Thrill the Empire’ in 1917 and captioned </a:t>
            </a:r>
            <a:r>
              <a:rPr lang="en-GB" sz="1200" b="0" i="0" u="none" strike="noStrike" kern="1200" dirty="0" smtClean="0">
                <a:solidFill>
                  <a:schemeClr val="tx1"/>
                </a:solidFill>
                <a:effectLst/>
                <a:latin typeface="+mn-lt"/>
                <a:ea typeface="+mn-ea"/>
                <a:cs typeface="+mn-cs"/>
              </a:rPr>
              <a:t>‘Lieutenant Smyth and his party of the 15th Sikhs carrying up bombs to the firing trench at the </a:t>
            </a:r>
            <a:r>
              <a:rPr lang="en-GB" sz="1200" b="0" i="0" u="none" strike="noStrike" kern="1200" dirty="0" err="1" smtClean="0">
                <a:solidFill>
                  <a:schemeClr val="tx1"/>
                </a:solidFill>
                <a:effectLst/>
                <a:latin typeface="+mn-lt"/>
                <a:ea typeface="+mn-ea"/>
                <a:cs typeface="+mn-cs"/>
              </a:rPr>
              <a:t>Ferme</a:t>
            </a:r>
            <a:r>
              <a:rPr lang="en-GB" sz="1200" b="0" i="0" u="none" strike="noStrike" kern="1200" dirty="0" smtClean="0">
                <a:solidFill>
                  <a:schemeClr val="tx1"/>
                </a:solidFill>
                <a:effectLst/>
                <a:latin typeface="+mn-lt"/>
                <a:ea typeface="+mn-ea"/>
                <a:cs typeface="+mn-cs"/>
              </a:rPr>
              <a:t> du Bois.’</a:t>
            </a:r>
          </a:p>
          <a:p>
            <a:endParaRPr lang="en-GB" sz="1200" b="0" i="0" u="none" strike="noStrike" kern="1200" dirty="0" smtClean="0">
              <a:solidFill>
                <a:schemeClr val="tx1"/>
              </a:solidFill>
              <a:effectLst/>
              <a:latin typeface="+mn-lt"/>
              <a:ea typeface="+mn-ea"/>
              <a:cs typeface="+mn-cs"/>
            </a:endParaRPr>
          </a:p>
          <a:p>
            <a:r>
              <a:rPr lang="en-GB" sz="1200" dirty="0" smtClean="0"/>
              <a:t>Courtesy of </a:t>
            </a:r>
            <a:r>
              <a:rPr lang="en-GB" sz="1200" b="0" i="0" u="none" strike="noStrike" kern="1200" dirty="0" err="1" smtClean="0">
                <a:solidFill>
                  <a:schemeClr val="tx1"/>
                </a:solidFill>
                <a:effectLst/>
                <a:latin typeface="+mn-lt"/>
                <a:ea typeface="+mn-ea"/>
                <a:cs typeface="+mn-cs"/>
              </a:rPr>
              <a:t>Kulwant</a:t>
            </a:r>
            <a:r>
              <a:rPr lang="en-GB" sz="1200" b="0" i="0" u="none" strike="noStrike" kern="1200" dirty="0" smtClean="0">
                <a:solidFill>
                  <a:schemeClr val="tx1"/>
                </a:solidFill>
                <a:effectLst/>
                <a:latin typeface="+mn-lt"/>
                <a:ea typeface="+mn-ea"/>
                <a:cs typeface="+mn-cs"/>
              </a:rPr>
              <a:t> Singh </a:t>
            </a:r>
            <a:r>
              <a:rPr lang="en-GB" sz="1200" b="0" i="0" u="none" strike="noStrike" kern="1200" dirty="0" err="1" smtClean="0">
                <a:solidFill>
                  <a:schemeClr val="tx1"/>
                </a:solidFill>
                <a:effectLst/>
                <a:latin typeface="+mn-lt"/>
                <a:ea typeface="+mn-ea"/>
                <a:cs typeface="+mn-cs"/>
              </a:rPr>
              <a:t>Bahra</a:t>
            </a:r>
            <a:r>
              <a:rPr lang="en-GB" sz="1200" b="0" i="0" u="none" strike="noStrike" kern="1200" dirty="0" smtClean="0">
                <a:solidFill>
                  <a:schemeClr val="tx1"/>
                </a:solidFill>
                <a:effectLst/>
                <a:latin typeface="+mn-lt"/>
                <a:ea typeface="+mn-ea"/>
                <a:cs typeface="+mn-cs"/>
              </a:rPr>
              <a:t> Collection</a:t>
            </a:r>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29</a:t>
            </a:fld>
            <a:endParaRPr lang="en-GB"/>
          </a:p>
        </p:txBody>
      </p:sp>
    </p:spTree>
    <p:extLst>
      <p:ext uri="{BB962C8B-B14F-4D97-AF65-F5344CB8AC3E}">
        <p14:creationId xmlns:p14="http://schemas.microsoft.com/office/powerpoint/2010/main" val="116307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3</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Sikh recruits of the 34th Sikh Pioneers taking the Khalsa initiation at the </a:t>
            </a:r>
            <a:r>
              <a:rPr lang="en-GB" sz="1200" b="0" i="0" u="none" strike="noStrike" kern="1200" dirty="0" err="1" smtClean="0">
                <a:solidFill>
                  <a:schemeClr val="tx1"/>
                </a:solidFill>
                <a:effectLst/>
                <a:latin typeface="+mn-lt"/>
                <a:ea typeface="+mn-ea"/>
                <a:cs typeface="+mn-cs"/>
              </a:rPr>
              <a:t>Mian</a:t>
            </a:r>
            <a:r>
              <a:rPr lang="en-GB" sz="1200" b="0" i="0" u="none" strike="noStrike" kern="1200" dirty="0" smtClean="0">
                <a:solidFill>
                  <a:schemeClr val="tx1"/>
                </a:solidFill>
                <a:effectLst/>
                <a:latin typeface="+mn-lt"/>
                <a:ea typeface="+mn-ea"/>
                <a:cs typeface="+mn-cs"/>
              </a:rPr>
              <a:t> Mir Cantonment, Lahore, in 1906.</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Courtesy of the Council of the National Army Museum, London (acc. no. 7109-25-2-45)</a:t>
            </a:r>
            <a:r>
              <a:rPr lang="en-GB" dirty="0" smtClean="0"/>
              <a:t> </a:t>
            </a:r>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3</a:t>
            </a:fld>
            <a:endParaRPr lang="en-GB"/>
          </a:p>
        </p:txBody>
      </p:sp>
    </p:spTree>
    <p:extLst>
      <p:ext uri="{BB962C8B-B14F-4D97-AF65-F5344CB8AC3E}">
        <p14:creationId xmlns:p14="http://schemas.microsoft.com/office/powerpoint/2010/main" val="2417408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4</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Prince Albert (1819–1861), the husband of Queen Victoria, had the </a:t>
            </a:r>
            <a:r>
              <a:rPr lang="en-GB" sz="1200" b="0" i="0" u="none" strike="noStrike" kern="1200" dirty="0" err="1" smtClean="0">
                <a:solidFill>
                  <a:schemeClr val="tx1"/>
                </a:solidFill>
                <a:effectLst/>
                <a:latin typeface="+mn-lt"/>
                <a:ea typeface="+mn-ea"/>
                <a:cs typeface="+mn-cs"/>
              </a:rPr>
              <a:t>Koh-i-noor</a:t>
            </a:r>
            <a:r>
              <a:rPr lang="en-GB" sz="1200" b="0" i="0" u="none" strike="noStrike" kern="1200" dirty="0" smtClean="0">
                <a:solidFill>
                  <a:schemeClr val="tx1"/>
                </a:solidFill>
                <a:effectLst/>
                <a:latin typeface="+mn-lt"/>
                <a:ea typeface="+mn-ea"/>
                <a:cs typeface="+mn-cs"/>
              </a:rPr>
              <a:t> diamond cut in Amsterdam so that it could be set in a brooch for her.</a:t>
            </a:r>
            <a:r>
              <a:rPr lang="en-GB" dirty="0" smtClean="0"/>
              <a:t> </a:t>
            </a:r>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4</a:t>
            </a:fld>
            <a:endParaRPr lang="en-GB"/>
          </a:p>
        </p:txBody>
      </p:sp>
    </p:spTree>
    <p:extLst>
      <p:ext uri="{BB962C8B-B14F-4D97-AF65-F5344CB8AC3E}">
        <p14:creationId xmlns:p14="http://schemas.microsoft.com/office/powerpoint/2010/main" val="3558998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5</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Maharaja Duleep Singh on the Lower Terrace at Osborne House, Isle of Wight, in August 1854.</a:t>
            </a:r>
            <a:endParaRPr lang="en-GB" dirty="0" smtClean="0"/>
          </a:p>
          <a:p>
            <a:endParaRPr lang="en-GB" dirty="0" smtClean="0"/>
          </a:p>
          <a:p>
            <a:r>
              <a:rPr lang="en-GB" sz="1200" b="0" i="0" u="none" strike="noStrike" kern="1200" dirty="0" smtClean="0">
                <a:solidFill>
                  <a:schemeClr val="tx1"/>
                </a:solidFill>
                <a:effectLst/>
                <a:latin typeface="+mn-lt"/>
                <a:ea typeface="+mn-ea"/>
                <a:cs typeface="+mn-cs"/>
              </a:rPr>
              <a:t>Royal Collection Trust/© Her Majesty Queen Elizabeth II 2014</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5</a:t>
            </a:fld>
            <a:endParaRPr lang="en-GB"/>
          </a:p>
        </p:txBody>
      </p:sp>
    </p:spTree>
    <p:extLst>
      <p:ext uri="{BB962C8B-B14F-4D97-AF65-F5344CB8AC3E}">
        <p14:creationId xmlns:p14="http://schemas.microsoft.com/office/powerpoint/2010/main" val="144894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6</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Men of the 45th Rattray's Sikhs at the Delhi Camp of Exercise in 1886.</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Private</a:t>
            </a:r>
            <a:r>
              <a:rPr lang="en-GB" sz="1200" b="0" i="0" u="none" strike="noStrike" kern="1200" baseline="0" dirty="0" smtClean="0">
                <a:solidFill>
                  <a:schemeClr val="tx1"/>
                </a:solidFill>
                <a:effectLst/>
                <a:latin typeface="+mn-lt"/>
                <a:ea typeface="+mn-ea"/>
                <a:cs typeface="+mn-cs"/>
              </a:rPr>
              <a:t> collection</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6</a:t>
            </a:fld>
            <a:endParaRPr lang="en-GB"/>
          </a:p>
        </p:txBody>
      </p:sp>
    </p:spTree>
    <p:extLst>
      <p:ext uri="{BB962C8B-B14F-4D97-AF65-F5344CB8AC3E}">
        <p14:creationId xmlns:p14="http://schemas.microsoft.com/office/powerpoint/2010/main" val="380511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7</a:t>
            </a:r>
            <a:endParaRPr lang="en-GB" b="0" dirty="0" smtClean="0"/>
          </a:p>
          <a:p>
            <a:endParaRPr lang="en-GB" b="0" dirty="0" smtClean="0"/>
          </a:p>
          <a:p>
            <a:r>
              <a:rPr lang="en-GB" dirty="0" smtClean="0"/>
              <a:t>Mutineers about to be blown from guns by the Bengal Horse Artillery, c. 1858.</a:t>
            </a:r>
          </a:p>
          <a:p>
            <a:endParaRPr lang="en-GB" dirty="0" smtClean="0"/>
          </a:p>
          <a:p>
            <a:r>
              <a:rPr lang="en-GB" sz="1200" b="0" i="0" u="none" strike="noStrike" kern="1200" dirty="0" smtClean="0">
                <a:solidFill>
                  <a:schemeClr val="tx1"/>
                </a:solidFill>
                <a:effectLst/>
                <a:latin typeface="+mn-lt"/>
                <a:ea typeface="+mn-ea"/>
                <a:cs typeface="+mn-cs"/>
              </a:rPr>
              <a:t>Courtesy of the Council of the National Army Museum, London (acc. no. 1978-05-55-1)</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7</a:t>
            </a:fld>
            <a:endParaRPr lang="en-GB"/>
          </a:p>
        </p:txBody>
      </p:sp>
    </p:spTree>
    <p:extLst>
      <p:ext uri="{BB962C8B-B14F-4D97-AF65-F5344CB8AC3E}">
        <p14:creationId xmlns:p14="http://schemas.microsoft.com/office/powerpoint/2010/main" val="2745871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8</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Reverend </a:t>
            </a:r>
            <a:r>
              <a:rPr lang="en-GB" sz="1200" b="0" i="0" u="none" strike="noStrike" kern="1200" dirty="0" err="1" smtClean="0">
                <a:solidFill>
                  <a:schemeClr val="tx1"/>
                </a:solidFill>
                <a:effectLst/>
                <a:latin typeface="+mn-lt"/>
                <a:ea typeface="+mn-ea"/>
                <a:cs typeface="+mn-cs"/>
              </a:rPr>
              <a:t>Daud</a:t>
            </a:r>
            <a:r>
              <a:rPr lang="en-GB" sz="1200" b="0" i="0" u="none" strike="noStrike" kern="1200" dirty="0" smtClean="0">
                <a:solidFill>
                  <a:schemeClr val="tx1"/>
                </a:solidFill>
                <a:effectLst/>
                <a:latin typeface="+mn-lt"/>
                <a:ea typeface="+mn-ea"/>
                <a:cs typeface="+mn-cs"/>
              </a:rPr>
              <a:t> Singh was the first Sikh who converted to Christianity and the first ordained clergyman in Punjab.</a:t>
            </a:r>
            <a:r>
              <a:rPr lang="en-GB" dirty="0" smtClean="0"/>
              <a:t> </a:t>
            </a:r>
          </a:p>
          <a:p>
            <a:endParaRPr lang="en-GB" dirty="0" smtClean="0"/>
          </a:p>
          <a:p>
            <a:r>
              <a:rPr lang="en-GB" dirty="0" smtClean="0"/>
              <a:t>UKPHA Archive</a:t>
            </a:r>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8</a:t>
            </a:fld>
            <a:endParaRPr lang="en-GB"/>
          </a:p>
        </p:txBody>
      </p:sp>
    </p:spTree>
    <p:extLst>
      <p:ext uri="{BB962C8B-B14F-4D97-AF65-F5344CB8AC3E}">
        <p14:creationId xmlns:p14="http://schemas.microsoft.com/office/powerpoint/2010/main" val="682596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Slide 9</a:t>
            </a:r>
            <a:endParaRPr lang="en-GB" b="0" dirty="0" smtClean="0"/>
          </a:p>
          <a:p>
            <a:endParaRPr lang="en-GB" b="0" dirty="0" smtClean="0"/>
          </a:p>
          <a:p>
            <a:r>
              <a:rPr lang="en-GB" sz="1200" b="0" i="0" u="none" strike="noStrike" kern="1200" dirty="0" smtClean="0">
                <a:solidFill>
                  <a:schemeClr val="tx1"/>
                </a:solidFill>
                <a:effectLst/>
                <a:latin typeface="+mn-lt"/>
                <a:ea typeface="+mn-ea"/>
                <a:cs typeface="+mn-cs"/>
              </a:rPr>
              <a:t>Men of the 15th Punjab Infantry in China during the Second Opium War.</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err="1" smtClean="0">
                <a:solidFill>
                  <a:schemeClr val="tx1"/>
                </a:solidFill>
                <a:effectLst/>
                <a:latin typeface="+mn-lt"/>
                <a:ea typeface="+mn-ea"/>
                <a:cs typeface="+mn-cs"/>
              </a:rPr>
              <a:t>Toor</a:t>
            </a:r>
            <a:r>
              <a:rPr lang="en-GB" sz="1200" b="0" i="0" u="none" strike="noStrike" kern="1200" baseline="0" dirty="0" smtClean="0">
                <a:solidFill>
                  <a:schemeClr val="tx1"/>
                </a:solidFill>
                <a:effectLst/>
                <a:latin typeface="+mn-lt"/>
                <a:ea typeface="+mn-ea"/>
                <a:cs typeface="+mn-cs"/>
              </a:rPr>
              <a:t> Collection</a:t>
            </a:r>
            <a:endParaRPr lang="en-GB" dirty="0" smtClean="0"/>
          </a:p>
          <a:p>
            <a:endParaRPr lang="en-GB" dirty="0"/>
          </a:p>
        </p:txBody>
      </p:sp>
      <p:sp>
        <p:nvSpPr>
          <p:cNvPr id="4" name="Slide Number Placeholder 3"/>
          <p:cNvSpPr>
            <a:spLocks noGrp="1"/>
          </p:cNvSpPr>
          <p:nvPr>
            <p:ph type="sldNum" sz="quarter" idx="10"/>
          </p:nvPr>
        </p:nvSpPr>
        <p:spPr/>
        <p:txBody>
          <a:bodyPr/>
          <a:lstStyle/>
          <a:p>
            <a:fld id="{43DAC2EA-AFAB-482B-8131-624003AB5538}" type="slidenum">
              <a:rPr lang="en-GB" smtClean="0"/>
              <a:t>9</a:t>
            </a:fld>
            <a:endParaRPr lang="en-GB"/>
          </a:p>
        </p:txBody>
      </p:sp>
    </p:spTree>
    <p:extLst>
      <p:ext uri="{BB962C8B-B14F-4D97-AF65-F5344CB8AC3E}">
        <p14:creationId xmlns:p14="http://schemas.microsoft.com/office/powerpoint/2010/main" val="2858538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FEAD99C-28BB-4872-9F1A-4184464BA0F6}" type="datetimeFigureOut">
              <a:rPr lang="en-GB" smtClean="0"/>
              <a:t>20/04/2015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34BD60-4BAA-4C4E-9D35-E1F516EA62FD}" type="slidenum">
              <a:rPr lang="en-GB" smtClean="0"/>
              <a:t>‹#›</a:t>
            </a:fld>
            <a:endParaRPr lang="en-GB"/>
          </a:p>
        </p:txBody>
      </p:sp>
    </p:spTree>
    <p:extLst>
      <p:ext uri="{BB962C8B-B14F-4D97-AF65-F5344CB8AC3E}">
        <p14:creationId xmlns:p14="http://schemas.microsoft.com/office/powerpoint/2010/main" val="3162071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EAD99C-28BB-4872-9F1A-4184464BA0F6}" type="datetimeFigureOut">
              <a:rPr lang="en-GB" smtClean="0"/>
              <a:t>20/04/2015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34BD60-4BAA-4C4E-9D35-E1F516EA62FD}" type="slidenum">
              <a:rPr lang="en-GB" smtClean="0"/>
              <a:t>‹#›</a:t>
            </a:fld>
            <a:endParaRPr lang="en-GB"/>
          </a:p>
        </p:txBody>
      </p:sp>
    </p:spTree>
    <p:extLst>
      <p:ext uri="{BB962C8B-B14F-4D97-AF65-F5344CB8AC3E}">
        <p14:creationId xmlns:p14="http://schemas.microsoft.com/office/powerpoint/2010/main" val="110072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EAD99C-28BB-4872-9F1A-4184464BA0F6}" type="datetimeFigureOut">
              <a:rPr lang="en-GB" smtClean="0"/>
              <a:t>20/04/2015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34BD60-4BAA-4C4E-9D35-E1F516EA62FD}" type="slidenum">
              <a:rPr lang="en-GB" smtClean="0"/>
              <a:t>‹#›</a:t>
            </a:fld>
            <a:endParaRPr lang="en-GB"/>
          </a:p>
        </p:txBody>
      </p:sp>
    </p:spTree>
    <p:extLst>
      <p:ext uri="{BB962C8B-B14F-4D97-AF65-F5344CB8AC3E}">
        <p14:creationId xmlns:p14="http://schemas.microsoft.com/office/powerpoint/2010/main" val="142271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FEAD99C-28BB-4872-9F1A-4184464BA0F6}" type="datetimeFigureOut">
              <a:rPr lang="en-GB" smtClean="0"/>
              <a:t>20/04/2015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34BD60-4BAA-4C4E-9D35-E1F516EA62FD}" type="slidenum">
              <a:rPr lang="en-GB" smtClean="0"/>
              <a:t>‹#›</a:t>
            </a:fld>
            <a:endParaRPr lang="en-GB"/>
          </a:p>
        </p:txBody>
      </p:sp>
    </p:spTree>
    <p:extLst>
      <p:ext uri="{BB962C8B-B14F-4D97-AF65-F5344CB8AC3E}">
        <p14:creationId xmlns:p14="http://schemas.microsoft.com/office/powerpoint/2010/main" val="301562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EAD99C-28BB-4872-9F1A-4184464BA0F6}" type="datetimeFigureOut">
              <a:rPr lang="en-GB" smtClean="0"/>
              <a:t>20/04/2015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34BD60-4BAA-4C4E-9D35-E1F516EA62FD}" type="slidenum">
              <a:rPr lang="en-GB" smtClean="0"/>
              <a:t>‹#›</a:t>
            </a:fld>
            <a:endParaRPr lang="en-GB"/>
          </a:p>
        </p:txBody>
      </p:sp>
    </p:spTree>
    <p:extLst>
      <p:ext uri="{BB962C8B-B14F-4D97-AF65-F5344CB8AC3E}">
        <p14:creationId xmlns:p14="http://schemas.microsoft.com/office/powerpoint/2010/main" val="302025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FEAD99C-28BB-4872-9F1A-4184464BA0F6}" type="datetimeFigureOut">
              <a:rPr lang="en-GB" smtClean="0"/>
              <a:t>20/04/2015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34BD60-4BAA-4C4E-9D35-E1F516EA62FD}" type="slidenum">
              <a:rPr lang="en-GB" smtClean="0"/>
              <a:t>‹#›</a:t>
            </a:fld>
            <a:endParaRPr lang="en-GB"/>
          </a:p>
        </p:txBody>
      </p:sp>
    </p:spTree>
    <p:extLst>
      <p:ext uri="{BB962C8B-B14F-4D97-AF65-F5344CB8AC3E}">
        <p14:creationId xmlns:p14="http://schemas.microsoft.com/office/powerpoint/2010/main" val="2593936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FEAD99C-28BB-4872-9F1A-4184464BA0F6}" type="datetimeFigureOut">
              <a:rPr lang="en-GB" smtClean="0"/>
              <a:t>20/04/2015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334BD60-4BAA-4C4E-9D35-E1F516EA62FD}" type="slidenum">
              <a:rPr lang="en-GB" smtClean="0"/>
              <a:t>‹#›</a:t>
            </a:fld>
            <a:endParaRPr lang="en-GB"/>
          </a:p>
        </p:txBody>
      </p:sp>
    </p:spTree>
    <p:extLst>
      <p:ext uri="{BB962C8B-B14F-4D97-AF65-F5344CB8AC3E}">
        <p14:creationId xmlns:p14="http://schemas.microsoft.com/office/powerpoint/2010/main" val="320263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FEAD99C-28BB-4872-9F1A-4184464BA0F6}" type="datetimeFigureOut">
              <a:rPr lang="en-GB" smtClean="0"/>
              <a:t>20/04/2015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334BD60-4BAA-4C4E-9D35-E1F516EA62FD}" type="slidenum">
              <a:rPr lang="en-GB" smtClean="0"/>
              <a:t>‹#›</a:t>
            </a:fld>
            <a:endParaRPr lang="en-GB"/>
          </a:p>
        </p:txBody>
      </p:sp>
    </p:spTree>
    <p:extLst>
      <p:ext uri="{BB962C8B-B14F-4D97-AF65-F5344CB8AC3E}">
        <p14:creationId xmlns:p14="http://schemas.microsoft.com/office/powerpoint/2010/main" val="2713895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EAD99C-28BB-4872-9F1A-4184464BA0F6}" type="datetimeFigureOut">
              <a:rPr lang="en-GB" smtClean="0"/>
              <a:t>20/04/2015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334BD60-4BAA-4C4E-9D35-E1F516EA62FD}" type="slidenum">
              <a:rPr lang="en-GB" smtClean="0"/>
              <a:t>‹#›</a:t>
            </a:fld>
            <a:endParaRPr lang="en-GB"/>
          </a:p>
        </p:txBody>
      </p:sp>
    </p:spTree>
    <p:extLst>
      <p:ext uri="{BB962C8B-B14F-4D97-AF65-F5344CB8AC3E}">
        <p14:creationId xmlns:p14="http://schemas.microsoft.com/office/powerpoint/2010/main" val="195905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EAD99C-28BB-4872-9F1A-4184464BA0F6}" type="datetimeFigureOut">
              <a:rPr lang="en-GB" smtClean="0"/>
              <a:t>20/04/2015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34BD60-4BAA-4C4E-9D35-E1F516EA62FD}" type="slidenum">
              <a:rPr lang="en-GB" smtClean="0"/>
              <a:t>‹#›</a:t>
            </a:fld>
            <a:endParaRPr lang="en-GB"/>
          </a:p>
        </p:txBody>
      </p:sp>
    </p:spTree>
    <p:extLst>
      <p:ext uri="{BB962C8B-B14F-4D97-AF65-F5344CB8AC3E}">
        <p14:creationId xmlns:p14="http://schemas.microsoft.com/office/powerpoint/2010/main" val="99056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EAD99C-28BB-4872-9F1A-4184464BA0F6}" type="datetimeFigureOut">
              <a:rPr lang="en-GB" smtClean="0"/>
              <a:t>20/04/2015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334BD60-4BAA-4C4E-9D35-E1F516EA62FD}" type="slidenum">
              <a:rPr lang="en-GB" smtClean="0"/>
              <a:t>‹#›</a:t>
            </a:fld>
            <a:endParaRPr lang="en-GB"/>
          </a:p>
        </p:txBody>
      </p:sp>
    </p:spTree>
    <p:extLst>
      <p:ext uri="{BB962C8B-B14F-4D97-AF65-F5344CB8AC3E}">
        <p14:creationId xmlns:p14="http://schemas.microsoft.com/office/powerpoint/2010/main" val="1258086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EAD99C-28BB-4872-9F1A-4184464BA0F6}" type="datetimeFigureOut">
              <a:rPr lang="en-GB" smtClean="0"/>
              <a:t>20/04/2015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4BD60-4BAA-4C4E-9D35-E1F516EA62FD}" type="slidenum">
              <a:rPr lang="en-GB" smtClean="0"/>
              <a:t>‹#›</a:t>
            </a:fld>
            <a:endParaRPr lang="en-GB"/>
          </a:p>
        </p:txBody>
      </p:sp>
    </p:spTree>
    <p:extLst>
      <p:ext uri="{BB962C8B-B14F-4D97-AF65-F5344CB8AC3E}">
        <p14:creationId xmlns:p14="http://schemas.microsoft.com/office/powerpoint/2010/main" val="2974959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9223"/>
            <a:ext cx="8229600" cy="1143000"/>
          </a:xfrm>
        </p:spPr>
        <p:txBody>
          <a:bodyPr>
            <a:normAutofit fontScale="90000"/>
          </a:bodyPr>
          <a:lstStyle/>
          <a:p>
            <a:r>
              <a:rPr lang="en-GB" dirty="0"/>
              <a:t>1845-46 </a:t>
            </a:r>
            <a:r>
              <a:rPr lang="en-GB" dirty="0" smtClean="0"/>
              <a:t>&amp; 1848-49: Anglo-Sikh Wars fought in the Punjab</a:t>
            </a:r>
            <a:endParaRPr lang="en-GB" dirty="0"/>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146" r="16674"/>
          <a:stretch/>
        </p:blipFill>
        <p:spPr>
          <a:xfrm>
            <a:off x="551796" y="1458419"/>
            <a:ext cx="8040409" cy="4994769"/>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a:t>
            </a:fld>
            <a:endParaRPr lang="en-GB" dirty="0"/>
          </a:p>
        </p:txBody>
      </p:sp>
    </p:spTree>
    <p:extLst>
      <p:ext uri="{BB962C8B-B14F-4D97-AF65-F5344CB8AC3E}">
        <p14:creationId xmlns:p14="http://schemas.microsoft.com/office/powerpoint/2010/main" val="147052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1867-68: </a:t>
            </a:r>
            <a:r>
              <a:rPr lang="en-GB" dirty="0"/>
              <a:t>Sikhs </a:t>
            </a:r>
            <a:r>
              <a:rPr lang="en-GB" dirty="0" smtClean="0"/>
              <a:t>served in the</a:t>
            </a:r>
            <a:br>
              <a:rPr lang="en-GB" dirty="0" smtClean="0"/>
            </a:br>
            <a:r>
              <a:rPr lang="en-GB" dirty="0" smtClean="0"/>
              <a:t>Abyssinian Expedition</a:t>
            </a:r>
            <a:endParaRPr lang="en-GB" dirty="0"/>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476" t="24761" r="10054" b="6669"/>
          <a:stretch/>
        </p:blipFill>
        <p:spPr>
          <a:xfrm>
            <a:off x="2351364" y="1464821"/>
            <a:ext cx="4441272" cy="4988368"/>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10</a:t>
            </a:fld>
            <a:endParaRPr lang="en-GB" dirty="0"/>
          </a:p>
        </p:txBody>
      </p:sp>
    </p:spTree>
    <p:extLst>
      <p:ext uri="{BB962C8B-B14F-4D97-AF65-F5344CB8AC3E}">
        <p14:creationId xmlns:p14="http://schemas.microsoft.com/office/powerpoint/2010/main" val="1584612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02382"/>
            <a:ext cx="9144000" cy="1440160"/>
          </a:xfrm>
        </p:spPr>
        <p:txBody>
          <a:bodyPr>
            <a:noAutofit/>
          </a:bodyPr>
          <a:lstStyle/>
          <a:p>
            <a:r>
              <a:rPr lang="en-GB" sz="3600" dirty="0" smtClean="0"/>
              <a:t>1873: </a:t>
            </a:r>
            <a:r>
              <a:rPr lang="en-GB" sz="3600" dirty="0"/>
              <a:t>Christian </a:t>
            </a:r>
            <a:r>
              <a:rPr lang="en-GB" sz="3600" dirty="0" smtClean="0"/>
              <a:t>missionary activity provoked Sikhs to organise to protect </a:t>
            </a:r>
            <a:br>
              <a:rPr lang="en-GB" sz="3600" dirty="0" smtClean="0"/>
            </a:br>
            <a:r>
              <a:rPr lang="en-GB" sz="3600" dirty="0" smtClean="0"/>
              <a:t>their religion</a:t>
            </a:r>
            <a:endParaRPr lang="en-GB" sz="3600" dirty="0"/>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7731"/>
          <a:stretch/>
        </p:blipFill>
        <p:spPr>
          <a:xfrm>
            <a:off x="1241101" y="1992239"/>
            <a:ext cx="6661798" cy="4449548"/>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11</a:t>
            </a:fld>
            <a:endParaRPr lang="en-GB" dirty="0"/>
          </a:p>
        </p:txBody>
      </p:sp>
    </p:spTree>
    <p:extLst>
      <p:ext uri="{BB962C8B-B14F-4D97-AF65-F5344CB8AC3E}">
        <p14:creationId xmlns:p14="http://schemas.microsoft.com/office/powerpoint/2010/main" val="3506885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1874: The British build a big clock tower next to the Golden Temple</a:t>
            </a:r>
            <a:endParaRPr lang="en-GB" dirty="0"/>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7998" t="10232" r="5570" b="32001"/>
          <a:stretch/>
        </p:blipFill>
        <p:spPr>
          <a:xfrm>
            <a:off x="1274373" y="1484313"/>
            <a:ext cx="6595255" cy="4960677"/>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12</a:t>
            </a:fld>
            <a:endParaRPr lang="en-GB" dirty="0"/>
          </a:p>
        </p:txBody>
      </p:sp>
    </p:spTree>
    <p:extLst>
      <p:ext uri="{BB962C8B-B14F-4D97-AF65-F5344CB8AC3E}">
        <p14:creationId xmlns:p14="http://schemas.microsoft.com/office/powerpoint/2010/main" val="2617143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1876: </a:t>
            </a:r>
            <a:r>
              <a:rPr lang="en-GB" dirty="0"/>
              <a:t>The </a:t>
            </a:r>
            <a:r>
              <a:rPr lang="en-GB" dirty="0" smtClean="0"/>
              <a:t>Prince of Wales </a:t>
            </a:r>
            <a:br>
              <a:rPr lang="en-GB" dirty="0" smtClean="0"/>
            </a:br>
            <a:r>
              <a:rPr lang="en-GB" dirty="0" smtClean="0"/>
              <a:t>visited the Golden Temple</a:t>
            </a:r>
            <a:endParaRPr lang="en-GB" dirty="0"/>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63" t="2419" r="1497" b="2419"/>
          <a:stretch/>
        </p:blipFill>
        <p:spPr>
          <a:xfrm>
            <a:off x="1058357" y="1457342"/>
            <a:ext cx="7027286" cy="4995301"/>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13</a:t>
            </a:fld>
            <a:endParaRPr lang="en-GB" dirty="0"/>
          </a:p>
        </p:txBody>
      </p:sp>
    </p:spTree>
    <p:extLst>
      <p:ext uri="{BB962C8B-B14F-4D97-AF65-F5344CB8AC3E}">
        <p14:creationId xmlns:p14="http://schemas.microsoft.com/office/powerpoint/2010/main" val="1086830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1877: </a:t>
            </a:r>
            <a:r>
              <a:rPr lang="en-GB" dirty="0"/>
              <a:t>The </a:t>
            </a:r>
            <a:r>
              <a:rPr lang="en-GB" dirty="0" smtClean="0"/>
              <a:t>British nearly sold </a:t>
            </a:r>
            <a:br>
              <a:rPr lang="en-GB" dirty="0" smtClean="0"/>
            </a:br>
            <a:r>
              <a:rPr lang="en-GB" dirty="0" smtClean="0"/>
              <a:t>off the Golden Temple</a:t>
            </a:r>
            <a:endParaRPr lang="en-GB" dirty="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94666" y="1508577"/>
            <a:ext cx="6554668" cy="4928292"/>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14</a:t>
            </a:fld>
            <a:endParaRPr lang="en-GB" dirty="0"/>
          </a:p>
        </p:txBody>
      </p:sp>
    </p:spTree>
    <p:extLst>
      <p:ext uri="{BB962C8B-B14F-4D97-AF65-F5344CB8AC3E}">
        <p14:creationId xmlns:p14="http://schemas.microsoft.com/office/powerpoint/2010/main" val="348315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1878-80: </a:t>
            </a:r>
            <a:r>
              <a:rPr lang="en-GB" dirty="0"/>
              <a:t>Sikhs </a:t>
            </a:r>
            <a:r>
              <a:rPr lang="en-GB" dirty="0" smtClean="0"/>
              <a:t>served in the Second Anglo-Afghan War</a:t>
            </a:r>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773" t="4612" r="1691" b="7108"/>
          <a:stretch/>
        </p:blipFill>
        <p:spPr>
          <a:xfrm>
            <a:off x="1297668" y="1486087"/>
            <a:ext cx="6548665" cy="4967101"/>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15</a:t>
            </a:fld>
            <a:endParaRPr lang="en-GB" dirty="0"/>
          </a:p>
        </p:txBody>
      </p:sp>
    </p:spTree>
    <p:extLst>
      <p:ext uri="{BB962C8B-B14F-4D97-AF65-F5344CB8AC3E}">
        <p14:creationId xmlns:p14="http://schemas.microsoft.com/office/powerpoint/2010/main" val="28699281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1882: Sikhs served in the </a:t>
            </a:r>
            <a:br>
              <a:rPr lang="en-GB" dirty="0" smtClean="0"/>
            </a:br>
            <a:r>
              <a:rPr lang="en-GB" dirty="0" smtClean="0"/>
              <a:t>Anglo-Egypt War</a:t>
            </a:r>
            <a:endParaRPr lang="en-GB" dirty="0"/>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 r="900" b="5283"/>
          <a:stretch/>
        </p:blipFill>
        <p:spPr>
          <a:xfrm>
            <a:off x="636989" y="1484313"/>
            <a:ext cx="7870023" cy="4964077"/>
          </a:xfrm>
        </p:spPr>
      </p:pic>
      <p:sp>
        <p:nvSpPr>
          <p:cNvPr id="6"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7"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8"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16</a:t>
            </a:fld>
            <a:endParaRPr lang="en-GB" dirty="0"/>
          </a:p>
        </p:txBody>
      </p:sp>
    </p:spTree>
    <p:extLst>
      <p:ext uri="{BB962C8B-B14F-4D97-AF65-F5344CB8AC3E}">
        <p14:creationId xmlns:p14="http://schemas.microsoft.com/office/powerpoint/2010/main" val="1282049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
            <a:ext cx="8229600" cy="1143000"/>
          </a:xfrm>
        </p:spPr>
        <p:txBody>
          <a:bodyPr>
            <a:normAutofit fontScale="90000"/>
          </a:bodyPr>
          <a:lstStyle/>
          <a:p>
            <a:r>
              <a:rPr lang="en-GB" dirty="0" smtClean="0"/>
              <a:t>1884: Sikhs served in </a:t>
            </a:r>
            <a:r>
              <a:rPr lang="en-GB" dirty="0" err="1" smtClean="0"/>
              <a:t>Suakin</a:t>
            </a:r>
            <a:r>
              <a:rPr lang="en-GB" dirty="0" smtClean="0"/>
              <a:t>, Sudan</a:t>
            </a:r>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830" t="7247" r="2830" b="6669"/>
          <a:stretch/>
        </p:blipFill>
        <p:spPr>
          <a:xfrm>
            <a:off x="473178" y="835221"/>
            <a:ext cx="8197645" cy="5617967"/>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17</a:t>
            </a:fld>
            <a:endParaRPr lang="en-GB" dirty="0"/>
          </a:p>
        </p:txBody>
      </p:sp>
    </p:spTree>
    <p:extLst>
      <p:ext uri="{BB962C8B-B14F-4D97-AF65-F5344CB8AC3E}">
        <p14:creationId xmlns:p14="http://schemas.microsoft.com/office/powerpoint/2010/main" val="41702658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1887: Maharaja Duleep Singh’s</a:t>
            </a:r>
            <a:br>
              <a:rPr lang="en-GB" dirty="0" smtClean="0"/>
            </a:br>
            <a:r>
              <a:rPr lang="en-GB" dirty="0" smtClean="0"/>
              <a:t>anti-British plot failed</a:t>
            </a:r>
            <a:endParaRPr lang="en-GB" dirty="0"/>
          </a:p>
        </p:txBody>
      </p:sp>
      <p:sp>
        <p:nvSpPr>
          <p:cNvPr id="3" name="Content Placeholder 2"/>
          <p:cNvSpPr>
            <a:spLocks noGrp="1"/>
          </p:cNvSpPr>
          <p:nvPr>
            <p:ph idx="1"/>
          </p:nvPr>
        </p:nvSpPr>
        <p:spPr/>
        <p:txBody>
          <a:bodyPr/>
          <a:lstStyle/>
          <a:p>
            <a:endParaRPr lang="en-GB" dirty="0"/>
          </a:p>
        </p:txBody>
      </p:sp>
      <p:pic>
        <p:nvPicPr>
          <p:cNvPr id="10242" name="Picture 2" descr="File:Duleep Singh Vanity Fair 18 November 1882.jpg"/>
          <p:cNvPicPr>
            <a:picLocks noChangeAspect="1" noChangeArrowheads="1"/>
          </p:cNvPicPr>
          <p:nvPr/>
        </p:nvPicPr>
        <p:blipFill rotWithShape="1">
          <a:blip r:embed="rId3">
            <a:extLst>
              <a:ext uri="{28A0092B-C50C-407E-A947-70E740481C1C}">
                <a14:useLocalDpi xmlns:a14="http://schemas.microsoft.com/office/drawing/2010/main" val="0"/>
              </a:ext>
            </a:extLst>
          </a:blip>
          <a:srcRect t="6321"/>
          <a:stretch/>
        </p:blipFill>
        <p:spPr bwMode="auto">
          <a:xfrm>
            <a:off x="3086596" y="1484313"/>
            <a:ext cx="2970809" cy="495241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18</a:t>
            </a:fld>
            <a:endParaRPr lang="en-GB" dirty="0"/>
          </a:p>
        </p:txBody>
      </p:sp>
    </p:spTree>
    <p:extLst>
      <p:ext uri="{BB962C8B-B14F-4D97-AF65-F5344CB8AC3E}">
        <p14:creationId xmlns:p14="http://schemas.microsoft.com/office/powerpoint/2010/main" val="384908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1893: Maharaja Duleep Singh was buried in </a:t>
            </a:r>
            <a:r>
              <a:rPr lang="en-GB" dirty="0" err="1" smtClean="0"/>
              <a:t>Elveden</a:t>
            </a:r>
            <a:r>
              <a:rPr lang="en-GB" dirty="0" smtClean="0"/>
              <a:t> Church</a:t>
            </a:r>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357"/>
          <a:stretch/>
        </p:blipFill>
        <p:spPr>
          <a:xfrm>
            <a:off x="724023" y="1494835"/>
            <a:ext cx="7695954" cy="4968550"/>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19</a:t>
            </a:fld>
            <a:endParaRPr lang="en-GB" dirty="0"/>
          </a:p>
        </p:txBody>
      </p:sp>
    </p:spTree>
    <p:extLst>
      <p:ext uri="{BB962C8B-B14F-4D97-AF65-F5344CB8AC3E}">
        <p14:creationId xmlns:p14="http://schemas.microsoft.com/office/powerpoint/2010/main" val="309719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1850: The British confiscated the </a:t>
            </a:r>
            <a:br>
              <a:rPr lang="en-GB" dirty="0" smtClean="0"/>
            </a:br>
            <a:r>
              <a:rPr lang="en-GB" dirty="0" err="1" smtClean="0"/>
              <a:t>Koh-i-noor</a:t>
            </a:r>
            <a:r>
              <a:rPr lang="en-GB" dirty="0" smtClean="0"/>
              <a:t> diamond</a:t>
            </a:r>
            <a:endParaRPr lang="en-GB" dirty="0"/>
          </a:p>
        </p:txBody>
      </p:sp>
      <p:pic>
        <p:nvPicPr>
          <p:cNvPr id="2" name="Content Placeholder 1"/>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8909" t="62287" r="40196" b="4990"/>
          <a:stretch/>
        </p:blipFill>
        <p:spPr>
          <a:xfrm>
            <a:off x="2335017" y="1484314"/>
            <a:ext cx="4473967" cy="4957430"/>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a:t>
            </a:fld>
            <a:endParaRPr lang="en-GB" dirty="0"/>
          </a:p>
        </p:txBody>
      </p:sp>
    </p:spTree>
    <p:extLst>
      <p:ext uri="{BB962C8B-B14F-4D97-AF65-F5344CB8AC3E}">
        <p14:creationId xmlns:p14="http://schemas.microsoft.com/office/powerpoint/2010/main" val="4126449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a:t>1897: 21 Sikhs died fighting 7,000 enemies on India’s frontier</a:t>
            </a: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180" b="3954"/>
          <a:stretch/>
        </p:blipFill>
        <p:spPr>
          <a:xfrm>
            <a:off x="1088598" y="1484313"/>
            <a:ext cx="6966804" cy="4968875"/>
          </a:xfrm>
        </p:spPr>
      </p:pic>
      <p:sp>
        <p:nvSpPr>
          <p:cNvPr id="4"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20</a:t>
            </a:fld>
            <a:endParaRPr lang="en-GB" dirty="0"/>
          </a:p>
        </p:txBody>
      </p:sp>
    </p:spTree>
    <p:extLst>
      <p:ext uri="{BB962C8B-B14F-4D97-AF65-F5344CB8AC3E}">
        <p14:creationId xmlns:p14="http://schemas.microsoft.com/office/powerpoint/2010/main" val="1345980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1900: </a:t>
            </a:r>
            <a:r>
              <a:rPr lang="en-GB" dirty="0"/>
              <a:t>Sikhs </a:t>
            </a:r>
            <a:r>
              <a:rPr lang="en-GB" dirty="0" smtClean="0"/>
              <a:t>served in China </a:t>
            </a:r>
            <a:br>
              <a:rPr lang="en-GB" dirty="0" smtClean="0"/>
            </a:br>
            <a:r>
              <a:rPr lang="en-GB" dirty="0" smtClean="0"/>
              <a:t>during the Boxer Rebellion</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3959"/>
          <a:stretch/>
        </p:blipFill>
        <p:spPr>
          <a:xfrm>
            <a:off x="945241" y="1460665"/>
            <a:ext cx="7253519" cy="4992523"/>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21</a:t>
            </a:fld>
            <a:endParaRPr lang="en-GB" dirty="0"/>
          </a:p>
        </p:txBody>
      </p:sp>
    </p:spTree>
    <p:extLst>
      <p:ext uri="{BB962C8B-B14F-4D97-AF65-F5344CB8AC3E}">
        <p14:creationId xmlns:p14="http://schemas.microsoft.com/office/powerpoint/2010/main" val="19194791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
            <a:ext cx="8229600" cy="1143000"/>
          </a:xfrm>
        </p:spPr>
        <p:txBody>
          <a:bodyPr>
            <a:normAutofit fontScale="90000"/>
          </a:bodyPr>
          <a:lstStyle/>
          <a:p>
            <a:r>
              <a:rPr lang="en-GB" dirty="0" smtClean="0"/>
              <a:t>1901: </a:t>
            </a:r>
            <a:r>
              <a:rPr lang="en-GB" dirty="0"/>
              <a:t>The </a:t>
            </a:r>
            <a:r>
              <a:rPr lang="en-GB" dirty="0" smtClean="0"/>
              <a:t>47</a:t>
            </a:r>
            <a:r>
              <a:rPr lang="en-GB" baseline="30000" dirty="0" smtClean="0"/>
              <a:t>th</a:t>
            </a:r>
            <a:r>
              <a:rPr lang="en-GB" dirty="0" smtClean="0"/>
              <a:t> Sikhs regiment founded</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089" t="27949" r="23611" b="19986"/>
          <a:stretch/>
        </p:blipFill>
        <p:spPr>
          <a:xfrm>
            <a:off x="193287" y="836712"/>
            <a:ext cx="8757427" cy="5611678"/>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22</a:t>
            </a:fld>
            <a:endParaRPr lang="en-GB" dirty="0"/>
          </a:p>
        </p:txBody>
      </p:sp>
    </p:spTree>
    <p:extLst>
      <p:ext uri="{BB962C8B-B14F-4D97-AF65-F5344CB8AC3E}">
        <p14:creationId xmlns:p14="http://schemas.microsoft.com/office/powerpoint/2010/main" val="2264752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1905: The Prince and Princess of Wales visited the Golden Temple</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514" t="5995" r="4622" b="20468"/>
          <a:stretch/>
        </p:blipFill>
        <p:spPr>
          <a:xfrm>
            <a:off x="2286127" y="1484313"/>
            <a:ext cx="4571746" cy="4967476"/>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23</a:t>
            </a:fld>
            <a:endParaRPr lang="en-GB" dirty="0"/>
          </a:p>
        </p:txBody>
      </p:sp>
    </p:spTree>
    <p:extLst>
      <p:ext uri="{BB962C8B-B14F-4D97-AF65-F5344CB8AC3E}">
        <p14:creationId xmlns:p14="http://schemas.microsoft.com/office/powerpoint/2010/main" val="1626412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1907: </a:t>
            </a:r>
            <a:r>
              <a:rPr lang="en-GB" dirty="0"/>
              <a:t>Indian </a:t>
            </a:r>
            <a:r>
              <a:rPr lang="en-GB" dirty="0" smtClean="0"/>
              <a:t>Distinguished Service Medal for Indian soldiers introduced</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25966" y="1484640"/>
            <a:ext cx="6292068" cy="4970734"/>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24</a:t>
            </a:fld>
            <a:endParaRPr lang="en-GB" dirty="0"/>
          </a:p>
        </p:txBody>
      </p:sp>
    </p:spTree>
    <p:extLst>
      <p:ext uri="{BB962C8B-B14F-4D97-AF65-F5344CB8AC3E}">
        <p14:creationId xmlns:p14="http://schemas.microsoft.com/office/powerpoint/2010/main" val="4324867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1908: Canada banned most Indian immigration making some Sikhs angry</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2491" b="15903"/>
          <a:stretch/>
        </p:blipFill>
        <p:spPr>
          <a:xfrm>
            <a:off x="950702" y="1471831"/>
            <a:ext cx="7242597" cy="4973160"/>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25</a:t>
            </a:fld>
            <a:endParaRPr lang="en-GB" dirty="0"/>
          </a:p>
        </p:txBody>
      </p:sp>
    </p:spTree>
    <p:extLst>
      <p:ext uri="{BB962C8B-B14F-4D97-AF65-F5344CB8AC3E}">
        <p14:creationId xmlns:p14="http://schemas.microsoft.com/office/powerpoint/2010/main" val="3188468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1911: </a:t>
            </a:r>
            <a:r>
              <a:rPr lang="en-GB" dirty="0"/>
              <a:t>Indian </a:t>
            </a:r>
            <a:r>
              <a:rPr lang="en-GB" dirty="0" smtClean="0"/>
              <a:t>soldiers made eligible for the Victoria Cross</a:t>
            </a:r>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4232" t="24376" r="7238" b="-361"/>
          <a:stretch/>
        </p:blipFill>
        <p:spPr>
          <a:xfrm>
            <a:off x="2422958" y="1491582"/>
            <a:ext cx="4298084" cy="4980602"/>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26</a:t>
            </a:fld>
            <a:endParaRPr lang="en-GB" dirty="0"/>
          </a:p>
        </p:txBody>
      </p:sp>
    </p:spTree>
    <p:extLst>
      <p:ext uri="{BB962C8B-B14F-4D97-AF65-F5344CB8AC3E}">
        <p14:creationId xmlns:p14="http://schemas.microsoft.com/office/powerpoint/2010/main" val="1673288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GB" dirty="0" smtClean="0"/>
              <a:t>1914: Sikhs on </a:t>
            </a:r>
            <a:r>
              <a:rPr lang="en-GB" dirty="0" err="1" smtClean="0"/>
              <a:t>Komagata</a:t>
            </a:r>
            <a:r>
              <a:rPr lang="en-GB" dirty="0" smtClean="0"/>
              <a:t> </a:t>
            </a:r>
            <a:r>
              <a:rPr lang="en-GB" dirty="0" err="1"/>
              <a:t>Maru</a:t>
            </a:r>
            <a:r>
              <a:rPr lang="en-GB" dirty="0"/>
              <a:t> </a:t>
            </a:r>
            <a:r>
              <a:rPr lang="en-GB" dirty="0" smtClean="0"/>
              <a:t>turned </a:t>
            </a:r>
            <a:r>
              <a:rPr lang="en-GB" dirty="0"/>
              <a:t>away </a:t>
            </a:r>
            <a:r>
              <a:rPr lang="en-GB" dirty="0" smtClean="0"/>
              <a:t>by Canada, arrested in Calcutta</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1000"/>
          <a:stretch/>
        </p:blipFill>
        <p:spPr>
          <a:xfrm>
            <a:off x="933013" y="1484313"/>
            <a:ext cx="7277974" cy="4964408"/>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27</a:t>
            </a:fld>
            <a:endParaRPr lang="en-GB" dirty="0"/>
          </a:p>
        </p:txBody>
      </p:sp>
    </p:spTree>
    <p:extLst>
      <p:ext uri="{BB962C8B-B14F-4D97-AF65-F5344CB8AC3E}">
        <p14:creationId xmlns:p14="http://schemas.microsoft.com/office/powerpoint/2010/main" val="8888885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GB" dirty="0" smtClean="0"/>
              <a:t>1914: </a:t>
            </a:r>
            <a:r>
              <a:rPr lang="en-GB" dirty="0"/>
              <a:t>Sikh </a:t>
            </a:r>
            <a:r>
              <a:rPr lang="en-GB" dirty="0" smtClean="0"/>
              <a:t>soldiers of the British Indian Army fought on the Western Front</a:t>
            </a:r>
            <a:endParaRPr lang="en-GB"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07122" y="1494510"/>
            <a:ext cx="7729756" cy="4968875"/>
          </a:xfrm>
        </p:spPr>
      </p:pic>
      <p:sp>
        <p:nvSpPr>
          <p:cNvPr id="4"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5"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28</a:t>
            </a:fld>
            <a:endParaRPr lang="en-GB" dirty="0"/>
          </a:p>
        </p:txBody>
      </p:sp>
    </p:spTree>
    <p:extLst>
      <p:ext uri="{BB962C8B-B14F-4D97-AF65-F5344CB8AC3E}">
        <p14:creationId xmlns:p14="http://schemas.microsoft.com/office/powerpoint/2010/main" val="22632895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69776"/>
            <a:ext cx="9089408" cy="1143000"/>
          </a:xfrm>
        </p:spPr>
        <p:txBody>
          <a:bodyPr>
            <a:noAutofit/>
          </a:bodyPr>
          <a:lstStyle/>
          <a:p>
            <a:r>
              <a:rPr lang="en-GB" sz="4000" dirty="0" smtClean="0"/>
              <a:t>1915: </a:t>
            </a:r>
            <a:r>
              <a:rPr lang="en-GB" sz="4000" dirty="0"/>
              <a:t>10 </a:t>
            </a:r>
            <a:r>
              <a:rPr lang="en-GB" sz="4000" dirty="0" smtClean="0"/>
              <a:t>Sikh soldiers volunteer to help Lt. Smyth VC carry bombs on Western Front</a:t>
            </a:r>
            <a:endParaRPr lang="en-GB" sz="4000"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05" t="3015" r="1699" b="11696"/>
          <a:stretch/>
        </p:blipFill>
        <p:spPr>
          <a:xfrm>
            <a:off x="373114" y="1456026"/>
            <a:ext cx="8397773" cy="4992364"/>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29</a:t>
            </a:fld>
            <a:endParaRPr lang="en-GB" dirty="0"/>
          </a:p>
        </p:txBody>
      </p:sp>
    </p:spTree>
    <p:extLst>
      <p:ext uri="{BB962C8B-B14F-4D97-AF65-F5344CB8AC3E}">
        <p14:creationId xmlns:p14="http://schemas.microsoft.com/office/powerpoint/2010/main" val="2961720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1851: The British introduced Sikh customs to their new Sikh regiments</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7739" y="1484313"/>
            <a:ext cx="7128522" cy="4968875"/>
          </a:xfrm>
        </p:spPr>
      </p:pic>
      <p:sp>
        <p:nvSpPr>
          <p:cNvPr id="4"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a:t>
            </a:fld>
            <a:endParaRPr lang="en-GB" dirty="0"/>
          </a:p>
        </p:txBody>
      </p:sp>
    </p:spTree>
    <p:extLst>
      <p:ext uri="{BB962C8B-B14F-4D97-AF65-F5344CB8AC3E}">
        <p14:creationId xmlns:p14="http://schemas.microsoft.com/office/powerpoint/2010/main" val="33201946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IMAGE CREDITS</a:t>
            </a:r>
            <a:endParaRPr lang="en-GB" dirty="0"/>
          </a:p>
        </p:txBody>
      </p:sp>
      <p:sp>
        <p:nvSpPr>
          <p:cNvPr id="3" name="Content Placeholder 2"/>
          <p:cNvSpPr>
            <a:spLocks noGrp="1"/>
          </p:cNvSpPr>
          <p:nvPr>
            <p:ph idx="1"/>
          </p:nvPr>
        </p:nvSpPr>
        <p:spPr>
          <a:xfrm>
            <a:off x="457200" y="1231900"/>
            <a:ext cx="8382000" cy="5149428"/>
          </a:xfrm>
        </p:spPr>
        <p:txBody>
          <a:bodyPr>
            <a:noAutofit/>
          </a:bodyPr>
          <a:lstStyle/>
          <a:p>
            <a:pPr marL="0" indent="0">
              <a:buNone/>
            </a:pPr>
            <a:r>
              <a:rPr lang="en-GB" sz="2200" b="1" dirty="0" smtClean="0"/>
              <a:t>Slide 1 </a:t>
            </a:r>
            <a:r>
              <a:rPr lang="en-GB" sz="2200" dirty="0"/>
              <a:t>3rd King's Own Light Dragoons and the Khalsa Army clash in the Battle of Chillianwalla during the Second Anglo-Sikh </a:t>
            </a:r>
            <a:r>
              <a:rPr lang="en-GB" sz="2200" dirty="0" smtClean="0"/>
              <a:t>War. Courtesy </a:t>
            </a:r>
            <a:r>
              <a:rPr lang="en-GB" sz="2200" dirty="0"/>
              <a:t>of </a:t>
            </a:r>
            <a:r>
              <a:rPr lang="en-GB" sz="2200" dirty="0" smtClean="0"/>
              <a:t>www.thequeensownhussars.co.uk.</a:t>
            </a:r>
            <a:endParaRPr lang="en-GB" sz="2200" b="1" dirty="0"/>
          </a:p>
          <a:p>
            <a:pPr marL="0" indent="0">
              <a:buNone/>
            </a:pPr>
            <a:r>
              <a:rPr lang="en-GB" sz="2200" b="1" dirty="0" smtClean="0"/>
              <a:t>Slide 2 </a:t>
            </a:r>
            <a:r>
              <a:rPr lang="en-GB" sz="2200" dirty="0"/>
              <a:t>The </a:t>
            </a:r>
            <a:r>
              <a:rPr lang="en-GB" sz="2200" dirty="0" err="1"/>
              <a:t>Koh-i-noor</a:t>
            </a:r>
            <a:r>
              <a:rPr lang="en-GB" sz="2200" dirty="0"/>
              <a:t> </a:t>
            </a:r>
            <a:r>
              <a:rPr lang="en-GB" sz="2200" dirty="0" smtClean="0"/>
              <a:t>diamond </a:t>
            </a:r>
            <a:r>
              <a:rPr lang="en-GB" sz="2200" dirty="0"/>
              <a:t>in its original </a:t>
            </a:r>
            <a:r>
              <a:rPr lang="en-GB" sz="2200" dirty="0" smtClean="0"/>
              <a:t>setting. Royal </a:t>
            </a:r>
            <a:r>
              <a:rPr lang="en-GB" sz="2200" dirty="0"/>
              <a:t>Collection Trust/© Her Majesty Queen Elizabeth II </a:t>
            </a:r>
            <a:r>
              <a:rPr lang="en-GB" sz="2200" dirty="0" smtClean="0"/>
              <a:t>2014.</a:t>
            </a:r>
            <a:endParaRPr lang="en-GB" sz="2200" b="1" dirty="0"/>
          </a:p>
          <a:p>
            <a:pPr marL="0" indent="0">
              <a:buNone/>
            </a:pPr>
            <a:r>
              <a:rPr lang="en-GB" sz="2200" b="1" dirty="0" smtClean="0"/>
              <a:t>Slide 3 </a:t>
            </a:r>
            <a:r>
              <a:rPr lang="en-GB" sz="2200" dirty="0"/>
              <a:t>Sikh recruits of the 34th Sikh Pioneers taking the Khalsa initiation at the </a:t>
            </a:r>
            <a:r>
              <a:rPr lang="en-GB" sz="2200" dirty="0" err="1"/>
              <a:t>Mian</a:t>
            </a:r>
            <a:r>
              <a:rPr lang="en-GB" sz="2200" dirty="0"/>
              <a:t> Mir Cantonment, Lahore, in </a:t>
            </a:r>
            <a:r>
              <a:rPr lang="en-GB" sz="2200" dirty="0" smtClean="0"/>
              <a:t>1906. Courtesy </a:t>
            </a:r>
            <a:r>
              <a:rPr lang="en-GB" sz="2200" dirty="0"/>
              <a:t>of the Council of the </a:t>
            </a:r>
            <a:r>
              <a:rPr lang="en-GB" sz="2200" dirty="0" smtClean="0"/>
              <a:t>National </a:t>
            </a:r>
            <a:r>
              <a:rPr lang="en-GB" sz="2200" dirty="0"/>
              <a:t>Army Museum, London (acc. no. </a:t>
            </a:r>
            <a:r>
              <a:rPr lang="en-GB" sz="2200" dirty="0" smtClean="0"/>
              <a:t>7109-25-2-45).</a:t>
            </a:r>
            <a:endParaRPr lang="en-GB" sz="2200" dirty="0"/>
          </a:p>
          <a:p>
            <a:pPr marL="0" indent="0">
              <a:spcBef>
                <a:spcPts val="0"/>
              </a:spcBef>
              <a:buNone/>
              <a:defRPr/>
            </a:pPr>
            <a:r>
              <a:rPr lang="en-GB" sz="2200" b="1" dirty="0" smtClean="0"/>
              <a:t>Slide 4 </a:t>
            </a:r>
            <a:r>
              <a:rPr lang="en-GB" sz="2200" dirty="0"/>
              <a:t>Prince Albert (1819–1861), the husband of Queen Victoria, had the </a:t>
            </a:r>
            <a:r>
              <a:rPr lang="en-GB" sz="2200" dirty="0" err="1"/>
              <a:t>Koh-i-noor</a:t>
            </a:r>
            <a:r>
              <a:rPr lang="en-GB" sz="2200" dirty="0"/>
              <a:t> diamond cut in Amsterdam so that it could be set in a brooch for her. </a:t>
            </a:r>
            <a:r>
              <a:rPr lang="en-GB" sz="2200" dirty="0" smtClean="0"/>
              <a:t> Public domain.</a:t>
            </a:r>
            <a:endParaRPr lang="en-GB" sz="2200" dirty="0"/>
          </a:p>
          <a:p>
            <a:pPr marL="0" indent="0">
              <a:buNone/>
            </a:pPr>
            <a:r>
              <a:rPr lang="en-GB" sz="2200" b="1" dirty="0" smtClean="0"/>
              <a:t>Slide 5 </a:t>
            </a:r>
            <a:r>
              <a:rPr lang="en-GB" sz="2200" dirty="0"/>
              <a:t>Maharaja Duleep Singh on the Lower Terrace at Osborne House, Isle of Wight, in August 1854</a:t>
            </a:r>
            <a:r>
              <a:rPr lang="en-GB" sz="2200" dirty="0" smtClean="0"/>
              <a:t>. Royal </a:t>
            </a:r>
            <a:r>
              <a:rPr lang="en-GB" sz="2200" dirty="0"/>
              <a:t>Collection Trust/© Her Majesty Queen Elizabeth II </a:t>
            </a:r>
            <a:r>
              <a:rPr lang="en-GB" sz="2200" dirty="0" smtClean="0"/>
              <a:t>2014.</a:t>
            </a:r>
            <a:endParaRPr lang="en-GB" sz="2200" dirty="0"/>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30</a:t>
            </a:fld>
            <a:endParaRPr lang="en-GB" dirty="0"/>
          </a:p>
        </p:txBody>
      </p:sp>
      <p:sp>
        <p:nvSpPr>
          <p:cNvPr id="8"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C</a:t>
            </a:r>
            <a:endParaRPr lang="en-GB" dirty="0">
              <a:solidFill>
                <a:schemeClr val="tx1"/>
              </a:solidFill>
            </a:endParaRPr>
          </a:p>
        </p:txBody>
      </p:sp>
    </p:spTree>
    <p:extLst>
      <p:ext uri="{BB962C8B-B14F-4D97-AF65-F5344CB8AC3E}">
        <p14:creationId xmlns:p14="http://schemas.microsoft.com/office/powerpoint/2010/main" val="3734084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IMAGE CREDITS </a:t>
            </a:r>
            <a:r>
              <a:rPr lang="en-GB" sz="2400" dirty="0" smtClean="0"/>
              <a:t>(</a:t>
            </a:r>
            <a:r>
              <a:rPr lang="en-GB" sz="2400" dirty="0" err="1" smtClean="0"/>
              <a:t>cont</a:t>
            </a:r>
            <a:r>
              <a:rPr lang="en-GB" sz="2400" dirty="0" smtClean="0"/>
              <a:t>)</a:t>
            </a:r>
            <a:endParaRPr lang="en-GB" dirty="0"/>
          </a:p>
        </p:txBody>
      </p:sp>
      <p:sp>
        <p:nvSpPr>
          <p:cNvPr id="3" name="Content Placeholder 2"/>
          <p:cNvSpPr>
            <a:spLocks noGrp="1"/>
          </p:cNvSpPr>
          <p:nvPr>
            <p:ph idx="1"/>
          </p:nvPr>
        </p:nvSpPr>
        <p:spPr>
          <a:xfrm>
            <a:off x="457200" y="1231900"/>
            <a:ext cx="8382000" cy="5149428"/>
          </a:xfrm>
        </p:spPr>
        <p:txBody>
          <a:bodyPr>
            <a:noAutofit/>
          </a:bodyPr>
          <a:lstStyle/>
          <a:p>
            <a:pPr marL="0" indent="0">
              <a:buNone/>
            </a:pPr>
            <a:r>
              <a:rPr lang="en-GB" sz="2200" b="1" dirty="0" smtClean="0"/>
              <a:t>Slide 6 </a:t>
            </a:r>
            <a:r>
              <a:rPr lang="en-GB" sz="2200" dirty="0"/>
              <a:t>Men of the 45th Rattray's Sikhs at the Delhi Camp of Exercise in 1886</a:t>
            </a:r>
            <a:r>
              <a:rPr lang="en-GB" sz="2200" dirty="0" smtClean="0"/>
              <a:t>. Private collection.</a:t>
            </a:r>
            <a:endParaRPr lang="en-GB" sz="2200" dirty="0"/>
          </a:p>
          <a:p>
            <a:pPr marL="0" indent="0">
              <a:buNone/>
            </a:pPr>
            <a:r>
              <a:rPr lang="en-GB" sz="2200" b="1" dirty="0" smtClean="0"/>
              <a:t>Slide 7 </a:t>
            </a:r>
            <a:r>
              <a:rPr lang="en-GB" sz="2200" dirty="0"/>
              <a:t>Mutineers about to be blown from guns by the Bengal Horse Artillery, c. 1858</a:t>
            </a:r>
            <a:r>
              <a:rPr lang="en-GB" sz="2200" dirty="0" smtClean="0"/>
              <a:t>. Courtesy </a:t>
            </a:r>
            <a:r>
              <a:rPr lang="en-GB" sz="2200" dirty="0"/>
              <a:t>of the Council of the National Army Museum, London (acc. no. 1978-05-55-1</a:t>
            </a:r>
            <a:r>
              <a:rPr lang="en-GB" sz="2200" dirty="0" smtClean="0"/>
              <a:t>).</a:t>
            </a:r>
            <a:endParaRPr lang="en-GB" sz="2200" dirty="0"/>
          </a:p>
          <a:p>
            <a:pPr marL="0" indent="0">
              <a:buNone/>
            </a:pPr>
            <a:r>
              <a:rPr lang="en-GB" sz="2200" b="1" dirty="0" smtClean="0"/>
              <a:t>Slide 8 </a:t>
            </a:r>
            <a:r>
              <a:rPr lang="en-GB" sz="2200" dirty="0"/>
              <a:t>Reverend </a:t>
            </a:r>
            <a:r>
              <a:rPr lang="en-GB" sz="2200" dirty="0" err="1"/>
              <a:t>Daud</a:t>
            </a:r>
            <a:r>
              <a:rPr lang="en-GB" sz="2200" dirty="0"/>
              <a:t> Singh was the first Sikh who converted to Christianity and the first ordained clergyman in Punjab. </a:t>
            </a:r>
            <a:r>
              <a:rPr lang="en-GB" sz="2200" dirty="0" smtClean="0"/>
              <a:t>UKPHA Archive.</a:t>
            </a:r>
            <a:endParaRPr lang="en-GB" sz="2200" dirty="0"/>
          </a:p>
          <a:p>
            <a:pPr marL="0" indent="0">
              <a:buNone/>
            </a:pPr>
            <a:r>
              <a:rPr lang="en-GB" sz="2200" b="1" dirty="0" smtClean="0"/>
              <a:t>Slide 9 </a:t>
            </a:r>
            <a:r>
              <a:rPr lang="en-GB" sz="2200" dirty="0"/>
              <a:t>Men of the 15th Punjab Infantry in China during the Second Opium War</a:t>
            </a:r>
            <a:r>
              <a:rPr lang="en-GB" sz="2200" dirty="0" smtClean="0"/>
              <a:t>. </a:t>
            </a:r>
            <a:r>
              <a:rPr lang="en-GB" sz="2200" dirty="0" err="1" smtClean="0"/>
              <a:t>Toor</a:t>
            </a:r>
            <a:r>
              <a:rPr lang="en-GB" sz="2200" dirty="0" smtClean="0"/>
              <a:t> Collection.</a:t>
            </a:r>
            <a:endParaRPr lang="en-GB" sz="2200" dirty="0"/>
          </a:p>
          <a:p>
            <a:pPr marL="0" indent="0">
              <a:buNone/>
            </a:pPr>
            <a:r>
              <a:rPr lang="en-GB" sz="2200" b="1" dirty="0" smtClean="0"/>
              <a:t>Slide 10 </a:t>
            </a:r>
            <a:r>
              <a:rPr lang="en-GB" sz="2200" dirty="0"/>
              <a:t>Charge of the 23rd Pioneers at </a:t>
            </a:r>
            <a:r>
              <a:rPr lang="en-GB" sz="2200" dirty="0" err="1"/>
              <a:t>Arrogee</a:t>
            </a:r>
            <a:r>
              <a:rPr lang="en-GB" sz="2200" dirty="0"/>
              <a:t>, 10 April 1868</a:t>
            </a:r>
            <a:r>
              <a:rPr lang="en-GB" sz="2200" dirty="0" smtClean="0"/>
              <a:t>. Courtesy </a:t>
            </a:r>
            <a:r>
              <a:rPr lang="en-GB" sz="2200" dirty="0"/>
              <a:t>of the Council of the National Army Museum, London (acc. no. 1956-02-202</a:t>
            </a:r>
            <a:r>
              <a:rPr lang="en-GB" sz="2200" dirty="0" smtClean="0"/>
              <a:t>).</a:t>
            </a:r>
          </a:p>
          <a:p>
            <a:pPr marL="0" indent="0">
              <a:buNone/>
            </a:pPr>
            <a:r>
              <a:rPr lang="en-GB" sz="2200" b="1" dirty="0" smtClean="0"/>
              <a:t>Slide 11 </a:t>
            </a:r>
            <a:r>
              <a:rPr lang="en-GB" sz="2200" dirty="0"/>
              <a:t>Agents of the Church Missionary Society </a:t>
            </a:r>
            <a:r>
              <a:rPr lang="en-GB" sz="2200" dirty="0" smtClean="0"/>
              <a:t>in </a:t>
            </a:r>
            <a:r>
              <a:rPr lang="en-GB" sz="2200" dirty="0"/>
              <a:t>Amritsar, March 1875</a:t>
            </a:r>
            <a:r>
              <a:rPr lang="en-GB" sz="2200" dirty="0" smtClean="0"/>
              <a:t>. © </a:t>
            </a:r>
            <a:r>
              <a:rPr lang="en-GB" sz="2200" dirty="0"/>
              <a:t>The British Library Board. All Rights Reserved (Photo 793/8</a:t>
            </a:r>
            <a:r>
              <a:rPr lang="en-GB" sz="2200" dirty="0" smtClean="0"/>
              <a:t>).</a:t>
            </a:r>
            <a:endParaRPr lang="en-GB" sz="2200" dirty="0"/>
          </a:p>
          <a:p>
            <a:pPr marL="0" indent="0">
              <a:buNone/>
            </a:pPr>
            <a:endParaRPr lang="en-GB" sz="2200" b="1" dirty="0"/>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31</a:t>
            </a:fld>
            <a:endParaRPr lang="en-GB" dirty="0"/>
          </a:p>
        </p:txBody>
      </p:sp>
      <p:sp>
        <p:nvSpPr>
          <p:cNvPr id="8"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C</a:t>
            </a:r>
            <a:endParaRPr lang="en-GB" dirty="0">
              <a:solidFill>
                <a:schemeClr val="tx1"/>
              </a:solidFill>
            </a:endParaRPr>
          </a:p>
        </p:txBody>
      </p:sp>
    </p:spTree>
    <p:extLst>
      <p:ext uri="{BB962C8B-B14F-4D97-AF65-F5344CB8AC3E}">
        <p14:creationId xmlns:p14="http://schemas.microsoft.com/office/powerpoint/2010/main" val="13528215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IMAGE CREDITS </a:t>
            </a:r>
            <a:r>
              <a:rPr lang="en-GB" sz="2400" dirty="0" smtClean="0"/>
              <a:t>(</a:t>
            </a:r>
            <a:r>
              <a:rPr lang="en-GB" sz="2400" dirty="0" err="1" smtClean="0"/>
              <a:t>cont</a:t>
            </a:r>
            <a:r>
              <a:rPr lang="en-GB" sz="2400" dirty="0" smtClean="0"/>
              <a:t>)</a:t>
            </a:r>
            <a:endParaRPr lang="en-GB" dirty="0"/>
          </a:p>
        </p:txBody>
      </p:sp>
      <p:sp>
        <p:nvSpPr>
          <p:cNvPr id="3" name="Content Placeholder 2"/>
          <p:cNvSpPr>
            <a:spLocks noGrp="1"/>
          </p:cNvSpPr>
          <p:nvPr>
            <p:ph idx="1"/>
          </p:nvPr>
        </p:nvSpPr>
        <p:spPr>
          <a:xfrm>
            <a:off x="457200" y="1231900"/>
            <a:ext cx="8382000" cy="5149428"/>
          </a:xfrm>
        </p:spPr>
        <p:txBody>
          <a:bodyPr>
            <a:noAutofit/>
          </a:bodyPr>
          <a:lstStyle/>
          <a:p>
            <a:pPr marL="0" indent="0">
              <a:buNone/>
            </a:pPr>
            <a:r>
              <a:rPr lang="en-GB" sz="2200" b="1" dirty="0" smtClean="0"/>
              <a:t>Slide 12 </a:t>
            </a:r>
            <a:r>
              <a:rPr lang="en-GB" sz="2200" dirty="0"/>
              <a:t>The Golden Temple of Amritsar and an almost-complete clock tower photographed in September 1870</a:t>
            </a:r>
            <a:r>
              <a:rPr lang="en-GB" sz="2200" dirty="0" smtClean="0"/>
              <a:t>. Private Collection.</a:t>
            </a:r>
            <a:endParaRPr lang="en-GB" sz="2200" dirty="0"/>
          </a:p>
          <a:p>
            <a:pPr marL="0" indent="0">
              <a:buNone/>
            </a:pPr>
            <a:r>
              <a:rPr lang="en-GB" sz="2200" b="1" dirty="0" smtClean="0"/>
              <a:t>Slide 13 </a:t>
            </a:r>
            <a:r>
              <a:rPr lang="en-GB" sz="2200" dirty="0"/>
              <a:t>Inside the Golden Temple, Amritsar, in 1854</a:t>
            </a:r>
            <a:r>
              <a:rPr lang="en-GB" sz="2200" dirty="0" smtClean="0"/>
              <a:t>. © </a:t>
            </a:r>
            <a:r>
              <a:rPr lang="en-GB" sz="2200" dirty="0"/>
              <a:t>Victoria and Albert Museum, </a:t>
            </a:r>
            <a:r>
              <a:rPr lang="en-GB" sz="2200" dirty="0" smtClean="0"/>
              <a:t>London.</a:t>
            </a:r>
            <a:endParaRPr lang="en-GB" sz="2200" dirty="0"/>
          </a:p>
          <a:p>
            <a:pPr marL="0" indent="0">
              <a:buNone/>
            </a:pPr>
            <a:r>
              <a:rPr lang="en-GB" sz="2200" b="1" dirty="0" smtClean="0"/>
              <a:t>Slide 14 </a:t>
            </a:r>
            <a:r>
              <a:rPr lang="en-GB" sz="2200" dirty="0"/>
              <a:t>The gateway leading to the Golden Temple of Amritsar. </a:t>
            </a:r>
            <a:r>
              <a:rPr lang="en-GB" sz="2200" dirty="0" err="1" smtClean="0"/>
              <a:t>Toor</a:t>
            </a:r>
            <a:r>
              <a:rPr lang="en-GB" sz="2200" dirty="0" smtClean="0"/>
              <a:t> Collection.</a:t>
            </a:r>
            <a:endParaRPr lang="en-GB" sz="2200" dirty="0"/>
          </a:p>
          <a:p>
            <a:pPr marL="0" indent="0">
              <a:buNone/>
            </a:pPr>
            <a:r>
              <a:rPr lang="en-GB" sz="2200" b="1" dirty="0" smtClean="0"/>
              <a:t>Slide 15 </a:t>
            </a:r>
            <a:r>
              <a:rPr lang="en-GB" sz="2200" dirty="0"/>
              <a:t>British and Native Officers of the 3rd Sikh </a:t>
            </a:r>
            <a:r>
              <a:rPr lang="en-GB" sz="2200" dirty="0" smtClean="0"/>
              <a:t>Infantry. </a:t>
            </a:r>
            <a:r>
              <a:rPr lang="en-GB" sz="2200" dirty="0"/>
              <a:t>Courtesy of the Council of the National Army Museum, London (acc. no. 1955-04-41-39</a:t>
            </a:r>
            <a:r>
              <a:rPr lang="en-GB" sz="2200" dirty="0" smtClean="0"/>
              <a:t>).</a:t>
            </a:r>
            <a:endParaRPr lang="en-GB" sz="2200" dirty="0"/>
          </a:p>
          <a:p>
            <a:pPr marL="0" indent="0">
              <a:buNone/>
            </a:pPr>
            <a:r>
              <a:rPr lang="en-GB" sz="2200" b="1" dirty="0" smtClean="0"/>
              <a:t>Slide 16 </a:t>
            </a:r>
            <a:r>
              <a:rPr lang="en-GB" sz="2200" dirty="0"/>
              <a:t>13th Bengal Lancers in Egypt capturing retreating trains after the Battle of Tel-el-</a:t>
            </a:r>
            <a:r>
              <a:rPr lang="en-GB" sz="2200" dirty="0" err="1"/>
              <a:t>Kebir</a:t>
            </a:r>
            <a:r>
              <a:rPr lang="en-GB" sz="2200" dirty="0"/>
              <a:t>, on September 13, 1882</a:t>
            </a:r>
            <a:r>
              <a:rPr lang="en-GB" sz="2200" dirty="0" smtClean="0"/>
              <a:t>. UKPHA Archive.</a:t>
            </a:r>
            <a:endParaRPr lang="en-GB" sz="2200" dirty="0"/>
          </a:p>
          <a:p>
            <a:pPr marL="0" indent="0">
              <a:buNone/>
            </a:pPr>
            <a:r>
              <a:rPr lang="en-GB" sz="2200" b="1" dirty="0" smtClean="0"/>
              <a:t>Slide 17 </a:t>
            </a:r>
            <a:r>
              <a:rPr lang="en-GB" sz="2200" dirty="0"/>
              <a:t>British and Indian officers of the 9th Bengal Cavalry (also known as </a:t>
            </a:r>
            <a:r>
              <a:rPr lang="en-GB" sz="2200" dirty="0" err="1"/>
              <a:t>Hodson's</a:t>
            </a:r>
            <a:r>
              <a:rPr lang="en-GB" sz="2200" dirty="0"/>
              <a:t> Horse</a:t>
            </a:r>
            <a:r>
              <a:rPr lang="en-GB" sz="2200" dirty="0" smtClean="0"/>
              <a:t>). </a:t>
            </a:r>
            <a:r>
              <a:rPr lang="en-GB" sz="2200" dirty="0"/>
              <a:t>Courtesy of the Council of the National Army Museum, London (acc. no. 1972-11-91-23</a:t>
            </a:r>
            <a:r>
              <a:rPr lang="en-GB" sz="2200" dirty="0" smtClean="0"/>
              <a:t>).</a:t>
            </a:r>
            <a:endParaRPr lang="en-GB" sz="2200" dirty="0"/>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32</a:t>
            </a:fld>
            <a:endParaRPr lang="en-GB" dirty="0"/>
          </a:p>
        </p:txBody>
      </p:sp>
      <p:sp>
        <p:nvSpPr>
          <p:cNvPr id="8"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C</a:t>
            </a:r>
            <a:endParaRPr lang="en-GB" dirty="0">
              <a:solidFill>
                <a:schemeClr val="tx1"/>
              </a:solidFill>
            </a:endParaRPr>
          </a:p>
        </p:txBody>
      </p:sp>
    </p:spTree>
    <p:extLst>
      <p:ext uri="{BB962C8B-B14F-4D97-AF65-F5344CB8AC3E}">
        <p14:creationId xmlns:p14="http://schemas.microsoft.com/office/powerpoint/2010/main" val="2202535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IMAGE CREDITS </a:t>
            </a:r>
            <a:r>
              <a:rPr lang="en-GB" sz="2400" dirty="0" smtClean="0"/>
              <a:t>(</a:t>
            </a:r>
            <a:r>
              <a:rPr lang="en-GB" sz="2400" dirty="0" err="1" smtClean="0"/>
              <a:t>cont</a:t>
            </a:r>
            <a:r>
              <a:rPr lang="en-GB" sz="2400" dirty="0" smtClean="0"/>
              <a:t>)</a:t>
            </a:r>
            <a:endParaRPr lang="en-GB" dirty="0"/>
          </a:p>
        </p:txBody>
      </p:sp>
      <p:sp>
        <p:nvSpPr>
          <p:cNvPr id="3" name="Content Placeholder 2"/>
          <p:cNvSpPr>
            <a:spLocks noGrp="1"/>
          </p:cNvSpPr>
          <p:nvPr>
            <p:ph idx="1"/>
          </p:nvPr>
        </p:nvSpPr>
        <p:spPr>
          <a:xfrm>
            <a:off x="457200" y="1231900"/>
            <a:ext cx="8382000" cy="5149428"/>
          </a:xfrm>
        </p:spPr>
        <p:txBody>
          <a:bodyPr>
            <a:noAutofit/>
          </a:bodyPr>
          <a:lstStyle/>
          <a:p>
            <a:pPr marL="0" indent="0">
              <a:buNone/>
            </a:pPr>
            <a:r>
              <a:rPr lang="en-GB" sz="2200" b="1" dirty="0" smtClean="0"/>
              <a:t>Slide 18 </a:t>
            </a:r>
            <a:r>
              <a:rPr lang="en-GB" sz="2200" dirty="0"/>
              <a:t>A drawing of Maharaja Duleep Singh published in Vanity Fair in 1882 with the caption 'the Maharajah</a:t>
            </a:r>
            <a:r>
              <a:rPr lang="en-GB" sz="2200" dirty="0" smtClean="0"/>
              <a:t>'. </a:t>
            </a:r>
            <a:r>
              <a:rPr lang="en-GB" sz="2200" dirty="0" err="1" smtClean="0"/>
              <a:t>Toor</a:t>
            </a:r>
            <a:r>
              <a:rPr lang="en-GB" sz="2200" dirty="0" smtClean="0"/>
              <a:t> Collection.</a:t>
            </a:r>
            <a:endParaRPr lang="en-GB" sz="2200" dirty="0"/>
          </a:p>
          <a:p>
            <a:pPr marL="0" indent="0">
              <a:buNone/>
            </a:pPr>
            <a:r>
              <a:rPr lang="en-GB" sz="2200" b="1" dirty="0" smtClean="0"/>
              <a:t>Slide 19 </a:t>
            </a:r>
            <a:r>
              <a:rPr lang="en-GB" sz="2200" dirty="0"/>
              <a:t>The village church at </a:t>
            </a:r>
            <a:r>
              <a:rPr lang="en-GB" sz="2200" dirty="0" err="1"/>
              <a:t>Elveden</a:t>
            </a:r>
            <a:r>
              <a:rPr lang="en-GB" sz="2200" dirty="0"/>
              <a:t> in Norfolk where the last ruler of the Sikh Kingdom, Maharaja Duleep Singh was buried in 1893</a:t>
            </a:r>
            <a:r>
              <a:rPr lang="en-GB" sz="2200" dirty="0" smtClean="0"/>
              <a:t>. Courtesy </a:t>
            </a:r>
            <a:r>
              <a:rPr lang="en-GB" sz="2200" dirty="0"/>
              <a:t>of Peter </a:t>
            </a:r>
            <a:r>
              <a:rPr lang="en-GB" sz="2200" dirty="0" err="1"/>
              <a:t>Bance</a:t>
            </a:r>
            <a:r>
              <a:rPr lang="en-GB" sz="2200" dirty="0"/>
              <a:t> </a:t>
            </a:r>
            <a:r>
              <a:rPr lang="en-GB" sz="2200" dirty="0" smtClean="0"/>
              <a:t>Collection.</a:t>
            </a:r>
            <a:endParaRPr lang="en-GB" sz="2200" dirty="0"/>
          </a:p>
          <a:p>
            <a:pPr marL="0" indent="0">
              <a:buNone/>
            </a:pPr>
            <a:r>
              <a:rPr lang="en-GB" sz="2200" b="1" dirty="0" smtClean="0"/>
              <a:t>Slide 20 </a:t>
            </a:r>
            <a:r>
              <a:rPr lang="en-GB" sz="2200" dirty="0"/>
              <a:t>Ruins of Fort </a:t>
            </a:r>
            <a:r>
              <a:rPr lang="en-GB" sz="2200" dirty="0" err="1"/>
              <a:t>Saragarhi</a:t>
            </a:r>
            <a:r>
              <a:rPr lang="en-GB" sz="2200" dirty="0"/>
              <a:t> in the North-West Frontier Province of India defended by 21 men of the 36th Sikhs</a:t>
            </a:r>
            <a:r>
              <a:rPr lang="en-GB" sz="2200" dirty="0" smtClean="0"/>
              <a:t>. Private Collection.</a:t>
            </a:r>
            <a:endParaRPr lang="en-GB" sz="2200" dirty="0"/>
          </a:p>
          <a:p>
            <a:pPr marL="0" indent="0">
              <a:buNone/>
            </a:pPr>
            <a:r>
              <a:rPr lang="en-GB" sz="2200" b="1" dirty="0" smtClean="0"/>
              <a:t>Slide 21 </a:t>
            </a:r>
            <a:r>
              <a:rPr lang="en-GB" sz="2200" dirty="0"/>
              <a:t>16th Regiment of Bengal Lancers on the steps of the Temple of Heaven, Beijing, during the Boxer Rebellion</a:t>
            </a:r>
            <a:r>
              <a:rPr lang="en-GB" sz="2200" dirty="0" smtClean="0"/>
              <a:t>. </a:t>
            </a:r>
            <a:r>
              <a:rPr lang="en-GB" sz="2200" dirty="0"/>
              <a:t>Courtesy of the Council of the National Army Museum, London (acc. no. 6306-38-135</a:t>
            </a:r>
            <a:r>
              <a:rPr lang="en-GB" sz="2200" dirty="0" smtClean="0"/>
              <a:t>).</a:t>
            </a:r>
            <a:endParaRPr lang="en-GB" sz="2200" dirty="0"/>
          </a:p>
          <a:p>
            <a:pPr marL="0" indent="0">
              <a:buNone/>
            </a:pPr>
            <a:r>
              <a:rPr lang="en-GB" sz="2200" b="1" dirty="0" smtClean="0"/>
              <a:t>Slide 22 </a:t>
            </a:r>
            <a:r>
              <a:rPr lang="en-GB" sz="2200" dirty="0"/>
              <a:t>Officers and men of the 47th Sikhs in the presence of the Guru Granth Sahib, c. 1902</a:t>
            </a:r>
            <a:r>
              <a:rPr lang="en-GB" sz="2200" dirty="0" smtClean="0"/>
              <a:t>. </a:t>
            </a:r>
            <a:r>
              <a:rPr lang="en-GB" sz="2200" dirty="0"/>
              <a:t>Courtesy of the Council of the National Army Museum, London (acc. no. 6406-69-1</a:t>
            </a:r>
            <a:r>
              <a:rPr lang="en-GB" sz="2200" dirty="0" smtClean="0"/>
              <a:t>).</a:t>
            </a:r>
            <a:endParaRPr lang="en-GB" sz="2200" dirty="0"/>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33</a:t>
            </a:fld>
            <a:endParaRPr lang="en-GB" dirty="0"/>
          </a:p>
        </p:txBody>
      </p:sp>
      <p:sp>
        <p:nvSpPr>
          <p:cNvPr id="8"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C</a:t>
            </a:r>
            <a:endParaRPr lang="en-GB" dirty="0">
              <a:solidFill>
                <a:schemeClr val="tx1"/>
              </a:solidFill>
            </a:endParaRPr>
          </a:p>
        </p:txBody>
      </p:sp>
    </p:spTree>
    <p:extLst>
      <p:ext uri="{BB962C8B-B14F-4D97-AF65-F5344CB8AC3E}">
        <p14:creationId xmlns:p14="http://schemas.microsoft.com/office/powerpoint/2010/main" val="22025355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IMAGE CREDITS </a:t>
            </a:r>
            <a:r>
              <a:rPr lang="en-GB" sz="2400" dirty="0" smtClean="0"/>
              <a:t>(</a:t>
            </a:r>
            <a:r>
              <a:rPr lang="en-GB" sz="2400" dirty="0" err="1" smtClean="0"/>
              <a:t>cont</a:t>
            </a:r>
            <a:r>
              <a:rPr lang="en-GB" sz="2400" dirty="0" smtClean="0"/>
              <a:t>)</a:t>
            </a:r>
            <a:endParaRPr lang="en-GB" dirty="0"/>
          </a:p>
        </p:txBody>
      </p:sp>
      <p:sp>
        <p:nvSpPr>
          <p:cNvPr id="3" name="Content Placeholder 2"/>
          <p:cNvSpPr>
            <a:spLocks noGrp="1"/>
          </p:cNvSpPr>
          <p:nvPr>
            <p:ph idx="1"/>
          </p:nvPr>
        </p:nvSpPr>
        <p:spPr>
          <a:xfrm>
            <a:off x="457200" y="1231900"/>
            <a:ext cx="8382000" cy="5149428"/>
          </a:xfrm>
        </p:spPr>
        <p:txBody>
          <a:bodyPr>
            <a:noAutofit/>
          </a:bodyPr>
          <a:lstStyle/>
          <a:p>
            <a:pPr marL="0" indent="0">
              <a:buNone/>
            </a:pPr>
            <a:r>
              <a:rPr lang="en-GB" sz="2200" b="1" dirty="0" smtClean="0"/>
              <a:t>Slide 23 </a:t>
            </a:r>
            <a:r>
              <a:rPr lang="en-GB" sz="2200" dirty="0"/>
              <a:t>The Prince and Princess of Wales (later King George V and Queen Mary) visit the Golden Temple of Amritsar during their tour of India in 1905</a:t>
            </a:r>
            <a:r>
              <a:rPr lang="en-GB" sz="2200" dirty="0" smtClean="0"/>
              <a:t>. </a:t>
            </a:r>
            <a:r>
              <a:rPr lang="en-GB" sz="2200" dirty="0" err="1" smtClean="0"/>
              <a:t>Toor</a:t>
            </a:r>
            <a:r>
              <a:rPr lang="en-GB" sz="2200" dirty="0" smtClean="0"/>
              <a:t> Collection.</a:t>
            </a:r>
            <a:endParaRPr lang="en-GB" sz="2200" dirty="0"/>
          </a:p>
          <a:p>
            <a:pPr marL="0" indent="0">
              <a:buNone/>
            </a:pPr>
            <a:r>
              <a:rPr lang="en-GB" sz="2200" b="1" dirty="0" smtClean="0"/>
              <a:t>Slide 24 </a:t>
            </a:r>
            <a:r>
              <a:rPr lang="en-GB" sz="2200" dirty="0"/>
              <a:t>Indian Distinguished Service Medal showing George </a:t>
            </a:r>
            <a:r>
              <a:rPr lang="en-GB" sz="2200" dirty="0" smtClean="0"/>
              <a:t>V. Private collection.</a:t>
            </a:r>
            <a:endParaRPr lang="en-GB" sz="2200" dirty="0"/>
          </a:p>
          <a:p>
            <a:pPr marL="0" indent="0">
              <a:buNone/>
            </a:pPr>
            <a:r>
              <a:rPr lang="en-GB" sz="2200" b="1" dirty="0" smtClean="0"/>
              <a:t>Slide 25 </a:t>
            </a:r>
            <a:r>
              <a:rPr lang="en-GB" sz="2200" dirty="0"/>
              <a:t>Sikh saw mill workers in British Columbia, Canada, c. </a:t>
            </a:r>
            <a:r>
              <a:rPr lang="en-GB" sz="2200" dirty="0" smtClean="0"/>
              <a:t>1908. Courtesy </a:t>
            </a:r>
            <a:r>
              <a:rPr lang="en-GB" sz="2200" dirty="0"/>
              <a:t>of Sikh Heritage Museum of Canada, source Vancouver Public Library </a:t>
            </a:r>
            <a:r>
              <a:rPr lang="en-GB" sz="2200" dirty="0" smtClean="0"/>
              <a:t>VPL-7641.</a:t>
            </a:r>
            <a:endParaRPr lang="en-GB" sz="2200" dirty="0"/>
          </a:p>
          <a:p>
            <a:pPr marL="0" indent="0">
              <a:buNone/>
            </a:pPr>
            <a:r>
              <a:rPr lang="en-GB" sz="2200" b="1" dirty="0" smtClean="0"/>
              <a:t>Slide 26 </a:t>
            </a:r>
            <a:r>
              <a:rPr lang="en-GB" sz="2200" dirty="0"/>
              <a:t>The Victoria Cross, the United Kingdom’s highest award for military service</a:t>
            </a:r>
            <a:r>
              <a:rPr lang="en-GB" sz="2200" dirty="0" smtClean="0"/>
              <a:t>. © </a:t>
            </a:r>
            <a:r>
              <a:rPr lang="en-GB" sz="2200" dirty="0"/>
              <a:t>IWM (HU 69722</a:t>
            </a:r>
            <a:r>
              <a:rPr lang="en-GB" sz="2200" dirty="0" smtClean="0"/>
              <a:t>).</a:t>
            </a:r>
            <a:endParaRPr lang="en-GB" sz="2200" dirty="0"/>
          </a:p>
          <a:p>
            <a:pPr marL="0" indent="0">
              <a:buNone/>
            </a:pPr>
            <a:r>
              <a:rPr lang="en-GB" sz="2200" b="1" dirty="0" smtClean="0"/>
              <a:t>Slide 27 </a:t>
            </a:r>
            <a:r>
              <a:rPr lang="en-GB" sz="2200" dirty="0" err="1" smtClean="0"/>
              <a:t>Gurdit</a:t>
            </a:r>
            <a:r>
              <a:rPr lang="en-GB" sz="2200" dirty="0" smtClean="0"/>
              <a:t> </a:t>
            </a:r>
            <a:r>
              <a:rPr lang="en-GB" sz="2200" dirty="0"/>
              <a:t>Singh, the enterprising Sikh who chartered the </a:t>
            </a:r>
            <a:r>
              <a:rPr lang="en-GB" sz="2200" dirty="0" err="1"/>
              <a:t>Komagata</a:t>
            </a:r>
            <a:r>
              <a:rPr lang="en-GB" sz="2200" dirty="0"/>
              <a:t> </a:t>
            </a:r>
            <a:r>
              <a:rPr lang="en-GB" sz="2200" dirty="0" err="1"/>
              <a:t>Maru</a:t>
            </a:r>
            <a:r>
              <a:rPr lang="en-GB" sz="2200" dirty="0"/>
              <a:t>, makes a triumphant </a:t>
            </a:r>
            <a:r>
              <a:rPr lang="en-GB" sz="2200" dirty="0" smtClean="0"/>
              <a:t>gesture. Courtesy </a:t>
            </a:r>
            <a:r>
              <a:rPr lang="en-GB" sz="2200" dirty="0"/>
              <a:t>of Sikh Heritage Museum of Canada, source Vancouver Public Library </a:t>
            </a:r>
            <a:r>
              <a:rPr lang="en-GB" sz="2200" dirty="0" smtClean="0"/>
              <a:t>VPL-136.</a:t>
            </a:r>
            <a:endParaRPr lang="en-GB" sz="2200" dirty="0"/>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34</a:t>
            </a:fld>
            <a:endParaRPr lang="en-GB" dirty="0"/>
          </a:p>
        </p:txBody>
      </p:sp>
      <p:sp>
        <p:nvSpPr>
          <p:cNvPr id="8"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C</a:t>
            </a:r>
            <a:endParaRPr lang="en-GB" dirty="0">
              <a:solidFill>
                <a:schemeClr val="tx1"/>
              </a:solidFill>
            </a:endParaRPr>
          </a:p>
        </p:txBody>
      </p:sp>
    </p:spTree>
    <p:extLst>
      <p:ext uri="{BB962C8B-B14F-4D97-AF65-F5344CB8AC3E}">
        <p14:creationId xmlns:p14="http://schemas.microsoft.com/office/powerpoint/2010/main" val="38205458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IMAGE CREDITS </a:t>
            </a:r>
            <a:r>
              <a:rPr lang="en-GB" sz="2400" dirty="0" smtClean="0"/>
              <a:t>(</a:t>
            </a:r>
            <a:r>
              <a:rPr lang="en-GB" sz="2400" dirty="0" err="1" smtClean="0"/>
              <a:t>cont</a:t>
            </a:r>
            <a:r>
              <a:rPr lang="en-GB" sz="2400" dirty="0" smtClean="0"/>
              <a:t>)</a:t>
            </a:r>
            <a:endParaRPr lang="en-GB" dirty="0"/>
          </a:p>
        </p:txBody>
      </p:sp>
      <p:sp>
        <p:nvSpPr>
          <p:cNvPr id="3" name="Content Placeholder 2"/>
          <p:cNvSpPr>
            <a:spLocks noGrp="1"/>
          </p:cNvSpPr>
          <p:nvPr>
            <p:ph idx="1"/>
          </p:nvPr>
        </p:nvSpPr>
        <p:spPr>
          <a:xfrm>
            <a:off x="457200" y="1231900"/>
            <a:ext cx="8382000" cy="5149428"/>
          </a:xfrm>
        </p:spPr>
        <p:txBody>
          <a:bodyPr>
            <a:noAutofit/>
          </a:bodyPr>
          <a:lstStyle/>
          <a:p>
            <a:pPr marL="0" indent="0">
              <a:buNone/>
            </a:pPr>
            <a:r>
              <a:rPr lang="en-GB" sz="2200" b="1" dirty="0" smtClean="0"/>
              <a:t>Slide 28 </a:t>
            </a:r>
            <a:r>
              <a:rPr lang="en-GB" sz="2200" dirty="0"/>
              <a:t>A postcard from 1914 showing Sikh soldiers marching through the streets of the French town of Marseilles. </a:t>
            </a:r>
            <a:r>
              <a:rPr lang="en-GB" sz="2200" dirty="0" smtClean="0"/>
              <a:t>UKPHA Archive.</a:t>
            </a:r>
            <a:endParaRPr lang="en-GB" sz="2200" dirty="0"/>
          </a:p>
          <a:p>
            <a:pPr marL="0" indent="0">
              <a:buNone/>
            </a:pPr>
            <a:r>
              <a:rPr lang="en-GB" sz="2200" b="1" dirty="0" smtClean="0"/>
              <a:t>Slide 29</a:t>
            </a:r>
            <a:r>
              <a:rPr lang="en-GB" sz="2200" dirty="0" smtClean="0"/>
              <a:t> ‘</a:t>
            </a:r>
            <a:r>
              <a:rPr lang="en-GB" sz="2200" dirty="0"/>
              <a:t>Lieutenant Smyth and his party of the 15th Sikhs carrying up bombs to the firing trench at the </a:t>
            </a:r>
            <a:r>
              <a:rPr lang="en-GB" sz="2200" dirty="0" err="1"/>
              <a:t>Ferme</a:t>
            </a:r>
            <a:r>
              <a:rPr lang="en-GB" sz="2200" dirty="0"/>
              <a:t> du Bois</a:t>
            </a:r>
            <a:r>
              <a:rPr lang="en-GB" sz="2200" dirty="0" smtClean="0"/>
              <a:t>.’ Courtesy of </a:t>
            </a:r>
            <a:r>
              <a:rPr lang="en-GB" sz="2200" dirty="0" err="1" smtClean="0"/>
              <a:t>Kulwant</a:t>
            </a:r>
            <a:r>
              <a:rPr lang="en-GB" sz="2200" dirty="0" smtClean="0"/>
              <a:t> </a:t>
            </a:r>
            <a:r>
              <a:rPr lang="en-GB" sz="2200" dirty="0"/>
              <a:t>Singh </a:t>
            </a:r>
            <a:r>
              <a:rPr lang="en-GB" sz="2200" dirty="0" err="1"/>
              <a:t>Bahra</a:t>
            </a:r>
            <a:r>
              <a:rPr lang="en-GB" sz="2200" dirty="0"/>
              <a:t> </a:t>
            </a:r>
            <a:r>
              <a:rPr lang="en-GB" sz="2200" dirty="0" smtClean="0"/>
              <a:t>Collection.</a:t>
            </a:r>
            <a:endParaRPr lang="en-GB" sz="2200" dirty="0"/>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35</a:t>
            </a:fld>
            <a:endParaRPr lang="en-GB" dirty="0"/>
          </a:p>
        </p:txBody>
      </p:sp>
      <p:sp>
        <p:nvSpPr>
          <p:cNvPr id="8"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C</a:t>
            </a:r>
            <a:endParaRPr lang="en-GB" dirty="0">
              <a:solidFill>
                <a:schemeClr val="tx1"/>
              </a:solidFill>
            </a:endParaRPr>
          </a:p>
        </p:txBody>
      </p:sp>
    </p:spTree>
    <p:extLst>
      <p:ext uri="{BB962C8B-B14F-4D97-AF65-F5344CB8AC3E}">
        <p14:creationId xmlns:p14="http://schemas.microsoft.com/office/powerpoint/2010/main" val="1713789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GB" dirty="0" smtClean="0"/>
              <a:t>1852: Prince Albert recut </a:t>
            </a:r>
            <a:br>
              <a:rPr lang="en-GB" dirty="0" smtClean="0"/>
            </a:br>
            <a:r>
              <a:rPr lang="en-GB" dirty="0" smtClean="0"/>
              <a:t>the </a:t>
            </a:r>
            <a:r>
              <a:rPr lang="en-GB" dirty="0" err="1" smtClean="0"/>
              <a:t>Koh-i-noor</a:t>
            </a:r>
            <a:endParaRPr lang="en-GB" dirty="0"/>
          </a:p>
        </p:txBody>
      </p:sp>
      <p:sp>
        <p:nvSpPr>
          <p:cNvPr id="7" name="Content Placeholder 6"/>
          <p:cNvSpPr>
            <a:spLocks noGrp="1"/>
          </p:cNvSpPr>
          <p:nvPr>
            <p:ph idx="1"/>
          </p:nvPr>
        </p:nvSpPr>
        <p:spPr/>
        <p:txBody>
          <a:bodyPr/>
          <a:lstStyle/>
          <a:p>
            <a:endParaRPr lang="en-GB" dirty="0"/>
          </a:p>
        </p:txBody>
      </p:sp>
      <p:pic>
        <p:nvPicPr>
          <p:cNvPr id="1026" name="Picture 2" descr="http://upload.wikimedia.org/wikipedia/commons/c/ce/Prince_Albert_of_Saxe-Coburg-Gotha_by_Franz_Xaver_Winterhal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341" y="1484313"/>
            <a:ext cx="3009319" cy="496887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8"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9"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4</a:t>
            </a:fld>
            <a:endParaRPr lang="en-GB" dirty="0"/>
          </a:p>
        </p:txBody>
      </p:sp>
    </p:spTree>
    <p:extLst>
      <p:ext uri="{BB962C8B-B14F-4D97-AF65-F5344CB8AC3E}">
        <p14:creationId xmlns:p14="http://schemas.microsoft.com/office/powerpoint/2010/main" val="2846991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1854: Maharaja Duleep Singh</a:t>
            </a:r>
            <a:br>
              <a:rPr lang="en-GB" dirty="0" smtClean="0"/>
            </a:br>
            <a:r>
              <a:rPr lang="en-GB" dirty="0" smtClean="0"/>
              <a:t>exiled to Britain</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797" t="2855" r="2797" b="4473"/>
          <a:stretch/>
        </p:blipFill>
        <p:spPr>
          <a:xfrm>
            <a:off x="2005588" y="1484314"/>
            <a:ext cx="5132824" cy="4968009"/>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5</a:t>
            </a:fld>
            <a:endParaRPr lang="en-GB" dirty="0"/>
          </a:p>
        </p:txBody>
      </p:sp>
    </p:spTree>
    <p:extLst>
      <p:ext uri="{BB962C8B-B14F-4D97-AF65-F5344CB8AC3E}">
        <p14:creationId xmlns:p14="http://schemas.microsoft.com/office/powerpoint/2010/main" val="2202464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1854-56: </a:t>
            </a:r>
            <a:r>
              <a:rPr lang="en-GB" dirty="0"/>
              <a:t>Captain </a:t>
            </a:r>
            <a:r>
              <a:rPr lang="en-GB" dirty="0" smtClean="0"/>
              <a:t>Rattray</a:t>
            </a:r>
            <a:br>
              <a:rPr lang="en-GB" dirty="0" smtClean="0"/>
            </a:br>
            <a:r>
              <a:rPr lang="en-GB" dirty="0" smtClean="0"/>
              <a:t>recruited Sikhs</a:t>
            </a:r>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982" t="3686" r="2920" b="3784"/>
          <a:stretch/>
        </p:blipFill>
        <p:spPr>
          <a:xfrm>
            <a:off x="385437" y="1470028"/>
            <a:ext cx="8373127" cy="4983160"/>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6</a:t>
            </a:fld>
            <a:endParaRPr lang="en-GB" dirty="0"/>
          </a:p>
        </p:txBody>
      </p:sp>
    </p:spTree>
    <p:extLst>
      <p:ext uri="{BB962C8B-B14F-4D97-AF65-F5344CB8AC3E}">
        <p14:creationId xmlns:p14="http://schemas.microsoft.com/office/powerpoint/2010/main" val="2247305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1857-58: </a:t>
            </a:r>
            <a:r>
              <a:rPr lang="en-GB" dirty="0"/>
              <a:t>The </a:t>
            </a:r>
            <a:r>
              <a:rPr lang="en-GB" dirty="0" smtClean="0"/>
              <a:t>Sepoy Uprising</a:t>
            </a:r>
            <a:br>
              <a:rPr lang="en-GB" dirty="0" smtClean="0"/>
            </a:br>
            <a:r>
              <a:rPr lang="en-GB" dirty="0" smtClean="0"/>
              <a:t>(the </a:t>
            </a:r>
            <a:r>
              <a:rPr lang="en-GB" dirty="0" smtClean="0"/>
              <a:t>Indian Mutiny)</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4133" y="1484313"/>
            <a:ext cx="7535734" cy="4968875"/>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7</a:t>
            </a:fld>
            <a:endParaRPr lang="en-GB" dirty="0"/>
          </a:p>
        </p:txBody>
      </p:sp>
    </p:spTree>
    <p:extLst>
      <p:ext uri="{BB962C8B-B14F-4D97-AF65-F5344CB8AC3E}">
        <p14:creationId xmlns:p14="http://schemas.microsoft.com/office/powerpoint/2010/main" val="25370666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1858: </a:t>
            </a:r>
            <a:r>
              <a:rPr lang="en-GB" dirty="0"/>
              <a:t>Christian </a:t>
            </a:r>
            <a:r>
              <a:rPr lang="en-GB" dirty="0" smtClean="0"/>
              <a:t>missionaries made a few Sikh converts</a:t>
            </a:r>
            <a:endParaRPr lang="en-GB" dirty="0"/>
          </a:p>
        </p:txBody>
      </p:sp>
      <p:pic>
        <p:nvPicPr>
          <p:cNvPr id="102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168" t="21999" r="12968" b="26457"/>
          <a:stretch/>
        </p:blipFill>
        <p:spPr bwMode="auto">
          <a:xfrm>
            <a:off x="2095646" y="1398959"/>
            <a:ext cx="4952708" cy="5054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8</a:t>
            </a:fld>
            <a:endParaRPr lang="en-GB" dirty="0"/>
          </a:p>
        </p:txBody>
      </p:sp>
    </p:spTree>
    <p:extLst>
      <p:ext uri="{BB962C8B-B14F-4D97-AF65-F5344CB8AC3E}">
        <p14:creationId xmlns:p14="http://schemas.microsoft.com/office/powerpoint/2010/main" val="2512162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1860: Sikhs served in the Second Opium War against China</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5345" y="1492202"/>
            <a:ext cx="6333311" cy="4954498"/>
          </a:xfrm>
        </p:spPr>
      </p:pic>
      <p:sp>
        <p:nvSpPr>
          <p:cNvPr id="5" name="Footer Placeholder 4"/>
          <p:cNvSpPr txBox="1">
            <a:spLocks/>
          </p:cNvSpPr>
          <p:nvPr/>
        </p:nvSpPr>
        <p:spPr>
          <a:xfrm>
            <a:off x="1" y="0"/>
            <a:ext cx="914399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smtClean="0">
                <a:solidFill>
                  <a:schemeClr val="tx1"/>
                </a:solidFill>
              </a:rPr>
              <a:t>LIONS OF THE GREAT WAR							</a:t>
            </a:r>
            <a:r>
              <a:rPr lang="en-GB" dirty="0" smtClean="0">
                <a:solidFill>
                  <a:schemeClr val="tx1"/>
                </a:solidFill>
              </a:rPr>
              <a:t>LESSON 1: RESOURCE F</a:t>
            </a:r>
            <a:endParaRPr lang="en-GB" dirty="0">
              <a:solidFill>
                <a:schemeClr val="tx1"/>
              </a:solidFill>
            </a:endParaRPr>
          </a:p>
        </p:txBody>
      </p:sp>
      <p:sp>
        <p:nvSpPr>
          <p:cNvPr id="6" name="Footer Placeholder 4"/>
          <p:cNvSpPr>
            <a:spLocks noGrp="1"/>
          </p:cNvSpPr>
          <p:nvPr>
            <p:ph type="ftr" sz="quarter" idx="11"/>
          </p:nvPr>
        </p:nvSpPr>
        <p:spPr>
          <a:xfrm>
            <a:off x="-13648" y="6465579"/>
            <a:ext cx="9157650" cy="365125"/>
          </a:xfrm>
        </p:spPr>
        <p:txBody>
          <a:bodyPr/>
          <a:lstStyle/>
          <a:p>
            <a:r>
              <a:rPr lang="en-GB" dirty="0"/>
              <a:t>EMPIRE, FAITH &amp; WAR: THE SIKHS AND WORLD WAR ONE ǀ www.empirefaithwar.com</a:t>
            </a:r>
          </a:p>
          <a:p>
            <a:r>
              <a:rPr lang="en-GB" dirty="0"/>
              <a:t>A PROJECT BY THE UK PUNJAB HERITAGE ASSOCIATION ǀ www.ukpha.org</a:t>
            </a:r>
          </a:p>
        </p:txBody>
      </p:sp>
      <p:sp>
        <p:nvSpPr>
          <p:cNvPr id="7" name="Slide Number Placeholder 5"/>
          <p:cNvSpPr>
            <a:spLocks noGrp="1"/>
          </p:cNvSpPr>
          <p:nvPr>
            <p:ph type="sldNum" sz="quarter" idx="12"/>
          </p:nvPr>
        </p:nvSpPr>
        <p:spPr>
          <a:xfrm>
            <a:off x="6830888" y="6452019"/>
            <a:ext cx="2133600" cy="365125"/>
          </a:xfrm>
        </p:spPr>
        <p:txBody>
          <a:bodyPr/>
          <a:lstStyle/>
          <a:p>
            <a:fld id="{3ED80737-5539-43A7-AD79-5FF0D92208AF}" type="slidenum">
              <a:rPr lang="en-GB" smtClean="0"/>
              <a:t>9</a:t>
            </a:fld>
            <a:endParaRPr lang="en-GB" dirty="0"/>
          </a:p>
        </p:txBody>
      </p:sp>
    </p:spTree>
    <p:extLst>
      <p:ext uri="{BB962C8B-B14F-4D97-AF65-F5344CB8AC3E}">
        <p14:creationId xmlns:p14="http://schemas.microsoft.com/office/powerpoint/2010/main" val="9519684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1468</TotalTime>
  <Words>3114</Words>
  <Application>Microsoft Office PowerPoint</Application>
  <PresentationFormat>On-screen Show (4:3)</PresentationFormat>
  <Paragraphs>376</Paragraphs>
  <Slides>35</Slides>
  <Notes>29</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1845-46 &amp; 1848-49: Anglo-Sikh Wars fought in the Punjab</vt:lpstr>
      <vt:lpstr>1850: The British confiscated the  Koh-i-noor diamond</vt:lpstr>
      <vt:lpstr>1851: The British introduced Sikh customs to their new Sikh regiments</vt:lpstr>
      <vt:lpstr>1852: Prince Albert recut  the Koh-i-noor</vt:lpstr>
      <vt:lpstr>1854: Maharaja Duleep Singh exiled to Britain</vt:lpstr>
      <vt:lpstr>1854-56: Captain Rattray recruited Sikhs</vt:lpstr>
      <vt:lpstr>1857-58: The Sepoy Uprising (the Indian Mutiny)</vt:lpstr>
      <vt:lpstr>1858: Christian missionaries made a few Sikh converts</vt:lpstr>
      <vt:lpstr>1860: Sikhs served in the Second Opium War against China</vt:lpstr>
      <vt:lpstr>1867-68: Sikhs served in the Abyssinian Expedition</vt:lpstr>
      <vt:lpstr>1873: Christian missionary activity provoked Sikhs to organise to protect  their religion</vt:lpstr>
      <vt:lpstr>1874: The British build a big clock tower next to the Golden Temple</vt:lpstr>
      <vt:lpstr>1876: The Prince of Wales  visited the Golden Temple</vt:lpstr>
      <vt:lpstr>1877: The British nearly sold  off the Golden Temple</vt:lpstr>
      <vt:lpstr>1878-80: Sikhs served in the Second Anglo-Afghan War</vt:lpstr>
      <vt:lpstr>1882: Sikhs served in the  Anglo-Egypt War</vt:lpstr>
      <vt:lpstr>1884: Sikhs served in Suakin, Sudan</vt:lpstr>
      <vt:lpstr>1887: Maharaja Duleep Singh’s anti-British plot failed</vt:lpstr>
      <vt:lpstr>1893: Maharaja Duleep Singh was buried in Elveden Church</vt:lpstr>
      <vt:lpstr>PowerPoint Presentation</vt:lpstr>
      <vt:lpstr>1900: Sikhs served in China  during the Boxer Rebellion</vt:lpstr>
      <vt:lpstr>1901: The 47th Sikhs regiment founded</vt:lpstr>
      <vt:lpstr>1905: The Prince and Princess of Wales visited the Golden Temple</vt:lpstr>
      <vt:lpstr>1907: Indian Distinguished Service Medal for Indian soldiers introduced</vt:lpstr>
      <vt:lpstr>1908: Canada banned most Indian immigration making some Sikhs angry</vt:lpstr>
      <vt:lpstr>1911: Indian soldiers made eligible for the Victoria Cross</vt:lpstr>
      <vt:lpstr>1914: Sikhs on Komagata Maru turned away by Canada, arrested in Calcutta</vt:lpstr>
      <vt:lpstr>1914: Sikh soldiers of the British Indian Army fought on the Western Front</vt:lpstr>
      <vt:lpstr>1915: 10 Sikh soldiers volunteer to help Lt. Smyth VC carry bombs on Western Front</vt:lpstr>
      <vt:lpstr>IMAGE CREDITS</vt:lpstr>
      <vt:lpstr>IMAGE CREDITS (cont)</vt:lpstr>
      <vt:lpstr>IMAGE CREDITS (cont)</vt:lpstr>
      <vt:lpstr>IMAGE CREDITS (cont)</vt:lpstr>
      <vt:lpstr>IMAGE CREDITS (cont)</vt:lpstr>
      <vt:lpstr>IMAGE CREDITS (cont)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91</cp:revision>
  <dcterms:created xsi:type="dcterms:W3CDTF">2014-11-21T14:55:15Z</dcterms:created>
  <dcterms:modified xsi:type="dcterms:W3CDTF">2015-04-20T11:45:15Z</dcterms:modified>
</cp:coreProperties>
</file>