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66" r:id="rId3"/>
    <p:sldId id="264" r:id="rId4"/>
    <p:sldId id="258" r:id="rId5"/>
    <p:sldId id="259" r:id="rId6"/>
    <p:sldId id="260" r:id="rId7"/>
    <p:sldId id="275" r:id="rId8"/>
    <p:sldId id="263" r:id="rId9"/>
    <p:sldId id="273" r:id="rId10"/>
    <p:sldId id="272" r:id="rId11"/>
    <p:sldId id="267" r:id="rId12"/>
    <p:sldId id="268" r:id="rId13"/>
    <p:sldId id="269" r:id="rId14"/>
    <p:sldId id="270" r:id="rId15"/>
    <p:sldId id="271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98" autoAdjust="0"/>
  </p:normalViewPr>
  <p:slideViewPr>
    <p:cSldViewPr>
      <p:cViewPr>
        <p:scale>
          <a:sx n="73" d="100"/>
          <a:sy n="73" d="100"/>
        </p:scale>
        <p:origin x="-1296" y="-72"/>
      </p:cViewPr>
      <p:guideLst>
        <p:guide orient="horz" pos="25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E7EBE-C9E1-4A77-9E69-033CA5E81BFF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DA680-85E4-45DB-B9CB-4F9819638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4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Slide 5</a:t>
            </a:r>
          </a:p>
          <a:p>
            <a:endParaRPr lang="en-GB" dirty="0" smtClean="0"/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typical Sikh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naik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(corporal) of the 14th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Ferozepore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Sikhs, c. 1910.</a:t>
            </a:r>
          </a:p>
          <a:p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dirty="0" smtClean="0"/>
              <a:t>Courtesy of the Council of the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Army Museum, London (acc. no. 1994-05-50-716)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6A977-7783-4F34-BBE5-BC92F0F7D3C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310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Slide 2</a:t>
            </a:r>
            <a:endParaRPr lang="en-GB" b="0" dirty="0" smtClean="0"/>
          </a:p>
          <a:p>
            <a:endParaRPr lang="en-GB" b="0" dirty="0" smtClean="0"/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rare colour photograph of Indian troops (cavalrymen) on the Western Front on 27 February 1917 (the three soldiers with red showing under their turbans are Sikhs).</a:t>
            </a:r>
          </a:p>
          <a:p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Collection Tournassoud/Docpix.fr</a:t>
            </a:r>
            <a:endParaRPr lang="en-GB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DA680-85E4-45DB-B9CB-4F9819638B1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35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Slide 9</a:t>
            </a:r>
            <a:endParaRPr lang="en-GB" b="0" dirty="0" smtClean="0"/>
          </a:p>
          <a:p>
            <a:endParaRPr lang="en-GB" b="0" dirty="0" smtClean="0"/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French woman pins flowers onto the tunic of a soldier marching through Paris on Bastille Day, 14 July 1916.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dirty="0" err="1" smtClean="0"/>
              <a:t>Toor</a:t>
            </a:r>
            <a:r>
              <a:rPr lang="en-GB" dirty="0" smtClean="0"/>
              <a:t> Collection</a:t>
            </a:r>
            <a:endParaRPr lang="en-GB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DA680-85E4-45DB-B9CB-4F9819638B1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886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Slide 11</a:t>
            </a:r>
            <a:endParaRPr lang="en-GB" b="0" dirty="0" smtClean="0"/>
          </a:p>
          <a:p>
            <a:endParaRPr lang="en-GB" b="0" dirty="0" smtClean="0"/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map of Punjab 1909. After the war in 1919 the British feared a revolt and army mutiny in the north Indian province of Punjab. Military law was imposed banning demonstrations although news of the ban did not reach many Indians.</a:t>
            </a:r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DA680-85E4-45DB-B9CB-4F9819638B1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677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Slide 12</a:t>
            </a:r>
            <a:endParaRPr lang="en-GB" b="0" dirty="0" smtClean="0"/>
          </a:p>
          <a:p>
            <a:endParaRPr lang="en-GB" b="0" dirty="0" smtClean="0"/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Dyer and the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Jallianwala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1919. On 13 April 1919 near the Golden Temple in Amritsar, General Dyer chose to teach Indians a lesson by deciding to fire on an unarmed crowd gathered in an enclosed area called the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Jallianwala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DA680-85E4-45DB-B9CB-4F9819638B1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46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Slide 13</a:t>
            </a:r>
            <a:endParaRPr lang="en-GB" b="0" dirty="0" smtClean="0"/>
          </a:p>
          <a:p>
            <a:endParaRPr lang="en-GB" b="0" dirty="0" smtClean="0"/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narrow entrance to the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Jallianwala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today. Dyer tried to take machine guns mounted on armoured vehicles into the area but could not fit them through the narrow entrances.</a:t>
            </a:r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DA680-85E4-45DB-B9CB-4F9819638B1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377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Slide 14</a:t>
            </a:r>
            <a:endParaRPr lang="en-GB" b="0" dirty="0" smtClean="0"/>
          </a:p>
          <a:p>
            <a:endParaRPr lang="en-GB" b="0" dirty="0" smtClean="0"/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Bullets in a wall at the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Jallianwala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Dyer ordered his Indian troops to fire on the crowd (which included Sikhs) with rifles, killing hundreds of people (the exact figure may have been a thousand).</a:t>
            </a:r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DA680-85E4-45DB-B9CB-4F9819638B1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834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Slide 15</a:t>
            </a:r>
            <a:endParaRPr lang="en-GB" b="0" dirty="0" smtClean="0"/>
          </a:p>
          <a:p>
            <a:endParaRPr lang="en-GB" b="0" dirty="0" smtClean="0"/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well in the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Jallianwala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Dyer also ordered his troops to aim their fire at the heaviest part of the crowd where people were trying to escape down the narrow exits or by jumping down a well.</a:t>
            </a:r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DA680-85E4-45DB-B9CB-4F9819638B1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407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80B37-C0FD-4DE0-96F3-11C27E1D3A9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542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0119-C5AC-49F5-9E1B-62024368847A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B81F-6199-4AD8-91EA-FCA1D06F1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87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0119-C5AC-49F5-9E1B-62024368847A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B81F-6199-4AD8-91EA-FCA1D06F1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79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0119-C5AC-49F5-9E1B-62024368847A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B81F-6199-4AD8-91EA-FCA1D06F1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82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0119-C5AC-49F5-9E1B-62024368847A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B81F-6199-4AD8-91EA-FCA1D06F1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7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0119-C5AC-49F5-9E1B-62024368847A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B81F-6199-4AD8-91EA-FCA1D06F1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0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0119-C5AC-49F5-9E1B-62024368847A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B81F-6199-4AD8-91EA-FCA1D06F1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86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0119-C5AC-49F5-9E1B-62024368847A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B81F-6199-4AD8-91EA-FCA1D06F1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33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0119-C5AC-49F5-9E1B-62024368847A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B81F-6199-4AD8-91EA-FCA1D06F1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14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0119-C5AC-49F5-9E1B-62024368847A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B81F-6199-4AD8-91EA-FCA1D06F1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91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0119-C5AC-49F5-9E1B-62024368847A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B81F-6199-4AD8-91EA-FCA1D06F1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5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0119-C5AC-49F5-9E1B-62024368847A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B81F-6199-4AD8-91EA-FCA1D06F1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4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60119-C5AC-49F5-9E1B-62024368847A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6B81F-6199-4AD8-91EA-FCA1D06F1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20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t="5458" r="2216" b="5858"/>
          <a:stretch/>
        </p:blipFill>
        <p:spPr>
          <a:xfrm>
            <a:off x="2009272" y="404234"/>
            <a:ext cx="5125457" cy="604895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1</a:t>
            </a:fld>
            <a:endParaRPr lang="en-GB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WAR						</a:t>
            </a:r>
            <a:r>
              <a:rPr lang="en-GB" dirty="0" smtClean="0">
                <a:solidFill>
                  <a:schemeClr val="tx1"/>
                </a:solidFill>
              </a:rPr>
              <a:t>LESSON 5: </a:t>
            </a:r>
            <a:r>
              <a:rPr lang="en-GB" dirty="0" smtClean="0">
                <a:solidFill>
                  <a:schemeClr val="tx1"/>
                </a:solidFill>
              </a:rPr>
              <a:t>RESOURCE </a:t>
            </a:r>
            <a:r>
              <a:rPr lang="en-GB" dirty="0" smtClean="0">
                <a:solidFill>
                  <a:schemeClr val="tx1"/>
                </a:solidFill>
              </a:rPr>
              <a:t>Q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0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What effect did fighting in the First World War have on Sikh soldiers?</a:t>
            </a:r>
            <a:endParaRPr lang="en-GB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Indian soldiers had fought for Britain all over the world, including in Europe.</a:t>
            </a:r>
          </a:p>
          <a:p>
            <a:r>
              <a:rPr lang="en-GB" sz="2400" dirty="0" smtClean="0"/>
              <a:t>Indian soldiers had fought bravely against European enemies.</a:t>
            </a:r>
          </a:p>
          <a:p>
            <a:r>
              <a:rPr lang="en-GB" sz="2400" b="1" dirty="0" smtClean="0"/>
              <a:t>This made them think they were equal to Europeans - the British were not treating them well enough.</a:t>
            </a:r>
          </a:p>
          <a:p>
            <a:r>
              <a:rPr lang="en-GB" sz="2400" dirty="0" smtClean="0"/>
              <a:t>After the war Indian soldiers demanded better pay and conditions.</a:t>
            </a:r>
          </a:p>
          <a:p>
            <a:r>
              <a:rPr lang="en-GB" sz="2400" dirty="0" smtClean="0"/>
              <a:t>After the war, some Indian soldiers became involved in </a:t>
            </a:r>
            <a:r>
              <a:rPr lang="en-GB" sz="2400" dirty="0"/>
              <a:t>the Indian independence </a:t>
            </a:r>
            <a:r>
              <a:rPr lang="en-GB" sz="2400" dirty="0" smtClean="0"/>
              <a:t>movement.</a:t>
            </a: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10</a:t>
            </a:fld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WAR						</a:t>
            </a:r>
            <a:r>
              <a:rPr lang="en-GB" dirty="0" smtClean="0">
                <a:solidFill>
                  <a:schemeClr val="tx1"/>
                </a:solidFill>
              </a:rPr>
              <a:t>LESSON 5: </a:t>
            </a:r>
            <a:r>
              <a:rPr lang="en-GB" dirty="0" smtClean="0">
                <a:solidFill>
                  <a:schemeClr val="tx1"/>
                </a:solidFill>
              </a:rPr>
              <a:t>RESOURCE </a:t>
            </a:r>
            <a:r>
              <a:rPr lang="en-GB" dirty="0" smtClean="0">
                <a:solidFill>
                  <a:schemeClr val="tx1"/>
                </a:solidFill>
              </a:rPr>
              <a:t>Q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67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f/f7/Punjab_19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97" y="404813"/>
            <a:ext cx="8160207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11</a:t>
            </a:fld>
            <a:endParaRPr lang="en-GB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WAR						</a:t>
            </a:r>
            <a:r>
              <a:rPr lang="en-GB" dirty="0" smtClean="0">
                <a:solidFill>
                  <a:schemeClr val="tx1"/>
                </a:solidFill>
              </a:rPr>
              <a:t>LESSON 5: </a:t>
            </a:r>
            <a:r>
              <a:rPr lang="en-GB" dirty="0" smtClean="0">
                <a:solidFill>
                  <a:schemeClr val="tx1"/>
                </a:solidFill>
              </a:rPr>
              <a:t>RESOURCE </a:t>
            </a:r>
            <a:r>
              <a:rPr lang="en-GB" dirty="0" smtClean="0">
                <a:solidFill>
                  <a:schemeClr val="tx1"/>
                </a:solidFill>
              </a:rPr>
              <a:t>Q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50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File:Jallianwalla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" t="18478" r="2126"/>
          <a:stretch/>
        </p:blipFill>
        <p:spPr bwMode="auto">
          <a:xfrm>
            <a:off x="2699792" y="2793991"/>
            <a:ext cx="6155141" cy="363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ile:General-Reginald-Dy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22" y="404664"/>
            <a:ext cx="268850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12</a:t>
            </a:fld>
            <a:endParaRPr lang="en-GB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WAR						</a:t>
            </a:r>
            <a:r>
              <a:rPr lang="en-GB" dirty="0" smtClean="0">
                <a:solidFill>
                  <a:schemeClr val="tx1"/>
                </a:solidFill>
              </a:rPr>
              <a:t>LESSON 5: </a:t>
            </a:r>
            <a:r>
              <a:rPr lang="en-GB" dirty="0" smtClean="0">
                <a:solidFill>
                  <a:schemeClr val="tx1"/>
                </a:solidFill>
              </a:rPr>
              <a:t>RESOURCE </a:t>
            </a:r>
            <a:r>
              <a:rPr lang="en-GB" dirty="0" smtClean="0">
                <a:solidFill>
                  <a:schemeClr val="tx1"/>
                </a:solidFill>
              </a:rPr>
              <a:t>Q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57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Jalian Wala Bagh Memorial 3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4" y="385530"/>
            <a:ext cx="8100392" cy="606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13</a:t>
            </a:fld>
            <a:endParaRPr lang="en-GB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WAR						</a:t>
            </a:r>
            <a:r>
              <a:rPr lang="en-GB" dirty="0" smtClean="0">
                <a:solidFill>
                  <a:schemeClr val="tx1"/>
                </a:solidFill>
              </a:rPr>
              <a:t>LESSON 5: </a:t>
            </a:r>
            <a:r>
              <a:rPr lang="en-GB" dirty="0" smtClean="0">
                <a:solidFill>
                  <a:schemeClr val="tx1"/>
                </a:solidFill>
              </a:rPr>
              <a:t>RESOURCE </a:t>
            </a:r>
            <a:r>
              <a:rPr lang="en-GB" dirty="0" smtClean="0">
                <a:solidFill>
                  <a:schemeClr val="tx1"/>
                </a:solidFill>
              </a:rPr>
              <a:t>Q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4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Jallianwala Bagh Massac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52" y="404812"/>
            <a:ext cx="8064697" cy="604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14</a:t>
            </a:fld>
            <a:endParaRPr lang="en-GB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WAR						</a:t>
            </a:r>
            <a:r>
              <a:rPr lang="en-GB" dirty="0" smtClean="0">
                <a:solidFill>
                  <a:schemeClr val="tx1"/>
                </a:solidFill>
              </a:rPr>
              <a:t>LESSON 5: </a:t>
            </a:r>
            <a:r>
              <a:rPr lang="en-GB" dirty="0" smtClean="0">
                <a:solidFill>
                  <a:schemeClr val="tx1"/>
                </a:solidFill>
              </a:rPr>
              <a:t>RESOURCE </a:t>
            </a:r>
            <a:r>
              <a:rPr lang="en-GB" dirty="0" smtClean="0">
                <a:solidFill>
                  <a:schemeClr val="tx1"/>
                </a:solidFill>
              </a:rPr>
              <a:t>Q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17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'The Martyr's' well at Jallianwala Bag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3"/>
          <a:stretch/>
        </p:blipFill>
        <p:spPr bwMode="auto">
          <a:xfrm>
            <a:off x="2147129" y="404813"/>
            <a:ext cx="4849742" cy="604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15</a:t>
            </a:fld>
            <a:endParaRPr lang="en-GB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WAR						</a:t>
            </a:r>
            <a:r>
              <a:rPr lang="en-GB" dirty="0" smtClean="0">
                <a:solidFill>
                  <a:schemeClr val="tx1"/>
                </a:solidFill>
              </a:rPr>
              <a:t>LESSON 5: </a:t>
            </a:r>
            <a:r>
              <a:rPr lang="en-GB" dirty="0" smtClean="0">
                <a:solidFill>
                  <a:schemeClr val="tx1"/>
                </a:solidFill>
              </a:rPr>
              <a:t>RESOURCE </a:t>
            </a:r>
            <a:r>
              <a:rPr lang="en-GB" dirty="0" smtClean="0">
                <a:solidFill>
                  <a:schemeClr val="tx1"/>
                </a:solidFill>
              </a:rPr>
              <a:t>Q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11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CREDITS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00"/>
            <a:ext cx="8382000" cy="51494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b="1" dirty="0" smtClean="0"/>
              <a:t>Slide </a:t>
            </a:r>
            <a:r>
              <a:rPr lang="en-GB" sz="2200" b="1" dirty="0" smtClean="0"/>
              <a:t>1 </a:t>
            </a:r>
            <a:r>
              <a:rPr lang="en-GB" sz="2200" dirty="0"/>
              <a:t>A typical Sikh </a:t>
            </a:r>
            <a:r>
              <a:rPr lang="en-GB" sz="2200" dirty="0" err="1"/>
              <a:t>naik</a:t>
            </a:r>
            <a:r>
              <a:rPr lang="en-GB" sz="2200" dirty="0"/>
              <a:t> (corporal) of the 14th </a:t>
            </a:r>
            <a:r>
              <a:rPr lang="en-GB" sz="2200" dirty="0" err="1"/>
              <a:t>Ferozepore</a:t>
            </a:r>
            <a:r>
              <a:rPr lang="en-GB" sz="2200" dirty="0"/>
              <a:t> Sikhs, c. </a:t>
            </a:r>
            <a:r>
              <a:rPr lang="en-GB" sz="2200" dirty="0" smtClean="0"/>
              <a:t>1910. Courtesy </a:t>
            </a:r>
            <a:r>
              <a:rPr lang="en-GB" sz="2200" dirty="0"/>
              <a:t>of the Council of the National Army Museum, London (acc. no. 1994-05-50-716</a:t>
            </a:r>
            <a:r>
              <a:rPr lang="en-GB" sz="2200" dirty="0" smtClean="0"/>
              <a:t>).</a:t>
            </a:r>
            <a:endParaRPr lang="en-GB" sz="2200" b="1" dirty="0"/>
          </a:p>
          <a:p>
            <a:pPr marL="0" indent="0">
              <a:buNone/>
            </a:pPr>
            <a:r>
              <a:rPr lang="en-GB" sz="2200" b="1" dirty="0" smtClean="0"/>
              <a:t>Slide </a:t>
            </a:r>
            <a:r>
              <a:rPr lang="en-GB" sz="2200" b="1" dirty="0" smtClean="0"/>
              <a:t>2 </a:t>
            </a:r>
            <a:r>
              <a:rPr lang="en-GB" sz="2200" dirty="0"/>
              <a:t>A rare colour photograph of Indian troops (cavalrymen) on </a:t>
            </a:r>
            <a:r>
              <a:rPr lang="en-GB" sz="2200" dirty="0" smtClean="0"/>
              <a:t>the Western </a:t>
            </a:r>
            <a:r>
              <a:rPr lang="en-GB" sz="2200" dirty="0"/>
              <a:t>Front on 27 February 1917 (the three soldiers with red showing under their turbans are Sikhs</a:t>
            </a:r>
            <a:r>
              <a:rPr lang="en-GB" sz="2200" dirty="0" smtClean="0"/>
              <a:t>). © </a:t>
            </a:r>
            <a:r>
              <a:rPr lang="en-GB" sz="2200" dirty="0"/>
              <a:t>Collection </a:t>
            </a:r>
            <a:r>
              <a:rPr lang="en-GB" sz="2200" dirty="0" err="1" smtClean="0"/>
              <a:t>Tournassoud</a:t>
            </a:r>
            <a:r>
              <a:rPr lang="en-GB" sz="2200" dirty="0" smtClean="0"/>
              <a:t>/Docpix.fr.</a:t>
            </a:r>
            <a:endParaRPr lang="en-GB" sz="2200" b="1" dirty="0"/>
          </a:p>
          <a:p>
            <a:pPr marL="0" indent="0">
              <a:buNone/>
            </a:pPr>
            <a:r>
              <a:rPr lang="en-GB" sz="2200" b="1" dirty="0" smtClean="0"/>
              <a:t>Slide 9 </a:t>
            </a:r>
            <a:r>
              <a:rPr lang="en-GB" sz="2200" dirty="0"/>
              <a:t>A French woman pins flowers onto the tunic of a soldier marching through Paris on Bastille Day, 14 July 1916. </a:t>
            </a:r>
            <a:r>
              <a:rPr lang="en-GB" sz="2200" dirty="0" err="1" smtClean="0"/>
              <a:t>Toor</a:t>
            </a:r>
            <a:r>
              <a:rPr lang="en-GB" sz="2200" dirty="0" smtClean="0"/>
              <a:t> Collection.</a:t>
            </a:r>
            <a:endParaRPr lang="en-GB" sz="2200" b="1" dirty="0"/>
          </a:p>
          <a:p>
            <a:pPr marL="0" indent="0">
              <a:buNone/>
            </a:pPr>
            <a:r>
              <a:rPr lang="en-GB" sz="2200" b="1" dirty="0" smtClean="0"/>
              <a:t>Slide </a:t>
            </a:r>
            <a:r>
              <a:rPr lang="en-GB" sz="2200" b="1" dirty="0" smtClean="0"/>
              <a:t>11 </a:t>
            </a:r>
            <a:r>
              <a:rPr lang="en-GB" sz="2200" dirty="0"/>
              <a:t>A map of Punjab 1909. </a:t>
            </a:r>
            <a:r>
              <a:rPr lang="en-GB" sz="2200" dirty="0" smtClean="0"/>
              <a:t>Public domain.</a:t>
            </a:r>
            <a:endParaRPr lang="en-GB" sz="2200" b="1" dirty="0" smtClean="0"/>
          </a:p>
          <a:p>
            <a:pPr marL="0" indent="0">
              <a:buNone/>
            </a:pPr>
            <a:r>
              <a:rPr lang="en-GB" sz="2200" b="1" dirty="0"/>
              <a:t>Slide </a:t>
            </a:r>
            <a:r>
              <a:rPr lang="en-GB" sz="2200" b="1" dirty="0" smtClean="0"/>
              <a:t>12 </a:t>
            </a:r>
            <a:r>
              <a:rPr lang="en-GB" sz="2200" dirty="0"/>
              <a:t>General Dyer and the </a:t>
            </a:r>
            <a:r>
              <a:rPr lang="en-GB" sz="2200" dirty="0" err="1"/>
              <a:t>Jallianwala</a:t>
            </a:r>
            <a:r>
              <a:rPr lang="en-GB" sz="2200" dirty="0"/>
              <a:t> </a:t>
            </a:r>
            <a:r>
              <a:rPr lang="en-GB" sz="2200" dirty="0" err="1"/>
              <a:t>Bagh</a:t>
            </a:r>
            <a:r>
              <a:rPr lang="en-GB" sz="2200" dirty="0"/>
              <a:t> in 1919</a:t>
            </a:r>
            <a:r>
              <a:rPr lang="en-GB" sz="2200" dirty="0" smtClean="0"/>
              <a:t>. Public domain.</a:t>
            </a:r>
            <a:endParaRPr lang="en-GB" sz="2200" dirty="0"/>
          </a:p>
          <a:p>
            <a:pPr marL="0" indent="0">
              <a:buNone/>
            </a:pPr>
            <a:r>
              <a:rPr lang="en-GB" sz="2200" b="1" dirty="0"/>
              <a:t>Slide </a:t>
            </a:r>
            <a:r>
              <a:rPr lang="en-GB" sz="2200" b="1" dirty="0" smtClean="0"/>
              <a:t>13 </a:t>
            </a:r>
            <a:r>
              <a:rPr lang="en-GB" sz="2200" dirty="0"/>
              <a:t>The narrow entrance to the </a:t>
            </a:r>
            <a:r>
              <a:rPr lang="en-GB" sz="2200" dirty="0" err="1"/>
              <a:t>Jallianwala</a:t>
            </a:r>
            <a:r>
              <a:rPr lang="en-GB" sz="2200" dirty="0"/>
              <a:t> </a:t>
            </a:r>
            <a:r>
              <a:rPr lang="en-GB" sz="2200" dirty="0" err="1"/>
              <a:t>Bagh</a:t>
            </a:r>
            <a:r>
              <a:rPr lang="en-GB" sz="2200" dirty="0"/>
              <a:t> today. </a:t>
            </a:r>
            <a:r>
              <a:rPr lang="en-GB" sz="2200" dirty="0" smtClean="0"/>
              <a:t>Public domain.</a:t>
            </a:r>
            <a:endParaRPr lang="en-GB" sz="2200" b="1" dirty="0"/>
          </a:p>
          <a:p>
            <a:pPr marL="0" indent="0">
              <a:buNone/>
            </a:pPr>
            <a:r>
              <a:rPr lang="en-GB" sz="2200" b="1" dirty="0"/>
              <a:t>Slide </a:t>
            </a:r>
            <a:r>
              <a:rPr lang="en-GB" sz="2200" b="1" dirty="0" smtClean="0"/>
              <a:t>14 </a:t>
            </a:r>
            <a:r>
              <a:rPr lang="en-GB" sz="2200" dirty="0"/>
              <a:t>Bullets in a wall at the </a:t>
            </a:r>
            <a:r>
              <a:rPr lang="en-GB" sz="2200" dirty="0" err="1"/>
              <a:t>Jallianwala</a:t>
            </a:r>
            <a:r>
              <a:rPr lang="en-GB" sz="2200" dirty="0"/>
              <a:t> </a:t>
            </a:r>
            <a:r>
              <a:rPr lang="en-GB" sz="2200" dirty="0" err="1"/>
              <a:t>Bagh</a:t>
            </a:r>
            <a:r>
              <a:rPr lang="en-GB" sz="2200" dirty="0"/>
              <a:t>. </a:t>
            </a:r>
            <a:r>
              <a:rPr lang="en-GB" sz="2200" dirty="0" smtClean="0"/>
              <a:t>Public domain.</a:t>
            </a:r>
            <a:endParaRPr lang="en-GB" sz="2200" b="1" dirty="0"/>
          </a:p>
          <a:p>
            <a:pPr marL="0" indent="0">
              <a:buNone/>
            </a:pPr>
            <a:r>
              <a:rPr lang="en-GB" sz="2200" b="1" dirty="0"/>
              <a:t>Slide </a:t>
            </a:r>
            <a:r>
              <a:rPr lang="en-GB" sz="2200" b="1" dirty="0" smtClean="0"/>
              <a:t>15 </a:t>
            </a:r>
            <a:r>
              <a:rPr lang="en-GB" sz="2200" dirty="0"/>
              <a:t>A well in the </a:t>
            </a:r>
            <a:r>
              <a:rPr lang="en-GB" sz="2200" dirty="0" err="1"/>
              <a:t>Jallianwala</a:t>
            </a:r>
            <a:r>
              <a:rPr lang="en-GB" sz="2200" dirty="0"/>
              <a:t> </a:t>
            </a:r>
            <a:r>
              <a:rPr lang="en-GB" sz="2200" dirty="0" err="1"/>
              <a:t>Bagh</a:t>
            </a:r>
            <a:r>
              <a:rPr lang="en-GB" sz="2200" dirty="0" smtClean="0"/>
              <a:t>. </a:t>
            </a:r>
            <a:r>
              <a:rPr lang="en-GB" sz="2200" dirty="0"/>
              <a:t>Public domain.</a:t>
            </a:r>
            <a:endParaRPr lang="en-GB" sz="2200" b="1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en-GB" sz="22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GB" sz="22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GB" sz="22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GB" sz="2200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endParaRPr lang="en-GB" sz="22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16</a:t>
            </a:fld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WAR						</a:t>
            </a:r>
            <a:r>
              <a:rPr lang="en-GB" dirty="0" smtClean="0">
                <a:solidFill>
                  <a:schemeClr val="tx1"/>
                </a:solidFill>
              </a:rPr>
              <a:t>LESSON </a:t>
            </a:r>
            <a:r>
              <a:rPr lang="en-GB" dirty="0">
                <a:solidFill>
                  <a:schemeClr val="tx1"/>
                </a:solidFill>
              </a:rPr>
              <a:t>5</a:t>
            </a:r>
            <a:r>
              <a:rPr lang="en-GB" dirty="0" smtClean="0">
                <a:solidFill>
                  <a:schemeClr val="tx1"/>
                </a:solidFill>
              </a:rPr>
              <a:t>: </a:t>
            </a:r>
            <a:r>
              <a:rPr lang="en-GB" dirty="0" smtClean="0">
                <a:solidFill>
                  <a:schemeClr val="tx1"/>
                </a:solidFill>
              </a:rPr>
              <a:t>RESOURCE </a:t>
            </a:r>
            <a:r>
              <a:rPr lang="en-GB" dirty="0" smtClean="0">
                <a:solidFill>
                  <a:schemeClr val="tx1"/>
                </a:solidFill>
              </a:rPr>
              <a:t>Q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/>
          <a:stretch/>
        </p:blipFill>
        <p:spPr>
          <a:xfrm>
            <a:off x="225672" y="393970"/>
            <a:ext cx="8692656" cy="605921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2</a:t>
            </a:fld>
            <a:endParaRPr lang="en-GB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WAR						</a:t>
            </a:r>
            <a:r>
              <a:rPr lang="en-GB" dirty="0" smtClean="0">
                <a:solidFill>
                  <a:schemeClr val="tx1"/>
                </a:solidFill>
              </a:rPr>
              <a:t>LESSON 5: </a:t>
            </a:r>
            <a:r>
              <a:rPr lang="en-GB" dirty="0" smtClean="0">
                <a:solidFill>
                  <a:schemeClr val="tx1"/>
                </a:solidFill>
              </a:rPr>
              <a:t>RESOURCE </a:t>
            </a:r>
            <a:r>
              <a:rPr lang="en-GB" dirty="0" smtClean="0">
                <a:solidFill>
                  <a:schemeClr val="tx1"/>
                </a:solidFill>
              </a:rPr>
              <a:t>Q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3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Questions to Sikh veterans in 1972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Why did you join the British Indian Army?</a:t>
            </a:r>
          </a:p>
          <a:p>
            <a:endParaRPr lang="en-GB" dirty="0" smtClean="0"/>
          </a:p>
          <a:p>
            <a:r>
              <a:rPr lang="en-GB" dirty="0" smtClean="0"/>
              <a:t>Why did you stay in the British Indian Army?</a:t>
            </a:r>
          </a:p>
          <a:p>
            <a:endParaRPr lang="en-GB" dirty="0" smtClean="0"/>
          </a:p>
          <a:p>
            <a:r>
              <a:rPr lang="en-GB" dirty="0" smtClean="0"/>
              <a:t>How did the British treat you in the British Indian Army?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3</a:t>
            </a:fld>
            <a:endParaRPr lang="en-GB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WAR						</a:t>
            </a:r>
            <a:r>
              <a:rPr lang="en-GB" dirty="0" smtClean="0">
                <a:solidFill>
                  <a:schemeClr val="tx1"/>
                </a:solidFill>
              </a:rPr>
              <a:t>LESSON 5: </a:t>
            </a:r>
            <a:r>
              <a:rPr lang="en-GB" dirty="0" smtClean="0">
                <a:solidFill>
                  <a:schemeClr val="tx1"/>
                </a:solidFill>
              </a:rPr>
              <a:t>RESOURCE </a:t>
            </a:r>
            <a:r>
              <a:rPr lang="en-GB" dirty="0" smtClean="0">
                <a:solidFill>
                  <a:schemeClr val="tx1"/>
                </a:solidFill>
              </a:rPr>
              <a:t>Q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6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1624908"/>
            <a:ext cx="8198784" cy="4803188"/>
          </a:xfrm>
        </p:spPr>
        <p:txBody>
          <a:bodyPr>
            <a:normAutofit/>
          </a:bodyPr>
          <a:lstStyle/>
          <a:p>
            <a:r>
              <a:rPr lang="en-GB" sz="2600" dirty="0" smtClean="0"/>
              <a:t>I liked being a soldier.</a:t>
            </a:r>
          </a:p>
          <a:p>
            <a:r>
              <a:rPr lang="en-GB" sz="2600" dirty="0" smtClean="0"/>
              <a:t>The Sikhs are a “martial” people.</a:t>
            </a:r>
          </a:p>
          <a:p>
            <a:r>
              <a:rPr lang="en-GB" sz="2600" dirty="0" smtClean="0"/>
              <a:t>The British respected our religion.</a:t>
            </a:r>
          </a:p>
          <a:p>
            <a:r>
              <a:rPr lang="en-GB" sz="2600" dirty="0" smtClean="0"/>
              <a:t>We were fed according to our own customs.</a:t>
            </a:r>
          </a:p>
          <a:p>
            <a:r>
              <a:rPr lang="en-GB" sz="2600" dirty="0" smtClean="0"/>
              <a:t>We were looked after well if we fell sick or we were wounded.</a:t>
            </a:r>
          </a:p>
          <a:p>
            <a:r>
              <a:rPr lang="en-GB" sz="2600" dirty="0" smtClean="0"/>
              <a:t>The British were very well organised.</a:t>
            </a:r>
          </a:p>
          <a:p>
            <a:r>
              <a:rPr lang="en-GB" sz="2600" dirty="0" smtClean="0"/>
              <a:t>The British treated us politely, particularly during the First World War.</a:t>
            </a:r>
          </a:p>
          <a:p>
            <a:r>
              <a:rPr lang="en-GB" sz="2600" dirty="0" smtClean="0"/>
              <a:t>Sikhs from different castes mixed together.</a:t>
            </a:r>
            <a:endParaRPr lang="en-GB" sz="2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/>
              <a:t>What Sikh veterans said in 1972</a:t>
            </a:r>
            <a:endParaRPr lang="en-GB" sz="40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4</a:t>
            </a:fld>
            <a:endParaRPr lang="en-GB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WAR						</a:t>
            </a:r>
            <a:r>
              <a:rPr lang="en-GB" dirty="0" smtClean="0">
                <a:solidFill>
                  <a:schemeClr val="tx1"/>
                </a:solidFill>
              </a:rPr>
              <a:t>LESSON 5: </a:t>
            </a:r>
            <a:r>
              <a:rPr lang="en-GB" dirty="0" smtClean="0">
                <a:solidFill>
                  <a:schemeClr val="tx1"/>
                </a:solidFill>
              </a:rPr>
              <a:t>RESOURCE </a:t>
            </a:r>
            <a:r>
              <a:rPr lang="en-GB" dirty="0" smtClean="0">
                <a:solidFill>
                  <a:schemeClr val="tx1"/>
                </a:solidFill>
              </a:rPr>
              <a:t>Q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2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The historian concluded that: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British propaganda was successful in making the Sikhs believe that they were a “martial” people</a:t>
            </a:r>
          </a:p>
          <a:p>
            <a:endParaRPr lang="en-GB" dirty="0" smtClean="0"/>
          </a:p>
          <a:p>
            <a:r>
              <a:rPr lang="en-GB" dirty="0" smtClean="0"/>
              <a:t>It helped them recruit more Sikh volunteers for the British Indian Army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5</a:t>
            </a:fld>
            <a:endParaRPr lang="en-GB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WAR						</a:t>
            </a:r>
            <a:r>
              <a:rPr lang="en-GB" dirty="0" smtClean="0">
                <a:solidFill>
                  <a:schemeClr val="tx1"/>
                </a:solidFill>
              </a:rPr>
              <a:t>LESSON 5: </a:t>
            </a:r>
            <a:r>
              <a:rPr lang="en-GB" dirty="0" smtClean="0">
                <a:solidFill>
                  <a:schemeClr val="tx1"/>
                </a:solidFill>
              </a:rPr>
              <a:t>RESOURCE </a:t>
            </a:r>
            <a:r>
              <a:rPr lang="en-GB" dirty="0" smtClean="0">
                <a:solidFill>
                  <a:schemeClr val="tx1"/>
                </a:solidFill>
              </a:rPr>
              <a:t>Q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From the BBC programme do we…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</a:t>
            </a:r>
            <a:r>
              <a:rPr lang="en-GB" dirty="0" smtClean="0"/>
              <a:t>now more about why Sikhs volunteered for the British Indian Army?</a:t>
            </a:r>
          </a:p>
          <a:p>
            <a:endParaRPr lang="en-GB" dirty="0" smtClean="0"/>
          </a:p>
          <a:p>
            <a:r>
              <a:rPr lang="en-GB" dirty="0"/>
              <a:t>u</a:t>
            </a:r>
            <a:r>
              <a:rPr lang="en-GB" dirty="0" smtClean="0"/>
              <a:t>nderstand more about why Sikhs remained in the British Indian Army?</a:t>
            </a:r>
          </a:p>
          <a:p>
            <a:endParaRPr lang="en-GB" dirty="0" smtClean="0"/>
          </a:p>
          <a:p>
            <a:r>
              <a:rPr lang="en-GB" dirty="0" smtClean="0"/>
              <a:t>know more about how Sikh soldiers felt about the British?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6</a:t>
            </a:fld>
            <a:endParaRPr lang="en-GB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WAR						</a:t>
            </a:r>
            <a:r>
              <a:rPr lang="en-GB" dirty="0" smtClean="0">
                <a:solidFill>
                  <a:schemeClr val="tx1"/>
                </a:solidFill>
              </a:rPr>
              <a:t>LESSON 5: </a:t>
            </a:r>
            <a:r>
              <a:rPr lang="en-GB" dirty="0" smtClean="0">
                <a:solidFill>
                  <a:schemeClr val="tx1"/>
                </a:solidFill>
              </a:rPr>
              <a:t>RESOURCE </a:t>
            </a:r>
            <a:r>
              <a:rPr lang="en-GB" dirty="0" smtClean="0">
                <a:solidFill>
                  <a:schemeClr val="tx1"/>
                </a:solidFill>
              </a:rPr>
              <a:t>Q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What do the letters of Sikh soldiers tell us about how they saw themselves?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9384" y="1600200"/>
            <a:ext cx="4038600" cy="492514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Magnificent</a:t>
            </a:r>
          </a:p>
          <a:p>
            <a:r>
              <a:rPr lang="en-GB" dirty="0" smtClean="0"/>
              <a:t>Mysterious </a:t>
            </a:r>
            <a:endParaRPr lang="en-GB" dirty="0"/>
          </a:p>
          <a:p>
            <a:r>
              <a:rPr lang="en-GB" dirty="0"/>
              <a:t>Cruel</a:t>
            </a:r>
          </a:p>
          <a:p>
            <a:r>
              <a:rPr lang="en-GB" dirty="0"/>
              <a:t>Savage</a:t>
            </a:r>
          </a:p>
          <a:p>
            <a:r>
              <a:rPr lang="en-GB" dirty="0" smtClean="0"/>
              <a:t>Weak</a:t>
            </a:r>
          </a:p>
          <a:p>
            <a:r>
              <a:rPr lang="en-GB" dirty="0" smtClean="0"/>
              <a:t>Powerful</a:t>
            </a:r>
            <a:endParaRPr lang="en-GB" dirty="0"/>
          </a:p>
          <a:p>
            <a:r>
              <a:rPr lang="en-GB" dirty="0"/>
              <a:t>Equal to white Europeans</a:t>
            </a:r>
          </a:p>
          <a:p>
            <a:r>
              <a:rPr lang="en-GB" dirty="0"/>
              <a:t>Handsome</a:t>
            </a:r>
          </a:p>
          <a:p>
            <a:r>
              <a:rPr lang="en-GB" dirty="0" smtClean="0"/>
              <a:t>Loyal</a:t>
            </a:r>
          </a:p>
          <a:p>
            <a:r>
              <a:rPr lang="en-GB" dirty="0" smtClean="0"/>
              <a:t>Barbaric</a:t>
            </a:r>
          </a:p>
          <a:p>
            <a:r>
              <a:rPr lang="en-GB" dirty="0" smtClean="0"/>
              <a:t>Despairing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364182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Disciplined</a:t>
            </a:r>
            <a:endParaRPr lang="en-GB" dirty="0"/>
          </a:p>
          <a:p>
            <a:r>
              <a:rPr lang="en-GB" dirty="0"/>
              <a:t>Frightening</a:t>
            </a:r>
          </a:p>
          <a:p>
            <a:r>
              <a:rPr lang="en-GB" dirty="0"/>
              <a:t>Strong </a:t>
            </a:r>
          </a:p>
          <a:p>
            <a:r>
              <a:rPr lang="en-GB" dirty="0"/>
              <a:t>Fierce</a:t>
            </a:r>
          </a:p>
          <a:p>
            <a:r>
              <a:rPr lang="en-GB" dirty="0"/>
              <a:t>Inferior to white Europeans </a:t>
            </a:r>
          </a:p>
          <a:p>
            <a:r>
              <a:rPr lang="en-GB" dirty="0"/>
              <a:t>Aggressive </a:t>
            </a:r>
          </a:p>
          <a:p>
            <a:r>
              <a:rPr lang="en-GB" dirty="0"/>
              <a:t>Brave </a:t>
            </a:r>
          </a:p>
          <a:p>
            <a:r>
              <a:rPr lang="en-GB" dirty="0" smtClean="0"/>
              <a:t>Healthy</a:t>
            </a:r>
          </a:p>
          <a:p>
            <a:r>
              <a:rPr lang="en-GB" dirty="0"/>
              <a:t>Superior to white Europeans </a:t>
            </a:r>
          </a:p>
          <a:p>
            <a:r>
              <a:rPr lang="en-GB" dirty="0" smtClean="0"/>
              <a:t>Fearful</a:t>
            </a:r>
          </a:p>
          <a:p>
            <a:r>
              <a:rPr lang="en-GB" dirty="0" smtClean="0"/>
              <a:t>Proud</a:t>
            </a:r>
            <a:endParaRPr lang="en-GB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7</a:t>
            </a:fld>
            <a:endParaRPr lang="en-GB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WAR						</a:t>
            </a:r>
            <a:r>
              <a:rPr lang="en-GB" dirty="0" smtClean="0">
                <a:solidFill>
                  <a:schemeClr val="tx1"/>
                </a:solidFill>
              </a:rPr>
              <a:t>LESSON 5: </a:t>
            </a:r>
            <a:r>
              <a:rPr lang="en-GB" dirty="0" smtClean="0">
                <a:solidFill>
                  <a:schemeClr val="tx1"/>
                </a:solidFill>
              </a:rPr>
              <a:t>RESOURCE </a:t>
            </a:r>
            <a:r>
              <a:rPr lang="en-GB" dirty="0" smtClean="0">
                <a:solidFill>
                  <a:schemeClr val="tx1"/>
                </a:solidFill>
              </a:rPr>
              <a:t>Q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4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How much can we trust the letters of Sikh soldiers censored by the British?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484784"/>
            <a:ext cx="8523028" cy="4978021"/>
          </a:xfrm>
        </p:spPr>
        <p:txBody>
          <a:bodyPr>
            <a:noAutofit/>
          </a:bodyPr>
          <a:lstStyle/>
          <a:p>
            <a:r>
              <a:rPr lang="en-GB" sz="2400" dirty="0" smtClean="0"/>
              <a:t>Most Sikh soldiers were recruited from poor villages in Punjab.</a:t>
            </a:r>
          </a:p>
          <a:p>
            <a:r>
              <a:rPr lang="en-GB" sz="2400" dirty="0" smtClean="0"/>
              <a:t>Most of them </a:t>
            </a:r>
            <a:r>
              <a:rPr lang="en-GB" sz="2400" dirty="0"/>
              <a:t>could </a:t>
            </a:r>
            <a:r>
              <a:rPr lang="en-GB" sz="2400" dirty="0" smtClean="0"/>
              <a:t>not read or write so they dictated their letters to scribes.</a:t>
            </a:r>
          </a:p>
          <a:p>
            <a:r>
              <a:rPr lang="en-GB" sz="2400" b="1" dirty="0" smtClean="0"/>
              <a:t>The British read (censored) these letters to check for disloyalty or low morale.</a:t>
            </a:r>
          </a:p>
          <a:p>
            <a:r>
              <a:rPr lang="en-GB" sz="2400" b="1" dirty="0" smtClean="0"/>
              <a:t>Many soldiers knew that the letters were read by the British.</a:t>
            </a:r>
          </a:p>
          <a:p>
            <a:r>
              <a:rPr lang="en-GB" sz="2400" b="1" dirty="0" smtClean="0"/>
              <a:t>In some cases letters got past the censor that should not have.</a:t>
            </a:r>
          </a:p>
          <a:p>
            <a:r>
              <a:rPr lang="en-GB" sz="2400" dirty="0" smtClean="0"/>
              <a:t>The letters that were censored were mostly those from Britain or the Western Front to India (or from India to Europe).   </a:t>
            </a:r>
          </a:p>
          <a:p>
            <a:r>
              <a:rPr lang="en-GB" sz="2400" b="1" dirty="0" smtClean="0"/>
              <a:t>In some campaigns outside Europe letters were not censored.</a:t>
            </a:r>
          </a:p>
          <a:p>
            <a:r>
              <a:rPr lang="en-GB" sz="2400" b="1" dirty="0" smtClean="0"/>
              <a:t>Many letters of Sikh soldiers no longer exist because no record of them was kept and the originals were not preserved.</a:t>
            </a:r>
            <a:endParaRPr lang="en-GB" sz="2400" b="1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8</a:t>
            </a:fld>
            <a:endParaRPr lang="en-GB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WAR						</a:t>
            </a:r>
            <a:r>
              <a:rPr lang="en-GB" dirty="0" smtClean="0">
                <a:solidFill>
                  <a:schemeClr val="tx1"/>
                </a:solidFill>
              </a:rPr>
              <a:t>LESSON 5: </a:t>
            </a:r>
            <a:r>
              <a:rPr lang="en-GB" dirty="0" smtClean="0">
                <a:solidFill>
                  <a:schemeClr val="tx1"/>
                </a:solidFill>
              </a:rPr>
              <a:t>RESOURCE </a:t>
            </a:r>
            <a:r>
              <a:rPr lang="en-GB" dirty="0" smtClean="0">
                <a:solidFill>
                  <a:schemeClr val="tx1"/>
                </a:solidFill>
              </a:rPr>
              <a:t>Q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6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What effect did contact with French people have on Sikh soldiers?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6192" y="1600200"/>
            <a:ext cx="4244280" cy="4947726"/>
          </a:xfrm>
        </p:spPr>
        <p:txBody>
          <a:bodyPr>
            <a:noAutofit/>
          </a:bodyPr>
          <a:lstStyle/>
          <a:p>
            <a:r>
              <a:rPr lang="en-GB" sz="2400" dirty="0" smtClean="0"/>
              <a:t>They liked the boldness of French women.</a:t>
            </a:r>
          </a:p>
          <a:p>
            <a:r>
              <a:rPr lang="en-GB" sz="2400" dirty="0" smtClean="0"/>
              <a:t>Some wanted Sikh women to have a European education.</a:t>
            </a:r>
          </a:p>
          <a:p>
            <a:r>
              <a:rPr lang="en-GB" sz="2400" dirty="0" smtClean="0"/>
              <a:t>A few married French women.</a:t>
            </a:r>
          </a:p>
          <a:p>
            <a:r>
              <a:rPr lang="en-GB" sz="2400" b="1" dirty="0" smtClean="0"/>
              <a:t>French people treated them better than the British.</a:t>
            </a:r>
          </a:p>
          <a:p>
            <a:r>
              <a:rPr lang="en-GB" sz="2400" b="1" dirty="0" smtClean="0"/>
              <a:t>They began to resent the British - why couldn’t Sikhs have the same freedoms as Europeans?</a:t>
            </a:r>
            <a:endParaRPr lang="en-GB" sz="2400" b="1" dirty="0"/>
          </a:p>
        </p:txBody>
      </p:sp>
      <p:pic>
        <p:nvPicPr>
          <p:cNvPr id="3074" name="Picture 2" descr="http://www.1914.org/wp-content/uploads/2013/10/Sik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" t="3262" r="29215"/>
          <a:stretch/>
        </p:blipFill>
        <p:spPr bwMode="auto">
          <a:xfrm>
            <a:off x="235781" y="1611965"/>
            <a:ext cx="4322571" cy="482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9</a:t>
            </a:fld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WAR						</a:t>
            </a:r>
            <a:r>
              <a:rPr lang="en-GB" dirty="0" smtClean="0">
                <a:solidFill>
                  <a:schemeClr val="tx1"/>
                </a:solidFill>
              </a:rPr>
              <a:t>LESSON 5: </a:t>
            </a:r>
            <a:r>
              <a:rPr lang="en-GB" dirty="0" smtClean="0">
                <a:solidFill>
                  <a:schemeClr val="tx1"/>
                </a:solidFill>
              </a:rPr>
              <a:t>RESOURCE </a:t>
            </a:r>
            <a:r>
              <a:rPr lang="en-GB" dirty="0" smtClean="0">
                <a:solidFill>
                  <a:schemeClr val="tx1"/>
                </a:solidFill>
              </a:rPr>
              <a:t>Q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64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</TotalTime>
  <Words>1488</Words>
  <Application>Microsoft Office PowerPoint</Application>
  <PresentationFormat>On-screen Show (4:3)</PresentationFormat>
  <Paragraphs>191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Questions to Sikh veterans in 1972</vt:lpstr>
      <vt:lpstr>PowerPoint Presentation</vt:lpstr>
      <vt:lpstr>The historian concluded that:</vt:lpstr>
      <vt:lpstr>From the BBC programme do we…</vt:lpstr>
      <vt:lpstr>What do the letters of Sikh soldiers tell us about how they saw themselves?</vt:lpstr>
      <vt:lpstr>How much can we trust the letters of Sikh soldiers censored by the British?</vt:lpstr>
      <vt:lpstr>What effect did contact with French people have on Sikh soldiers?</vt:lpstr>
      <vt:lpstr>What effect did fighting in the First World War have on Sikh soldiers?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 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Parmjit</cp:lastModifiedBy>
  <cp:revision>37</cp:revision>
  <dcterms:created xsi:type="dcterms:W3CDTF">2014-12-12T12:51:34Z</dcterms:created>
  <dcterms:modified xsi:type="dcterms:W3CDTF">2015-04-16T09:25:17Z</dcterms:modified>
</cp:coreProperties>
</file>