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60" r:id="rId4"/>
    <p:sldId id="262" r:id="rId5"/>
    <p:sldId id="263" r:id="rId6"/>
    <p:sldId id="264" r:id="rId7"/>
    <p:sldId id="266" r:id="rId8"/>
    <p:sldId id="267" r:id="rId9"/>
    <p:sldId id="271" r:id="rId10"/>
    <p:sldId id="268" r:id="rId11"/>
    <p:sldId id="269" r:id="rId12"/>
    <p:sldId id="270" r:id="rId13"/>
    <p:sldId id="272"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7869" autoAdjust="0"/>
  </p:normalViewPr>
  <p:slideViewPr>
    <p:cSldViewPr>
      <p:cViewPr>
        <p:scale>
          <a:sx n="76" d="100"/>
          <a:sy n="76" d="100"/>
        </p:scale>
        <p:origin x="-1206" y="-72"/>
      </p:cViewPr>
      <p:guideLst>
        <p:guide orient="horz" pos="2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41A7D-2F6A-4BE3-8EBE-5F39C929C026}" type="datetimeFigureOut">
              <a:rPr lang="en-GB" smtClean="0"/>
              <a:t>16/04/2015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CBE24-EDB6-457B-BFBC-A0BCCECE725B}" type="slidenum">
              <a:rPr lang="en-GB" smtClean="0"/>
              <a:t>‹#›</a:t>
            </a:fld>
            <a:endParaRPr lang="en-GB"/>
          </a:p>
        </p:txBody>
      </p:sp>
    </p:spTree>
    <p:extLst>
      <p:ext uri="{BB962C8B-B14F-4D97-AF65-F5344CB8AC3E}">
        <p14:creationId xmlns:p14="http://schemas.microsoft.com/office/powerpoint/2010/main" val="172495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a:t>
            </a:r>
          </a:p>
          <a:p>
            <a:endParaRPr lang="en-GB" dirty="0" smtClean="0"/>
          </a:p>
          <a:p>
            <a:r>
              <a:rPr lang="en-GB" sz="1200" kern="1200" dirty="0" smtClean="0">
                <a:solidFill>
                  <a:schemeClr val="tx1"/>
                </a:solidFill>
                <a:effectLst/>
                <a:latin typeface="+mn-lt"/>
                <a:ea typeface="+mn-ea"/>
                <a:cs typeface="+mn-cs"/>
              </a:rPr>
              <a:t>Members of the </a:t>
            </a:r>
            <a:r>
              <a:rPr lang="en-GB" sz="1200" kern="1200" dirty="0" err="1" smtClean="0">
                <a:solidFill>
                  <a:schemeClr val="tx1"/>
                </a:solidFill>
                <a:effectLst/>
                <a:latin typeface="+mn-lt"/>
                <a:ea typeface="+mn-ea"/>
                <a:cs typeface="+mn-cs"/>
              </a:rPr>
              <a:t>Ghadar</a:t>
            </a:r>
            <a:r>
              <a:rPr lang="en-GB" sz="1200" kern="1200" dirty="0" smtClean="0">
                <a:solidFill>
                  <a:schemeClr val="tx1"/>
                </a:solidFill>
                <a:effectLst/>
                <a:latin typeface="+mn-lt"/>
                <a:ea typeface="+mn-ea"/>
                <a:cs typeface="+mn-cs"/>
              </a:rPr>
              <a:t> Party (including Sikhs) imprisoned by the British.</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1</a:t>
            </a:fld>
            <a:endParaRPr lang="en-GB"/>
          </a:p>
        </p:txBody>
      </p:sp>
    </p:spTree>
    <p:extLst>
      <p:ext uri="{BB962C8B-B14F-4D97-AF65-F5344CB8AC3E}">
        <p14:creationId xmlns:p14="http://schemas.microsoft.com/office/powerpoint/2010/main" val="283312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12</a:t>
            </a:r>
          </a:p>
          <a:p>
            <a:endParaRPr lang="en-GB" dirty="0" smtClean="0"/>
          </a:p>
          <a:p>
            <a:r>
              <a:rPr lang="en-GB" sz="1200" kern="1200" dirty="0" smtClean="0">
                <a:solidFill>
                  <a:schemeClr val="tx1"/>
                </a:solidFill>
                <a:effectLst/>
                <a:latin typeface="+mn-lt"/>
                <a:ea typeface="+mn-ea"/>
                <a:cs typeface="+mn-cs"/>
              </a:rPr>
              <a:t>Sikhs living in Britain. Today there are over 400,000 Sikhs settled in the UK.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Courtesy of Taran Singh </a:t>
            </a:r>
            <a:r>
              <a:rPr lang="en-GB" sz="1200" kern="1200" dirty="0" err="1" smtClean="0">
                <a:solidFill>
                  <a:schemeClr val="tx1"/>
                </a:solidFill>
                <a:effectLst/>
                <a:latin typeface="+mn-lt"/>
                <a:ea typeface="+mn-ea"/>
                <a:cs typeface="+mn-cs"/>
              </a:rPr>
              <a:t>Padam</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12</a:t>
            </a:fld>
            <a:endParaRPr lang="en-GB"/>
          </a:p>
        </p:txBody>
      </p:sp>
    </p:spTree>
    <p:extLst>
      <p:ext uri="{BB962C8B-B14F-4D97-AF65-F5344CB8AC3E}">
        <p14:creationId xmlns:p14="http://schemas.microsoft.com/office/powerpoint/2010/main" val="275827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13</a:t>
            </a:r>
          </a:p>
          <a:p>
            <a:endParaRPr lang="en-GB" dirty="0" smtClean="0"/>
          </a:p>
          <a:p>
            <a:r>
              <a:rPr lang="en-GB" sz="1200" b="0" i="0" u="none" strike="noStrike" kern="1200" dirty="0" smtClean="0">
                <a:solidFill>
                  <a:schemeClr val="tx1"/>
                </a:solidFill>
                <a:effectLst/>
                <a:latin typeface="+mn-lt"/>
                <a:ea typeface="+mn-ea"/>
                <a:cs typeface="+mn-cs"/>
              </a:rPr>
              <a:t>The Sepoy Mohan Singh Trophy, showing the Sikh soldier preparing to throw a grenade during the First World War. It was created by British officers of a Sikh Indian regiment of the British Indian Army (14th King George’s Own </a:t>
            </a:r>
            <a:r>
              <a:rPr lang="en-GB" sz="1200" b="0" i="0" u="none" strike="noStrike" kern="1200" dirty="0" err="1" smtClean="0">
                <a:solidFill>
                  <a:schemeClr val="tx1"/>
                </a:solidFill>
                <a:effectLst/>
                <a:latin typeface="+mn-lt"/>
                <a:ea typeface="+mn-ea"/>
                <a:cs typeface="+mn-cs"/>
              </a:rPr>
              <a:t>Ferozepore</a:t>
            </a:r>
            <a:r>
              <a:rPr lang="en-GB" sz="1200" b="0" i="0" u="none" strike="noStrike" kern="1200" dirty="0" smtClean="0">
                <a:solidFill>
                  <a:schemeClr val="tx1"/>
                </a:solidFill>
                <a:effectLst/>
                <a:latin typeface="+mn-lt"/>
                <a:ea typeface="+mn-ea"/>
                <a:cs typeface="+mn-cs"/>
              </a:rPr>
              <a:t> Sikhs), which took part in a battle of the Gallipoli campaign against Turkish forces.</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Courtesy of the Council of the National Army Museum, London (acc.  no. 1951-07-23-1)</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13</a:t>
            </a:fld>
            <a:endParaRPr lang="en-GB"/>
          </a:p>
        </p:txBody>
      </p:sp>
    </p:spTree>
    <p:extLst>
      <p:ext uri="{BB962C8B-B14F-4D97-AF65-F5344CB8AC3E}">
        <p14:creationId xmlns:p14="http://schemas.microsoft.com/office/powerpoint/2010/main" val="197153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14</a:t>
            </a:fld>
            <a:endParaRPr lang="en-GB"/>
          </a:p>
        </p:txBody>
      </p:sp>
    </p:spTree>
    <p:extLst>
      <p:ext uri="{BB962C8B-B14F-4D97-AF65-F5344CB8AC3E}">
        <p14:creationId xmlns:p14="http://schemas.microsoft.com/office/powerpoint/2010/main" val="257854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780B37-C0FD-4DE0-96F3-11C27E1D3A92}" type="slidenum">
              <a:rPr lang="en-GB" smtClean="0"/>
              <a:t>15</a:t>
            </a:fld>
            <a:endParaRPr lang="en-GB"/>
          </a:p>
        </p:txBody>
      </p:sp>
    </p:spTree>
    <p:extLst>
      <p:ext uri="{BB962C8B-B14F-4D97-AF65-F5344CB8AC3E}">
        <p14:creationId xmlns:p14="http://schemas.microsoft.com/office/powerpoint/2010/main" val="257854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a:t>
            </a:r>
            <a:endParaRPr lang="en-GB" b="0" dirty="0" smtClean="0"/>
          </a:p>
          <a:p>
            <a:endParaRPr lang="en-GB" b="0" dirty="0" smtClean="0"/>
          </a:p>
          <a:p>
            <a:r>
              <a:rPr lang="en-GB" sz="1200" b="0" i="0" u="none" strike="noStrike" kern="1200" dirty="0" smtClean="0">
                <a:solidFill>
                  <a:schemeClr val="tx1"/>
                </a:solidFill>
                <a:effectLst/>
                <a:latin typeface="+mn-lt"/>
                <a:ea typeface="+mn-ea"/>
                <a:cs typeface="+mn-cs"/>
              </a:rPr>
              <a:t>A rare colour photograph of Indian troops (cavalrymen) on the Western Front on 27 February 1917 (the three soldiers with red showing under their turbans are Sikhs).</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 Collection Tournassoud/Docpix.fr</a:t>
            </a:r>
            <a:endParaRPr lang="en-GB" b="1" dirty="0" smtClean="0"/>
          </a:p>
          <a:p>
            <a:endParaRPr lang="en-GB" dirty="0"/>
          </a:p>
        </p:txBody>
      </p:sp>
      <p:sp>
        <p:nvSpPr>
          <p:cNvPr id="4" name="Slide Number Placeholder 3"/>
          <p:cNvSpPr>
            <a:spLocks noGrp="1"/>
          </p:cNvSpPr>
          <p:nvPr>
            <p:ph type="sldNum" sz="quarter" idx="10"/>
          </p:nvPr>
        </p:nvSpPr>
        <p:spPr/>
        <p:txBody>
          <a:bodyPr/>
          <a:lstStyle/>
          <a:p>
            <a:fld id="{9D9DA680-85E4-45DB-B9CB-4F9819638B14}" type="slidenum">
              <a:rPr lang="en-GB" smtClean="0"/>
              <a:t>2</a:t>
            </a:fld>
            <a:endParaRPr lang="en-GB"/>
          </a:p>
        </p:txBody>
      </p:sp>
    </p:spTree>
    <p:extLst>
      <p:ext uri="{BB962C8B-B14F-4D97-AF65-F5344CB8AC3E}">
        <p14:creationId xmlns:p14="http://schemas.microsoft.com/office/powerpoint/2010/main" val="265035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5</a:t>
            </a:r>
          </a:p>
          <a:p>
            <a:endParaRPr lang="en-GB" dirty="0" smtClean="0"/>
          </a:p>
          <a:p>
            <a:r>
              <a:rPr lang="en-GB" sz="1200" kern="1200" dirty="0" smtClean="0">
                <a:solidFill>
                  <a:schemeClr val="tx1"/>
                </a:solidFill>
                <a:effectLst/>
                <a:latin typeface="+mn-lt"/>
                <a:ea typeface="+mn-ea"/>
                <a:cs typeface="+mn-cs"/>
              </a:rPr>
              <a:t>Sikh soldiers of the British Indian Army attack an enemy position in Burma during the Second World War (1939-45). Sikh veterans of the First World War helped to recruit 300,000 Sikh soldiers for the over two million troops of the British Indian Army. At this stage India was still not an independent country.</a:t>
            </a:r>
          </a:p>
          <a:p>
            <a:endParaRPr lang="en-GB" sz="1200"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 IWM</a:t>
            </a:r>
            <a:r>
              <a:rPr lang="en-GB" dirty="0" smtClean="0"/>
              <a:t> </a:t>
            </a:r>
            <a:r>
              <a:rPr lang="en-GB" sz="1200" b="0" i="0" u="none" strike="noStrike" kern="1200" dirty="0" smtClean="0">
                <a:solidFill>
                  <a:schemeClr val="tx1"/>
                </a:solidFill>
                <a:effectLst/>
                <a:latin typeface="+mn-lt"/>
                <a:ea typeface="+mn-ea"/>
                <a:cs typeface="+mn-cs"/>
              </a:rPr>
              <a:t>(IND 4550)</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5</a:t>
            </a:fld>
            <a:endParaRPr lang="en-GB"/>
          </a:p>
        </p:txBody>
      </p:sp>
    </p:spTree>
    <p:extLst>
      <p:ext uri="{BB962C8B-B14F-4D97-AF65-F5344CB8AC3E}">
        <p14:creationId xmlns:p14="http://schemas.microsoft.com/office/powerpoint/2010/main" val="32019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6</a:t>
            </a:r>
          </a:p>
          <a:p>
            <a:endParaRPr lang="en-GB" dirty="0" smtClean="0"/>
          </a:p>
          <a:p>
            <a:r>
              <a:rPr lang="en-GB" sz="1200" kern="1200" dirty="0" smtClean="0">
                <a:solidFill>
                  <a:schemeClr val="tx1"/>
                </a:solidFill>
                <a:effectLst/>
                <a:latin typeface="+mn-lt"/>
                <a:ea typeface="+mn-ea"/>
                <a:cs typeface="+mn-cs"/>
              </a:rPr>
              <a:t>A Sikh soldier being inspected by the German general, Rommel. A few Sikhs joined anti-British Indian forces recruited by Nazi Germany and Japan, who promised India her independence.</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6</a:t>
            </a:fld>
            <a:endParaRPr lang="en-GB"/>
          </a:p>
        </p:txBody>
      </p:sp>
    </p:spTree>
    <p:extLst>
      <p:ext uri="{BB962C8B-B14F-4D97-AF65-F5344CB8AC3E}">
        <p14:creationId xmlns:p14="http://schemas.microsoft.com/office/powerpoint/2010/main" val="266018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7</a:t>
            </a:r>
          </a:p>
          <a:p>
            <a:endParaRPr lang="en-GB" dirty="0" smtClean="0"/>
          </a:p>
          <a:p>
            <a:r>
              <a:rPr lang="en-GB" sz="1200" kern="1200" dirty="0" smtClean="0">
                <a:solidFill>
                  <a:schemeClr val="tx1"/>
                </a:solidFill>
                <a:effectLst/>
                <a:latin typeface="+mn-lt"/>
                <a:ea typeface="+mn-ea"/>
                <a:cs typeface="+mn-cs"/>
              </a:rPr>
              <a:t>A map of the partition boundaries in Punjab (marked in red on the left side of the map) in 1947. When the British left India, two new countries were created: a largely Hindu-dominated modern India (the area to the right of the red line) and a mainly Muslim Pakistan (to the left of the red line).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Courtesy http://vikramjits.wordpress.com</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7</a:t>
            </a:fld>
            <a:endParaRPr lang="en-GB"/>
          </a:p>
        </p:txBody>
      </p:sp>
    </p:spTree>
    <p:extLst>
      <p:ext uri="{BB962C8B-B14F-4D97-AF65-F5344CB8AC3E}">
        <p14:creationId xmlns:p14="http://schemas.microsoft.com/office/powerpoint/2010/main" val="291337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8</a:t>
            </a:r>
          </a:p>
          <a:p>
            <a:endParaRPr lang="en-GB" dirty="0" smtClean="0"/>
          </a:p>
          <a:p>
            <a:r>
              <a:rPr lang="en-GB" sz="1200" kern="1200" dirty="0" smtClean="0">
                <a:solidFill>
                  <a:schemeClr val="tx1"/>
                </a:solidFill>
                <a:effectLst/>
                <a:latin typeface="+mn-lt"/>
                <a:ea typeface="+mn-ea"/>
                <a:cs typeface="+mn-cs"/>
              </a:rPr>
              <a:t>An old Sikh man fleeing with his family from the newly created Pakistan. The old Sikh homeland of Punjab was divided between the two countries and millions of people fled their homes either side of the border. There were widespread massacres and thousands of Sikhs died.</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8</a:t>
            </a:fld>
            <a:endParaRPr lang="en-GB"/>
          </a:p>
        </p:txBody>
      </p:sp>
    </p:spTree>
    <p:extLst>
      <p:ext uri="{BB962C8B-B14F-4D97-AF65-F5344CB8AC3E}">
        <p14:creationId xmlns:p14="http://schemas.microsoft.com/office/powerpoint/2010/main" val="173285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9</a:t>
            </a:r>
            <a:endParaRPr lang="en-GB" dirty="0" smtClean="0"/>
          </a:p>
          <a:p>
            <a:endParaRPr lang="en-GB" dirty="0" smtClean="0"/>
          </a:p>
          <a:p>
            <a:r>
              <a:rPr lang="en-GB" sz="1200" kern="1200" dirty="0" smtClean="0">
                <a:solidFill>
                  <a:schemeClr val="tx1"/>
                </a:solidFill>
                <a:effectLst/>
                <a:latin typeface="+mn-lt"/>
                <a:ea typeface="+mn-ea"/>
                <a:cs typeface="+mn-cs"/>
              </a:rPr>
              <a:t>Two Sikh migrants in Britain in 1947. Sikhs started to settle here in larger numbers after India gained her independence.</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Mirrorpix</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9</a:t>
            </a:fld>
            <a:endParaRPr lang="en-GB"/>
          </a:p>
        </p:txBody>
      </p:sp>
    </p:spTree>
    <p:extLst>
      <p:ext uri="{BB962C8B-B14F-4D97-AF65-F5344CB8AC3E}">
        <p14:creationId xmlns:p14="http://schemas.microsoft.com/office/powerpoint/2010/main" val="45455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10</a:t>
            </a:r>
          </a:p>
          <a:p>
            <a:endParaRPr lang="en-GB" dirty="0" smtClean="0"/>
          </a:p>
          <a:p>
            <a:r>
              <a:rPr lang="en-GB" sz="1200" kern="1200" dirty="0" smtClean="0">
                <a:solidFill>
                  <a:schemeClr val="tx1"/>
                </a:solidFill>
                <a:effectLst/>
                <a:latin typeface="+mn-lt"/>
                <a:ea typeface="+mn-ea"/>
                <a:cs typeface="+mn-cs"/>
              </a:rPr>
              <a:t>Some of the population movements of the Sikh community. This was part of an historic movement of Sikhs over decades from India to other countries.</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10</a:t>
            </a:fld>
            <a:endParaRPr lang="en-GB"/>
          </a:p>
        </p:txBody>
      </p:sp>
    </p:spTree>
    <p:extLst>
      <p:ext uri="{BB962C8B-B14F-4D97-AF65-F5344CB8AC3E}">
        <p14:creationId xmlns:p14="http://schemas.microsoft.com/office/powerpoint/2010/main" val="13480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11</a:t>
            </a:r>
          </a:p>
          <a:p>
            <a:endParaRPr lang="en-GB" dirty="0" smtClean="0"/>
          </a:p>
          <a:p>
            <a:r>
              <a:rPr lang="en-GB" sz="1200" kern="1200" dirty="0" smtClean="0">
                <a:solidFill>
                  <a:schemeClr val="tx1"/>
                </a:solidFill>
                <a:effectLst/>
                <a:latin typeface="+mn-lt"/>
                <a:ea typeface="+mn-ea"/>
                <a:cs typeface="+mn-cs"/>
              </a:rPr>
              <a:t>Men of the Indian Army take positions in the Golden Temple complex in Amritsar in 1984, which was occupied by a group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Sikhs who demanded greater rights from the Indian government. Indian Prime Minister, Indira Gandhi, ordered the Indian Army to storm the complex, killing many innocent people. Two of her Sikh bodyguards later shot dead Indira Gandhi in revenge. These events caused great bitterness between many Sikhs and the Indian government.</a:t>
            </a:r>
          </a:p>
          <a:p>
            <a:endParaRPr lang="en-GB" sz="1200"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Photo by INDIA TODAY/India Today Group/Getty Images</a:t>
            </a:r>
            <a:endParaRPr lang="en-GB" dirty="0"/>
          </a:p>
        </p:txBody>
      </p:sp>
      <p:sp>
        <p:nvSpPr>
          <p:cNvPr id="4" name="Slide Number Placeholder 3"/>
          <p:cNvSpPr>
            <a:spLocks noGrp="1"/>
          </p:cNvSpPr>
          <p:nvPr>
            <p:ph type="sldNum" sz="quarter" idx="10"/>
          </p:nvPr>
        </p:nvSpPr>
        <p:spPr/>
        <p:txBody>
          <a:bodyPr/>
          <a:lstStyle/>
          <a:p>
            <a:fld id="{8D6CBE24-EDB6-457B-BFBC-A0BCCECE725B}" type="slidenum">
              <a:rPr lang="en-GB" smtClean="0"/>
              <a:t>11</a:t>
            </a:fld>
            <a:endParaRPr lang="en-GB"/>
          </a:p>
        </p:txBody>
      </p:sp>
    </p:spTree>
    <p:extLst>
      <p:ext uri="{BB962C8B-B14F-4D97-AF65-F5344CB8AC3E}">
        <p14:creationId xmlns:p14="http://schemas.microsoft.com/office/powerpoint/2010/main" val="409240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1C7B4F-5A47-4A72-86F5-0F2E626C7ED9}"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217823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C7B4F-5A47-4A72-86F5-0F2E626C7ED9}"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356857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C7B4F-5A47-4A72-86F5-0F2E626C7ED9}"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369478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C7B4F-5A47-4A72-86F5-0F2E626C7ED9}"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44668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C7B4F-5A47-4A72-86F5-0F2E626C7ED9}"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127930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1C7B4F-5A47-4A72-86F5-0F2E626C7ED9}"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72138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1C7B4F-5A47-4A72-86F5-0F2E626C7ED9}" type="datetimeFigureOut">
              <a:rPr lang="en-GB" smtClean="0"/>
              <a:t>16/04/2015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303956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1C7B4F-5A47-4A72-86F5-0F2E626C7ED9}" type="datetimeFigureOut">
              <a:rPr lang="en-GB" smtClean="0"/>
              <a:t>16/04/2015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133237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7B4F-5A47-4A72-86F5-0F2E626C7ED9}" type="datetimeFigureOut">
              <a:rPr lang="en-GB" smtClean="0"/>
              <a:t>16/04/2015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246122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C7B4F-5A47-4A72-86F5-0F2E626C7ED9}"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229245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C7B4F-5A47-4A72-86F5-0F2E626C7ED9}"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42D5C-36E1-4D99-A56E-18F18A09AA6E}" type="slidenum">
              <a:rPr lang="en-GB" smtClean="0"/>
              <a:t>‹#›</a:t>
            </a:fld>
            <a:endParaRPr lang="en-GB"/>
          </a:p>
        </p:txBody>
      </p:sp>
    </p:spTree>
    <p:extLst>
      <p:ext uri="{BB962C8B-B14F-4D97-AF65-F5344CB8AC3E}">
        <p14:creationId xmlns:p14="http://schemas.microsoft.com/office/powerpoint/2010/main" val="313476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7B4F-5A47-4A72-86F5-0F2E626C7ED9}" type="datetimeFigureOut">
              <a:rPr lang="en-GB" smtClean="0"/>
              <a:t>16/04/2015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42D5C-36E1-4D99-A56E-18F18A09AA6E}" type="slidenum">
              <a:rPr lang="en-GB" smtClean="0"/>
              <a:t>‹#›</a:t>
            </a:fld>
            <a:endParaRPr lang="en-GB"/>
          </a:p>
        </p:txBody>
      </p:sp>
    </p:spTree>
    <p:extLst>
      <p:ext uri="{BB962C8B-B14F-4D97-AF65-F5344CB8AC3E}">
        <p14:creationId xmlns:p14="http://schemas.microsoft.com/office/powerpoint/2010/main" val="48713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File:Ghadar Party Handbill - India's Martyrs 2.jpg"/>
          <p:cNvPicPr>
            <a:picLocks noChangeAspect="1" noChangeArrowheads="1"/>
          </p:cNvPicPr>
          <p:nvPr/>
        </p:nvPicPr>
        <p:blipFill rotWithShape="1">
          <a:blip r:embed="rId3">
            <a:extLst>
              <a:ext uri="{28A0092B-C50C-407E-A947-70E740481C1C}">
                <a14:useLocalDpi xmlns:a14="http://schemas.microsoft.com/office/drawing/2010/main" val="0"/>
              </a:ext>
            </a:extLst>
          </a:blip>
          <a:srcRect l="3571" r="8547"/>
          <a:stretch/>
        </p:blipFill>
        <p:spPr bwMode="auto">
          <a:xfrm>
            <a:off x="2709164" y="404812"/>
            <a:ext cx="3725672" cy="603584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31896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File:World Sikh Pop. Map 2004-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96" y="1269995"/>
            <a:ext cx="8244408" cy="431801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10</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954531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646"/>
            <a:ext cx="9144000" cy="6056707"/>
          </a:xfrm>
          <a:prstGeom prst="rect">
            <a:avLst/>
          </a:prstGeo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11</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415325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987" r="8867" b="10867"/>
          <a:stretch/>
        </p:blipFill>
        <p:spPr>
          <a:xfrm>
            <a:off x="1803099" y="404813"/>
            <a:ext cx="5537802" cy="6048375"/>
          </a:xfrm>
          <a:prstGeom prst="rect">
            <a:avLst/>
          </a:prstGeo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12</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3071368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351" b="4453"/>
          <a:stretch/>
        </p:blipFill>
        <p:spPr>
          <a:xfrm>
            <a:off x="2000250" y="404813"/>
            <a:ext cx="5143500" cy="6048375"/>
          </a:xfrm>
          <a:prstGeom prst="rect">
            <a:avLst/>
          </a:prstGeom>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13</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1145327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a:t>
            </a:r>
            <a:r>
              <a:rPr lang="en-GB" dirty="0" smtClean="0"/>
              <a:t>CREDITS</a:t>
            </a:r>
            <a:endParaRPr lang="en-GB" dirty="0"/>
          </a:p>
        </p:txBody>
      </p:sp>
      <p:sp>
        <p:nvSpPr>
          <p:cNvPr id="3" name="Content Placeholder 2"/>
          <p:cNvSpPr>
            <a:spLocks noGrp="1"/>
          </p:cNvSpPr>
          <p:nvPr>
            <p:ph idx="1"/>
          </p:nvPr>
        </p:nvSpPr>
        <p:spPr>
          <a:xfrm>
            <a:off x="457200" y="1231900"/>
            <a:ext cx="8382000" cy="5149428"/>
          </a:xfrm>
        </p:spPr>
        <p:txBody>
          <a:bodyPr>
            <a:noAutofit/>
          </a:bodyPr>
          <a:lstStyle/>
          <a:p>
            <a:pPr marL="0" indent="0">
              <a:buNone/>
            </a:pPr>
            <a:r>
              <a:rPr lang="en-GB" sz="2200" b="1" dirty="0" smtClean="0"/>
              <a:t>Slide </a:t>
            </a:r>
            <a:r>
              <a:rPr lang="en-GB" sz="2200" b="1" dirty="0" smtClean="0"/>
              <a:t>1 </a:t>
            </a:r>
            <a:r>
              <a:rPr lang="en-GB" sz="2200" dirty="0"/>
              <a:t>Members of the </a:t>
            </a:r>
            <a:r>
              <a:rPr lang="en-GB" sz="2200" dirty="0" err="1"/>
              <a:t>Ghadar</a:t>
            </a:r>
            <a:r>
              <a:rPr lang="en-GB" sz="2200" dirty="0"/>
              <a:t> Party (including Sikhs) imprisoned by the British. </a:t>
            </a:r>
            <a:r>
              <a:rPr lang="en-GB" sz="2200" dirty="0" smtClean="0"/>
              <a:t>Public domain.</a:t>
            </a:r>
            <a:endParaRPr lang="en-GB" sz="2200" b="1" dirty="0"/>
          </a:p>
          <a:p>
            <a:pPr marL="0" indent="0">
              <a:buNone/>
            </a:pPr>
            <a:r>
              <a:rPr lang="en-GB" sz="2200" b="1" dirty="0" smtClean="0"/>
              <a:t>Slide </a:t>
            </a:r>
            <a:r>
              <a:rPr lang="en-GB" sz="2200" b="1" dirty="0" smtClean="0"/>
              <a:t>2 </a:t>
            </a:r>
            <a:r>
              <a:rPr lang="en-GB" sz="2200" dirty="0"/>
              <a:t>A rare colour photograph of Indian troops (cavalrymen) on the Western Front on 27 February 1917 (the three soldiers with red showing under their turbans are Sikhs</a:t>
            </a:r>
            <a:r>
              <a:rPr lang="en-GB" sz="2200" dirty="0" smtClean="0"/>
              <a:t>). © </a:t>
            </a:r>
            <a:r>
              <a:rPr lang="en-GB" sz="2200" dirty="0"/>
              <a:t>Collection </a:t>
            </a:r>
            <a:r>
              <a:rPr lang="en-GB" sz="2200" dirty="0" err="1" smtClean="0"/>
              <a:t>Tournassoud</a:t>
            </a:r>
            <a:r>
              <a:rPr lang="en-GB" sz="2200" dirty="0" smtClean="0"/>
              <a:t>/Docpix.fr.</a:t>
            </a:r>
            <a:endParaRPr lang="en-GB" sz="2200" b="1" dirty="0"/>
          </a:p>
          <a:p>
            <a:pPr marL="0" indent="0">
              <a:buNone/>
            </a:pPr>
            <a:r>
              <a:rPr lang="en-GB" sz="2200" b="1" dirty="0" smtClean="0"/>
              <a:t>Slide 5 </a:t>
            </a:r>
            <a:r>
              <a:rPr lang="en-GB" sz="2200" dirty="0"/>
              <a:t>Sikh soldiers of the British Indian Army attack an enemy position in Burma during the Second World War (1939-45). </a:t>
            </a:r>
            <a:r>
              <a:rPr lang="en-GB" sz="2200" dirty="0" smtClean="0"/>
              <a:t>© </a:t>
            </a:r>
            <a:r>
              <a:rPr lang="en-GB" sz="2200" dirty="0"/>
              <a:t>IWM (IND 4550</a:t>
            </a:r>
            <a:r>
              <a:rPr lang="en-GB" sz="2200" dirty="0" smtClean="0"/>
              <a:t>).</a:t>
            </a:r>
            <a:endParaRPr lang="en-GB" sz="2200" b="1" dirty="0"/>
          </a:p>
          <a:p>
            <a:pPr marL="0" indent="0">
              <a:buNone/>
            </a:pPr>
            <a:r>
              <a:rPr lang="en-GB" sz="2200" b="1" dirty="0"/>
              <a:t>Slide </a:t>
            </a:r>
            <a:r>
              <a:rPr lang="en-GB" sz="2200" b="1" dirty="0" smtClean="0"/>
              <a:t>6 </a:t>
            </a:r>
            <a:r>
              <a:rPr lang="en-GB" sz="2200" dirty="0"/>
              <a:t>A Sikh soldier being inspected by the German general, Rommel. </a:t>
            </a:r>
            <a:r>
              <a:rPr lang="en-GB" sz="2200" dirty="0" smtClean="0"/>
              <a:t>Public domain.</a:t>
            </a:r>
            <a:endParaRPr lang="en-GB" sz="2200" b="1" dirty="0" smtClean="0"/>
          </a:p>
          <a:p>
            <a:pPr marL="0" indent="0">
              <a:buNone/>
            </a:pPr>
            <a:r>
              <a:rPr lang="en-GB" sz="2200" b="1" dirty="0"/>
              <a:t>Slide </a:t>
            </a:r>
            <a:r>
              <a:rPr lang="en-GB" sz="2200" b="1" dirty="0" smtClean="0"/>
              <a:t>7 </a:t>
            </a:r>
            <a:r>
              <a:rPr lang="en-GB" sz="2200" dirty="0"/>
              <a:t>A map of the partition boundaries in Punjab (marked in red on the left side of the map) in 1947. </a:t>
            </a:r>
            <a:r>
              <a:rPr lang="en-GB" sz="2200" dirty="0" smtClean="0"/>
              <a:t>Courtesy </a:t>
            </a:r>
            <a:r>
              <a:rPr lang="en-GB" sz="2200" dirty="0"/>
              <a:t>http://</a:t>
            </a:r>
            <a:r>
              <a:rPr lang="en-GB" sz="2200" dirty="0" smtClean="0"/>
              <a:t>vikramjits.wordpress.com.</a:t>
            </a:r>
            <a:endParaRPr lang="en-GB" sz="2200" b="1" dirty="0" smtClean="0"/>
          </a:p>
          <a:p>
            <a:pPr marL="0" indent="0">
              <a:buNone/>
            </a:pPr>
            <a:r>
              <a:rPr lang="en-GB" sz="2200" b="1" dirty="0"/>
              <a:t>Slide </a:t>
            </a:r>
            <a:r>
              <a:rPr lang="en-GB" sz="2200" b="1" dirty="0" smtClean="0"/>
              <a:t>8 </a:t>
            </a:r>
            <a:r>
              <a:rPr lang="en-GB" sz="2200" dirty="0"/>
              <a:t>An old Sikh man fleeing with his family from the newly created Pakistan. </a:t>
            </a:r>
            <a:r>
              <a:rPr lang="en-GB" sz="2200" dirty="0" smtClean="0"/>
              <a:t>Public </a:t>
            </a:r>
            <a:r>
              <a:rPr lang="en-GB" sz="2200" dirty="0"/>
              <a:t>domain</a:t>
            </a:r>
            <a:r>
              <a:rPr lang="en-GB" sz="2200" dirty="0" smtClean="0"/>
              <a:t>.</a:t>
            </a:r>
            <a:endParaRPr lang="en-GB" sz="2200" b="1" dirty="0" smtClean="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14</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144940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a:t>
            </a:r>
            <a:r>
              <a:rPr lang="en-GB" dirty="0"/>
              <a:t>CREDITS</a:t>
            </a:r>
            <a:r>
              <a:rPr lang="en-GB" sz="2400" dirty="0"/>
              <a:t> (</a:t>
            </a:r>
            <a:r>
              <a:rPr lang="en-GB" sz="2400" dirty="0" err="1"/>
              <a:t>cont</a:t>
            </a:r>
            <a:r>
              <a:rPr lang="en-GB" sz="2400" dirty="0"/>
              <a:t>)</a:t>
            </a:r>
            <a:endParaRPr lang="en-GB" dirty="0"/>
          </a:p>
        </p:txBody>
      </p:sp>
      <p:sp>
        <p:nvSpPr>
          <p:cNvPr id="3" name="Content Placeholder 2"/>
          <p:cNvSpPr>
            <a:spLocks noGrp="1"/>
          </p:cNvSpPr>
          <p:nvPr>
            <p:ph idx="1"/>
          </p:nvPr>
        </p:nvSpPr>
        <p:spPr>
          <a:xfrm>
            <a:off x="457200" y="1231900"/>
            <a:ext cx="8382000" cy="5149428"/>
          </a:xfrm>
        </p:spPr>
        <p:txBody>
          <a:bodyPr>
            <a:noAutofit/>
          </a:bodyPr>
          <a:lstStyle/>
          <a:p>
            <a:pPr marL="0" indent="0">
              <a:buNone/>
            </a:pPr>
            <a:r>
              <a:rPr lang="en-GB" sz="2200" b="1" dirty="0" smtClean="0"/>
              <a:t>Slide 9 </a:t>
            </a:r>
            <a:r>
              <a:rPr lang="en-GB" sz="2200" dirty="0"/>
              <a:t>Two Sikh migrants in Britain in 1947. </a:t>
            </a:r>
            <a:r>
              <a:rPr lang="en-GB" sz="2200" dirty="0" err="1" smtClean="0"/>
              <a:t>Mirrorpix</a:t>
            </a:r>
            <a:r>
              <a:rPr lang="en-GB" sz="2200" dirty="0" smtClean="0"/>
              <a:t>.</a:t>
            </a:r>
            <a:endParaRPr lang="en-GB" sz="2200" b="1" dirty="0" smtClean="0"/>
          </a:p>
          <a:p>
            <a:pPr marL="0" indent="0">
              <a:buNone/>
            </a:pPr>
            <a:r>
              <a:rPr lang="en-GB" sz="2200" b="1" dirty="0"/>
              <a:t>Slide </a:t>
            </a:r>
            <a:r>
              <a:rPr lang="en-GB" sz="2200" b="1" dirty="0" smtClean="0"/>
              <a:t>10 </a:t>
            </a:r>
            <a:r>
              <a:rPr lang="en-GB" sz="2200" dirty="0"/>
              <a:t>Some of the population movements of the Sikh community. </a:t>
            </a:r>
            <a:r>
              <a:rPr lang="en-GB" sz="2200" dirty="0" smtClean="0"/>
              <a:t>Public domain.</a:t>
            </a:r>
            <a:endParaRPr lang="en-GB" sz="2200" b="1" dirty="0" smtClean="0"/>
          </a:p>
          <a:p>
            <a:pPr marL="0" indent="0">
              <a:buNone/>
            </a:pPr>
            <a:r>
              <a:rPr lang="en-GB" sz="2200" b="1" dirty="0" smtClean="0"/>
              <a:t>Slide </a:t>
            </a:r>
            <a:r>
              <a:rPr lang="en-GB" sz="2200" b="1" dirty="0" smtClean="0"/>
              <a:t>11 </a:t>
            </a:r>
            <a:r>
              <a:rPr lang="en-GB" sz="2200" dirty="0"/>
              <a:t>Men of the Indian Army take positions in the Golden Temple complex in Amritsar in 1984, which was occupied by a group of Sikhs who demanded greater rights from the Indian government. </a:t>
            </a:r>
            <a:r>
              <a:rPr lang="en-GB" sz="2200" dirty="0" smtClean="0"/>
              <a:t>Photo </a:t>
            </a:r>
            <a:r>
              <a:rPr lang="en-GB" sz="2200" dirty="0"/>
              <a:t>by INDIA TODAY/India Today Group/Getty </a:t>
            </a:r>
            <a:r>
              <a:rPr lang="en-GB" sz="2200" dirty="0" smtClean="0"/>
              <a:t>Images.</a:t>
            </a:r>
            <a:endParaRPr lang="en-GB" sz="2200" b="1" dirty="0" smtClean="0"/>
          </a:p>
          <a:p>
            <a:pPr marL="0" indent="0">
              <a:buNone/>
            </a:pPr>
            <a:r>
              <a:rPr lang="en-GB" sz="2200" b="1" dirty="0"/>
              <a:t>Slide </a:t>
            </a:r>
            <a:r>
              <a:rPr lang="en-GB" sz="2200" b="1" dirty="0" smtClean="0"/>
              <a:t>12 </a:t>
            </a:r>
            <a:r>
              <a:rPr lang="en-GB" sz="2200" dirty="0"/>
              <a:t>Sikhs living in Britain. </a:t>
            </a:r>
            <a:r>
              <a:rPr lang="en-GB" sz="2200" dirty="0" smtClean="0"/>
              <a:t>Courtesy </a:t>
            </a:r>
            <a:r>
              <a:rPr lang="en-GB" sz="2200" dirty="0"/>
              <a:t>of Taran Singh </a:t>
            </a:r>
            <a:r>
              <a:rPr lang="en-GB" sz="2200" dirty="0" err="1" smtClean="0"/>
              <a:t>Padam</a:t>
            </a:r>
            <a:r>
              <a:rPr lang="en-GB" sz="2200" dirty="0" smtClean="0"/>
              <a:t>.</a:t>
            </a:r>
            <a:endParaRPr lang="en-GB" sz="2200" dirty="0"/>
          </a:p>
          <a:p>
            <a:pPr marL="0" indent="0">
              <a:buNone/>
            </a:pPr>
            <a:r>
              <a:rPr lang="en-GB" sz="2200" b="1" dirty="0"/>
              <a:t>Slide </a:t>
            </a:r>
            <a:r>
              <a:rPr lang="en-GB" sz="2200" b="1" dirty="0" smtClean="0"/>
              <a:t>13 </a:t>
            </a:r>
            <a:r>
              <a:rPr lang="en-GB" sz="2200" dirty="0"/>
              <a:t>The Sepoy Mohan Singh Trophy, showing the Sikh soldier preparing to throw a grenade during the First World War. </a:t>
            </a:r>
            <a:r>
              <a:rPr lang="en-GB" sz="2200" dirty="0" smtClean="0"/>
              <a:t>Courtesy </a:t>
            </a:r>
            <a:r>
              <a:rPr lang="en-GB" sz="2200" dirty="0"/>
              <a:t>of the Council of the National Army Museum, London (acc.  no. 1951-07-23-1</a:t>
            </a:r>
            <a:r>
              <a:rPr lang="en-GB" sz="2200" dirty="0" smtClean="0"/>
              <a:t>).</a:t>
            </a:r>
            <a:endParaRPr lang="en-GB" sz="2200" dirty="0"/>
          </a:p>
          <a:p>
            <a:pPr marL="0" indent="0">
              <a:buNone/>
            </a:pPr>
            <a:endParaRPr lang="en-GB" sz="2200" b="1" dirty="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15</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166907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45"/>
          <a:stretch/>
        </p:blipFill>
        <p:spPr>
          <a:xfrm>
            <a:off x="225672" y="393970"/>
            <a:ext cx="8692656" cy="6059218"/>
          </a:xfr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2</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63053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n-GB" altLang="en-US" sz="4000" b="1" dirty="0" smtClean="0"/>
              <a:t/>
            </a:r>
            <a:br>
              <a:rPr lang="en-GB" altLang="en-US" sz="4000" b="1" dirty="0" smtClean="0"/>
            </a:br>
            <a:r>
              <a:rPr lang="en-GB" altLang="en-US" sz="4000" b="1" dirty="0"/>
              <a:t/>
            </a:r>
            <a:br>
              <a:rPr lang="en-GB" altLang="en-US" sz="4000" b="1" dirty="0"/>
            </a:br>
            <a:r>
              <a:rPr lang="en-GB" altLang="en-US" sz="4000" b="1" dirty="0" smtClean="0"/>
              <a:t>What are Interpretations of History?</a:t>
            </a:r>
            <a:br>
              <a:rPr lang="en-GB" altLang="en-US" sz="4000" b="1" dirty="0" smtClean="0"/>
            </a:br>
            <a:r>
              <a:rPr lang="en-GB" altLang="en-US" sz="4000" b="1" dirty="0"/>
              <a:t/>
            </a:r>
            <a:br>
              <a:rPr lang="en-GB" altLang="en-US" sz="4000" b="1" dirty="0"/>
            </a:br>
            <a:endParaRPr lang="en-US" altLang="en-US" sz="4000" b="1" dirty="0" smtClean="0"/>
          </a:p>
        </p:txBody>
      </p:sp>
      <p:sp>
        <p:nvSpPr>
          <p:cNvPr id="2" name="Content Placeholder 1"/>
          <p:cNvSpPr>
            <a:spLocks noGrp="1"/>
          </p:cNvSpPr>
          <p:nvPr>
            <p:ph idx="1"/>
          </p:nvPr>
        </p:nvSpPr>
        <p:spPr/>
        <p:txBody>
          <a:bodyPr>
            <a:normAutofit/>
          </a:bodyPr>
          <a:lstStyle/>
          <a:p>
            <a:pPr marL="0" indent="0">
              <a:buNone/>
            </a:pPr>
            <a:r>
              <a:rPr lang="en-GB" sz="4000" dirty="0" smtClean="0"/>
              <a:t>Interpretations combine:</a:t>
            </a:r>
          </a:p>
          <a:p>
            <a:pPr marL="0" indent="0">
              <a:buNone/>
            </a:pPr>
            <a:r>
              <a:rPr lang="en-GB" sz="4000" dirty="0" smtClean="0"/>
              <a:t>- fact</a:t>
            </a:r>
          </a:p>
          <a:p>
            <a:pPr marL="0" indent="0">
              <a:buNone/>
            </a:pPr>
            <a:r>
              <a:rPr lang="en-GB" sz="4000" dirty="0" smtClean="0"/>
              <a:t>- fiction</a:t>
            </a:r>
          </a:p>
          <a:p>
            <a:pPr>
              <a:buFontTx/>
              <a:buChar char="-"/>
            </a:pPr>
            <a:r>
              <a:rPr lang="en-GB" sz="4000" dirty="0" smtClean="0"/>
              <a:t>imagination and </a:t>
            </a:r>
          </a:p>
          <a:p>
            <a:pPr>
              <a:buFontTx/>
              <a:buChar char="-"/>
            </a:pPr>
            <a:r>
              <a:rPr lang="en-GB" sz="4000" dirty="0" smtClean="0"/>
              <a:t>point of view</a:t>
            </a:r>
            <a:endParaRPr lang="en-GB" sz="4000" dirty="0"/>
          </a:p>
        </p:txBody>
      </p:sp>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3</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422662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AutoShape 4"/>
          <p:cNvSpPr>
            <a:spLocks noChangeArrowheads="1"/>
          </p:cNvSpPr>
          <p:nvPr/>
        </p:nvSpPr>
        <p:spPr bwMode="auto">
          <a:xfrm>
            <a:off x="2124075" y="981075"/>
            <a:ext cx="4895850" cy="4752975"/>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69" name="Text Box 5"/>
          <p:cNvSpPr txBox="1">
            <a:spLocks noChangeArrowheads="1"/>
          </p:cNvSpPr>
          <p:nvPr/>
        </p:nvSpPr>
        <p:spPr bwMode="auto">
          <a:xfrm>
            <a:off x="4140200" y="404813"/>
            <a:ext cx="1081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Fact</a:t>
            </a:r>
            <a:endParaRPr lang="en-US" altLang="en-US" sz="2800"/>
          </a:p>
        </p:txBody>
      </p:sp>
      <p:sp>
        <p:nvSpPr>
          <p:cNvPr id="88070" name="Text Box 6"/>
          <p:cNvSpPr txBox="1">
            <a:spLocks noChangeArrowheads="1"/>
          </p:cNvSpPr>
          <p:nvPr/>
        </p:nvSpPr>
        <p:spPr bwMode="auto">
          <a:xfrm>
            <a:off x="684213" y="5876925"/>
            <a:ext cx="3455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Fiction / Imagination</a:t>
            </a:r>
            <a:endParaRPr lang="en-US" altLang="en-US" sz="2800"/>
          </a:p>
        </p:txBody>
      </p:sp>
      <p:sp>
        <p:nvSpPr>
          <p:cNvPr id="88071" name="Text Box 7"/>
          <p:cNvSpPr txBox="1">
            <a:spLocks noChangeArrowheads="1"/>
          </p:cNvSpPr>
          <p:nvPr/>
        </p:nvSpPr>
        <p:spPr bwMode="auto">
          <a:xfrm>
            <a:off x="6227763" y="5876925"/>
            <a:ext cx="2305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dirty="0"/>
              <a:t>Point of </a:t>
            </a:r>
            <a:r>
              <a:rPr lang="en-GB" altLang="en-US" sz="2800" dirty="0" smtClean="0"/>
              <a:t>View</a:t>
            </a:r>
            <a:endParaRPr lang="en-US" altLang="en-US" sz="2800" dirty="0"/>
          </a:p>
        </p:txBody>
      </p:sp>
      <p:sp>
        <p:nvSpPr>
          <p:cNvPr id="6"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7"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4</a:t>
            </a:fld>
            <a:endParaRPr lang="en-GB" dirty="0"/>
          </a:p>
        </p:txBody>
      </p:sp>
      <p:sp>
        <p:nvSpPr>
          <p:cNvPr id="8"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30756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95" y="404812"/>
            <a:ext cx="7852610" cy="6035849"/>
          </a:xfrm>
          <a:prstGeom prst="rect">
            <a:avLst/>
          </a:prstGeom>
        </p:spPr>
      </p:pic>
      <p:sp>
        <p:nvSpPr>
          <p:cNvPr id="3"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4"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5</a:t>
            </a:fld>
            <a:endParaRPr lang="en-GB" dirty="0"/>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3334408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Bundesarchiv Bild 183-J16796, Rommel mit Soldaten der Legion &quot;Freies Indien&quot;.jpg"/>
          <p:cNvPicPr>
            <a:picLocks noChangeAspect="1" noChangeArrowheads="1"/>
          </p:cNvPicPr>
          <p:nvPr/>
        </p:nvPicPr>
        <p:blipFill rotWithShape="1">
          <a:blip r:embed="rId3">
            <a:extLst>
              <a:ext uri="{28A0092B-C50C-407E-A947-70E740481C1C}">
                <a14:useLocalDpi xmlns:a14="http://schemas.microsoft.com/office/drawing/2010/main" val="0"/>
              </a:ext>
            </a:extLst>
          </a:blip>
          <a:srcRect t="654" r="6515"/>
          <a:stretch/>
        </p:blipFill>
        <p:spPr bwMode="auto">
          <a:xfrm>
            <a:off x="269193" y="404813"/>
            <a:ext cx="8605615" cy="603584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4"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6</a:t>
            </a:fld>
            <a:endParaRPr lang="en-GB" dirty="0"/>
          </a:p>
        </p:txBody>
      </p:sp>
      <p:sp>
        <p:nvSpPr>
          <p:cNvPr id="5"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378201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46" y="404812"/>
            <a:ext cx="7371909" cy="6035849"/>
          </a:xfrm>
          <a:prstGeom prst="rect">
            <a:avLst/>
          </a:prstGeo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7</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0614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descr="http://upload.wikimedia.org/wikipedia/en/b/bb/Old-sikh-man-carrying-wife1947.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4" t="2322" r="1966" b="1603"/>
          <a:stretch/>
        </p:blipFill>
        <p:spPr bwMode="auto">
          <a:xfrm>
            <a:off x="1" y="404813"/>
            <a:ext cx="9143999" cy="604025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5"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8</a:t>
            </a:fld>
            <a:endParaRPr lang="en-GB" dirty="0"/>
          </a:p>
        </p:txBody>
      </p:sp>
      <p:sp>
        <p:nvSpPr>
          <p:cNvPr id="6"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28417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8089"/>
            <a:ext cx="9143999" cy="6061821"/>
          </a:xfrm>
          <a:prstGeom prst="rect">
            <a:avLst/>
          </a:prstGeom>
        </p:spPr>
      </p:pic>
      <p:sp>
        <p:nvSpPr>
          <p:cNvPr id="5" name="Footer Placeholder 4"/>
          <p:cNvSpPr>
            <a:spLocks noGrp="1"/>
          </p:cNvSpPr>
          <p:nvPr>
            <p:ph type="ftr" sz="quarter" idx="11"/>
          </p:nvPr>
        </p:nvSpPr>
        <p:spPr>
          <a:xfrm>
            <a:off x="-13648" y="6465579"/>
            <a:ext cx="9157650" cy="365125"/>
          </a:xfrm>
        </p:spPr>
        <p:txBody>
          <a:bodyPr/>
          <a:lstStyle/>
          <a:p>
            <a:r>
              <a:rPr lang="en-GB" dirty="0"/>
              <a:t>EMPIRE, FAITH &amp; WAR: THE SIKHS AND WORLD WAR ONE ǀ www.empirefaithwar.com</a:t>
            </a:r>
          </a:p>
          <a:p>
            <a:r>
              <a:rPr lang="en-GB" dirty="0"/>
              <a:t>A PROJECT BY THE UK PUNJAB HERITAGE ASSOCIATION ǀ www.ukpha.org</a:t>
            </a:r>
          </a:p>
        </p:txBody>
      </p:sp>
      <p:sp>
        <p:nvSpPr>
          <p:cNvPr id="6" name="Slide Number Placeholder 5"/>
          <p:cNvSpPr>
            <a:spLocks noGrp="1"/>
          </p:cNvSpPr>
          <p:nvPr>
            <p:ph type="sldNum" sz="quarter" idx="12"/>
          </p:nvPr>
        </p:nvSpPr>
        <p:spPr>
          <a:xfrm>
            <a:off x="6830888" y="6452019"/>
            <a:ext cx="2133600" cy="365125"/>
          </a:xfrm>
        </p:spPr>
        <p:txBody>
          <a:bodyPr/>
          <a:lstStyle/>
          <a:p>
            <a:fld id="{3ED80737-5539-43A7-AD79-5FF0D92208AF}" type="slidenum">
              <a:rPr lang="en-GB" smtClean="0"/>
              <a:t>9</a:t>
            </a:fld>
            <a:endParaRPr lang="en-GB" dirty="0"/>
          </a:p>
        </p:txBody>
      </p:sp>
      <p:sp>
        <p:nvSpPr>
          <p:cNvPr id="7" name="Footer Placeholder 4"/>
          <p:cNvSpPr txBox="1">
            <a:spLocks/>
          </p:cNvSpPr>
          <p:nvPr/>
        </p:nvSpPr>
        <p:spPr>
          <a:xfrm>
            <a:off x="1" y="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smtClean="0">
                <a:solidFill>
                  <a:schemeClr val="tx1"/>
                </a:solidFill>
              </a:rPr>
              <a:t>LIONS OF THE GREAT WAR						</a:t>
            </a:r>
            <a:r>
              <a:rPr lang="en-GB" dirty="0" smtClean="0">
                <a:solidFill>
                  <a:schemeClr val="tx1"/>
                </a:solidFill>
              </a:rPr>
              <a:t>LESSON </a:t>
            </a:r>
            <a:r>
              <a:rPr lang="en-GB" dirty="0" smtClean="0">
                <a:solidFill>
                  <a:schemeClr val="tx1"/>
                </a:solidFill>
              </a:rPr>
              <a:t>6: </a:t>
            </a:r>
            <a:r>
              <a:rPr lang="en-GB" dirty="0" smtClean="0">
                <a:solidFill>
                  <a:schemeClr val="tx1"/>
                </a:solidFill>
              </a:rPr>
              <a:t>RESOURCE </a:t>
            </a:r>
            <a:r>
              <a:rPr lang="en-GB" dirty="0" smtClean="0">
                <a:solidFill>
                  <a:schemeClr val="tx1"/>
                </a:solidFill>
              </a:rPr>
              <a:t>V</a:t>
            </a:r>
            <a:endParaRPr lang="en-GB" dirty="0">
              <a:solidFill>
                <a:schemeClr val="tx1"/>
              </a:solidFill>
            </a:endParaRPr>
          </a:p>
        </p:txBody>
      </p:sp>
    </p:spTree>
    <p:extLst>
      <p:ext uri="{BB962C8B-B14F-4D97-AF65-F5344CB8AC3E}">
        <p14:creationId xmlns:p14="http://schemas.microsoft.com/office/powerpoint/2010/main" val="318254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D1282E"/>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1284</Words>
  <Application>Microsoft Office PowerPoint</Application>
  <PresentationFormat>On-screen Show (4:3)</PresentationFormat>
  <Paragraphs>142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  What are Interpretations of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lpstr>IMAGE CREDITS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Parmjit</cp:lastModifiedBy>
  <cp:revision>29</cp:revision>
  <dcterms:created xsi:type="dcterms:W3CDTF">2015-01-06T12:23:41Z</dcterms:created>
  <dcterms:modified xsi:type="dcterms:W3CDTF">2015-04-16T15:16:23Z</dcterms:modified>
</cp:coreProperties>
</file>