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76" d="100"/>
          <a:sy n="76" d="100"/>
        </p:scale>
        <p:origin x="-1200"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9B68B8-E7BA-4FD9-92A1-19B0844DA6E4}" type="datetimeFigureOut">
              <a:rPr lang="en-GB" smtClean="0"/>
              <a:t>14/01/2016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2693844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9B68B8-E7BA-4FD9-92A1-19B0844DA6E4}" type="datetimeFigureOut">
              <a:rPr lang="en-GB" smtClean="0"/>
              <a:t>14/01/2016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285992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9B68B8-E7BA-4FD9-92A1-19B0844DA6E4}" type="datetimeFigureOut">
              <a:rPr lang="en-GB" smtClean="0"/>
              <a:t>14/01/2016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550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9B68B8-E7BA-4FD9-92A1-19B0844DA6E4}" type="datetimeFigureOut">
              <a:rPr lang="en-GB" smtClean="0"/>
              <a:t>14/01/2016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170205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9B68B8-E7BA-4FD9-92A1-19B0844DA6E4}" type="datetimeFigureOut">
              <a:rPr lang="en-GB" smtClean="0"/>
              <a:t>14/01/2016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367047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9B68B8-E7BA-4FD9-92A1-19B0844DA6E4}" type="datetimeFigureOut">
              <a:rPr lang="en-GB" smtClean="0"/>
              <a:t>14/01/2016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56813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9B68B8-E7BA-4FD9-92A1-19B0844DA6E4}" type="datetimeFigureOut">
              <a:rPr lang="en-GB" smtClean="0"/>
              <a:t>14/01/2016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250595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9B68B8-E7BA-4FD9-92A1-19B0844DA6E4}" type="datetimeFigureOut">
              <a:rPr lang="en-GB" smtClean="0"/>
              <a:t>14/01/2016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255847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B68B8-E7BA-4FD9-92A1-19B0844DA6E4}" type="datetimeFigureOut">
              <a:rPr lang="en-GB" smtClean="0"/>
              <a:t>14/01/2016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242183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9B68B8-E7BA-4FD9-92A1-19B0844DA6E4}" type="datetimeFigureOut">
              <a:rPr lang="en-GB" smtClean="0"/>
              <a:t>14/01/2016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128269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9B68B8-E7BA-4FD9-92A1-19B0844DA6E4}" type="datetimeFigureOut">
              <a:rPr lang="en-GB" smtClean="0"/>
              <a:t>14/01/2016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7B135-62B8-4BE8-AE69-C0B057556324}" type="slidenum">
              <a:rPr lang="en-GB" smtClean="0"/>
              <a:t>‹#›</a:t>
            </a:fld>
            <a:endParaRPr lang="en-GB"/>
          </a:p>
        </p:txBody>
      </p:sp>
    </p:spTree>
    <p:extLst>
      <p:ext uri="{BB962C8B-B14F-4D97-AF65-F5344CB8AC3E}">
        <p14:creationId xmlns:p14="http://schemas.microsoft.com/office/powerpoint/2010/main" val="382936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B68B8-E7BA-4FD9-92A1-19B0844DA6E4}" type="datetimeFigureOut">
              <a:rPr lang="en-GB" smtClean="0"/>
              <a:t>14/01/2016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7B135-62B8-4BE8-AE69-C0B057556324}" type="slidenum">
              <a:rPr lang="en-GB" smtClean="0"/>
              <a:t>‹#›</a:t>
            </a:fld>
            <a:endParaRPr lang="en-GB"/>
          </a:p>
        </p:txBody>
      </p:sp>
    </p:spTree>
    <p:extLst>
      <p:ext uri="{BB962C8B-B14F-4D97-AF65-F5344CB8AC3E}">
        <p14:creationId xmlns:p14="http://schemas.microsoft.com/office/powerpoint/2010/main" val="2852447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60648"/>
            <a:ext cx="8352928" cy="5976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K</a:t>
            </a:r>
            <a:endParaRPr lang="en-GB" dirty="0"/>
          </a:p>
        </p:txBody>
      </p:sp>
      <p:sp>
        <p:nvSpPr>
          <p:cNvPr id="6" name="Rectangle 5"/>
          <p:cNvSpPr/>
          <p:nvPr/>
        </p:nvSpPr>
        <p:spPr>
          <a:xfrm>
            <a:off x="323528" y="404664"/>
            <a:ext cx="8208912" cy="3816429"/>
          </a:xfrm>
          <a:prstGeom prst="rect">
            <a:avLst/>
          </a:prstGeom>
        </p:spPr>
        <p:txBody>
          <a:bodyPr wrap="square">
            <a:spAutoFit/>
          </a:bodyPr>
          <a:lstStyle/>
          <a:p>
            <a:r>
              <a:rPr lang="en-GB" sz="2800" dirty="0" smtClean="0"/>
              <a:t>1337: King Philip VI of France supported Scotland against England. As overlord, he also declared that he would take over the part of Aquitaine still controlled by the English. As a result, King Edward III of England claimed to be king of France too and made war. He changed the royal shield of England to include the </a:t>
            </a:r>
            <a:r>
              <a:rPr lang="en-GB" sz="2800" dirty="0" err="1" smtClean="0"/>
              <a:t>lillies</a:t>
            </a:r>
            <a:r>
              <a:rPr lang="en-GB" sz="2800" dirty="0" smtClean="0"/>
              <a:t> of France. The Hundred Years War started. </a:t>
            </a:r>
          </a:p>
          <a:p>
            <a:endParaRPr lang="en-GB" sz="2800" dirty="0" smtClean="0"/>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8259" y="16102408"/>
            <a:ext cx="1078878" cy="125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860" y="3501008"/>
            <a:ext cx="2232247" cy="260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41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96944" cy="6336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620688"/>
            <a:ext cx="7848872" cy="6124754"/>
          </a:xfrm>
          <a:prstGeom prst="rect">
            <a:avLst/>
          </a:prstGeom>
        </p:spPr>
        <p:txBody>
          <a:bodyPr wrap="square">
            <a:spAutoFit/>
          </a:bodyPr>
          <a:lstStyle/>
          <a:p>
            <a:r>
              <a:rPr lang="en-GB" sz="2800" dirty="0" smtClean="0"/>
              <a:t>1407: England and France had mostly been at peace for many years. King Charles VI of France became mad and a bitter civil war for control began between the Duke of Burgundy and rival lords known as the Armagnacs.</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r>
              <a:rPr lang="en-GB" sz="2000" dirty="0" smtClean="0"/>
              <a:t>			King Charles VI</a:t>
            </a:r>
            <a:endParaRPr lang="en-GB" sz="20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2915775"/>
            <a:ext cx="2629391" cy="324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255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332656"/>
            <a:ext cx="8280920"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7584" y="548681"/>
            <a:ext cx="7704856" cy="2677656"/>
          </a:xfrm>
          <a:prstGeom prst="rect">
            <a:avLst/>
          </a:prstGeom>
        </p:spPr>
        <p:txBody>
          <a:bodyPr wrap="square">
            <a:spAutoFit/>
          </a:bodyPr>
          <a:lstStyle/>
          <a:p>
            <a:r>
              <a:rPr lang="en-GB" sz="2800" dirty="0" smtClean="0"/>
              <a:t>1415: King Henry V of England claimed the French throne for himself. He seized </a:t>
            </a:r>
            <a:r>
              <a:rPr lang="en-GB" sz="2800" dirty="0"/>
              <a:t>the French port of </a:t>
            </a:r>
            <a:r>
              <a:rPr lang="en-GB" sz="2800" dirty="0" err="1"/>
              <a:t>Harfleur</a:t>
            </a:r>
            <a:r>
              <a:rPr lang="en-GB" sz="2800" dirty="0"/>
              <a:t> in Normandy and marched towards Calais, completely defeating a French army at Agincourt on the way.</a:t>
            </a:r>
            <a:br>
              <a:rPr lang="en-GB" sz="2800" dirty="0"/>
            </a:br>
            <a:endParaRPr lang="en-GB" sz="28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49" y="2924944"/>
            <a:ext cx="2352209" cy="328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840" y="2902504"/>
            <a:ext cx="4219000" cy="339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89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8208912" cy="5760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576" y="620688"/>
            <a:ext cx="7704856" cy="5693866"/>
          </a:xfrm>
          <a:prstGeom prst="rect">
            <a:avLst/>
          </a:prstGeom>
        </p:spPr>
        <p:txBody>
          <a:bodyPr wrap="square">
            <a:spAutoFit/>
          </a:bodyPr>
          <a:lstStyle/>
          <a:p>
            <a:r>
              <a:rPr lang="en-GB" sz="2800" dirty="0" smtClean="0"/>
              <a:t>1417: King Henry began to conquer Normandy while the French lords fought among themselves. </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r>
              <a:rPr lang="en-GB" sz="2000" dirty="0" smtClean="0"/>
              <a:t>		The royal shield of Henry V</a:t>
            </a:r>
            <a:endParaRPr lang="en-GB" sz="20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274" y="11709920"/>
            <a:ext cx="3240353" cy="377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844824"/>
            <a:ext cx="3236913"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376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424936" cy="6120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11560" y="404664"/>
            <a:ext cx="7848872" cy="2246769"/>
          </a:xfrm>
          <a:prstGeom prst="rect">
            <a:avLst/>
          </a:prstGeom>
        </p:spPr>
        <p:txBody>
          <a:bodyPr wrap="square">
            <a:spAutoFit/>
          </a:bodyPr>
          <a:lstStyle/>
          <a:p>
            <a:r>
              <a:rPr lang="en-GB" sz="2800" dirty="0" smtClean="0"/>
              <a:t>1419: King Henry completed his conquest of Normandy and the Armagnac lords murdered the Duke of Burgundy. In revenge, his son, the new Duke of Burgundy, became an English ally.</a:t>
            </a:r>
          </a:p>
          <a:p>
            <a:endParaRPr lang="en-GB" sz="28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2348880"/>
            <a:ext cx="3600400" cy="375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10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04664"/>
            <a:ext cx="8208912" cy="604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476672"/>
            <a:ext cx="8064896" cy="3108543"/>
          </a:xfrm>
          <a:prstGeom prst="rect">
            <a:avLst/>
          </a:prstGeom>
        </p:spPr>
        <p:txBody>
          <a:bodyPr wrap="square">
            <a:spAutoFit/>
          </a:bodyPr>
          <a:lstStyle/>
          <a:p>
            <a:r>
              <a:rPr lang="en-GB" sz="2800" dirty="0" smtClean="0"/>
              <a:t>1420: The French agreed to the Treaty of Troyes. King Henry gave up his claim to the French throne but, in return, married the daughter of the French king, Princess Catherine, and would become king of France when her father died. The French king’s son continued the fight against the English invaders but the powerful Duke of Burgundy remained an English ally.</a:t>
            </a:r>
            <a:endParaRPr lang="en-GB" sz="28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932" y="3517911"/>
            <a:ext cx="2385442" cy="271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85215"/>
            <a:ext cx="2603871" cy="2583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52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04664"/>
            <a:ext cx="8352928" cy="604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3585215"/>
            <a:ext cx="2807012" cy="279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9552" y="476672"/>
            <a:ext cx="7992888" cy="3108543"/>
          </a:xfrm>
          <a:prstGeom prst="rect">
            <a:avLst/>
          </a:prstGeom>
        </p:spPr>
        <p:txBody>
          <a:bodyPr wrap="square">
            <a:spAutoFit/>
          </a:bodyPr>
          <a:lstStyle/>
          <a:p>
            <a:r>
              <a:rPr lang="en-GB" sz="2800" dirty="0" smtClean="0"/>
              <a:t>1422: Both King Charles VI of France and King Henry V of England died. Henry’s baby son, King Henry VI, was crowned king of France in Paris by the English and the supporters of the Duke of Burgundy. The French supporters of the old French king’s son, the Dauphin (known to the French as Charles VII), continued to support him.</a:t>
            </a:r>
            <a:endParaRPr lang="en-GB" sz="2800" dirty="0"/>
          </a:p>
        </p:txBody>
      </p:sp>
    </p:spTree>
    <p:extLst>
      <p:ext uri="{BB962C8B-B14F-4D97-AF65-F5344CB8AC3E}">
        <p14:creationId xmlns:p14="http://schemas.microsoft.com/office/powerpoint/2010/main" val="82016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712968" cy="6336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9552" y="404665"/>
            <a:ext cx="7992888" cy="954107"/>
          </a:xfrm>
          <a:prstGeom prst="rect">
            <a:avLst/>
          </a:prstGeom>
        </p:spPr>
        <p:txBody>
          <a:bodyPr wrap="square">
            <a:spAutoFit/>
          </a:bodyPr>
          <a:lstStyle/>
          <a:p>
            <a:r>
              <a:rPr lang="en-GB" sz="2800" dirty="0" smtClean="0"/>
              <a:t>1424: The English defeated the Dauphin’s army at  </a:t>
            </a:r>
            <a:r>
              <a:rPr lang="en-GB" sz="2800" dirty="0" err="1" smtClean="0"/>
              <a:t>Verneuil</a:t>
            </a:r>
            <a:r>
              <a:rPr lang="en-GB" sz="2800" dirty="0" smtClean="0"/>
              <a:t>.</a:t>
            </a:r>
            <a:endParaRPr lang="en-GB" sz="2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95" y="1556792"/>
            <a:ext cx="6408369"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6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568952" cy="6408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576" y="260648"/>
            <a:ext cx="8064896" cy="1384995"/>
          </a:xfrm>
          <a:prstGeom prst="rect">
            <a:avLst/>
          </a:prstGeom>
        </p:spPr>
        <p:txBody>
          <a:bodyPr wrap="square">
            <a:spAutoFit/>
          </a:bodyPr>
          <a:lstStyle/>
          <a:p>
            <a:r>
              <a:rPr lang="en-GB" sz="2800" dirty="0" smtClean="0"/>
              <a:t>1428: The English laid siege to the city of Orleans, south of Paris.</a:t>
            </a:r>
          </a:p>
          <a:p>
            <a:endParaRPr lang="en-GB" sz="2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6120680" cy="478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8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8280920"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476672"/>
            <a:ext cx="7848872" cy="3108543"/>
          </a:xfrm>
          <a:prstGeom prst="rect">
            <a:avLst/>
          </a:prstGeom>
        </p:spPr>
        <p:txBody>
          <a:bodyPr wrap="square">
            <a:spAutoFit/>
          </a:bodyPr>
          <a:lstStyle/>
          <a:p>
            <a:r>
              <a:rPr lang="en-GB" sz="2800" dirty="0" smtClean="0"/>
              <a:t>1429: A 17-year-old French girl called Joan of Arc, claiming to be inspired by God, helped the French army to drive the English away from Orleans and defeat them in two battles at </a:t>
            </a:r>
            <a:r>
              <a:rPr lang="en-GB" sz="2800" dirty="0" err="1" smtClean="0"/>
              <a:t>Jargeau</a:t>
            </a:r>
            <a:r>
              <a:rPr lang="en-GB" sz="2800" dirty="0" smtClean="0"/>
              <a:t> and </a:t>
            </a:r>
            <a:r>
              <a:rPr lang="en-GB" sz="2800" dirty="0" err="1" smtClean="0"/>
              <a:t>Patay</a:t>
            </a:r>
            <a:r>
              <a:rPr lang="en-GB" sz="2800" dirty="0" smtClean="0"/>
              <a:t>. The Dauphin was crowned King Charles VII of France at Rheims cathedral.</a:t>
            </a:r>
          </a:p>
          <a:p>
            <a:endParaRPr lang="en-GB" sz="28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774" y="10773816"/>
            <a:ext cx="3478459" cy="442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74" y="3113653"/>
            <a:ext cx="2711338" cy="345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47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8208912"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692696"/>
            <a:ext cx="7632848" cy="1815882"/>
          </a:xfrm>
          <a:prstGeom prst="rect">
            <a:avLst/>
          </a:prstGeom>
        </p:spPr>
        <p:txBody>
          <a:bodyPr wrap="square">
            <a:spAutoFit/>
          </a:bodyPr>
          <a:lstStyle/>
          <a:p>
            <a:r>
              <a:rPr lang="en-GB" sz="2800" dirty="0" smtClean="0"/>
              <a:t>1431: The Burgundians had captured Joan of Arc in 1430. After a trial, the English burned her at the  stake.</a:t>
            </a:r>
          </a:p>
          <a:p>
            <a:endParaRPr lang="en-GB" sz="28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097" y="2021628"/>
            <a:ext cx="6867806" cy="421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87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1800"/>
            <a:ext cx="8382000"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548680"/>
            <a:ext cx="7992888" cy="1815882"/>
          </a:xfrm>
          <a:prstGeom prst="rect">
            <a:avLst/>
          </a:prstGeom>
        </p:spPr>
        <p:txBody>
          <a:bodyPr wrap="square">
            <a:spAutoFit/>
          </a:bodyPr>
          <a:lstStyle/>
          <a:p>
            <a:r>
              <a:rPr lang="en-GB" sz="2800" dirty="0" smtClean="0"/>
              <a:t>1340: In June, King Edward’s navy defeated the French navy at the </a:t>
            </a:r>
            <a:r>
              <a:rPr lang="en-GB" sz="2800" dirty="0"/>
              <a:t>B</a:t>
            </a:r>
            <a:r>
              <a:rPr lang="en-GB" sz="2800" dirty="0" smtClean="0"/>
              <a:t>attle of </a:t>
            </a:r>
            <a:r>
              <a:rPr lang="en-GB" sz="2800" dirty="0" err="1" smtClean="0"/>
              <a:t>Sluys</a:t>
            </a:r>
            <a:r>
              <a:rPr lang="en-GB" sz="2800" dirty="0" smtClean="0"/>
              <a:t> in the English Channel, preventing  King Philip from invading England. Both sides agreed a temporary truce.</a:t>
            </a:r>
            <a:endParaRPr lang="en-GB" sz="28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412291"/>
            <a:ext cx="4968552" cy="387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451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568952" cy="6408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404664"/>
            <a:ext cx="7992888" cy="954107"/>
          </a:xfrm>
          <a:prstGeom prst="rect">
            <a:avLst/>
          </a:prstGeom>
        </p:spPr>
        <p:txBody>
          <a:bodyPr wrap="square">
            <a:spAutoFit/>
          </a:bodyPr>
          <a:lstStyle/>
          <a:p>
            <a:r>
              <a:rPr lang="en-GB" sz="2800" dirty="0" smtClean="0"/>
              <a:t>1435: The Duke of Burgundy broke away from the English and allied with King Charles VII of France.</a:t>
            </a:r>
            <a:endParaRPr lang="en-GB" sz="28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12776"/>
            <a:ext cx="3577791" cy="511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98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424936" cy="6336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576" y="404664"/>
            <a:ext cx="7776864" cy="6247864"/>
          </a:xfrm>
          <a:prstGeom prst="rect">
            <a:avLst/>
          </a:prstGeom>
        </p:spPr>
        <p:txBody>
          <a:bodyPr wrap="square">
            <a:spAutoFit/>
          </a:bodyPr>
          <a:lstStyle/>
          <a:p>
            <a:r>
              <a:rPr lang="en-GB" sz="2800" dirty="0" smtClean="0"/>
              <a:t>1436: The French retook Paris from the English.</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r>
              <a:rPr lang="en-GB" dirty="0" smtClean="0"/>
              <a:t>				</a:t>
            </a:r>
          </a:p>
          <a:p>
            <a:r>
              <a:rPr lang="en-GB" dirty="0"/>
              <a:t>	</a:t>
            </a:r>
            <a:r>
              <a:rPr lang="en-GB" dirty="0" smtClean="0"/>
              <a:t>			Paris 1410	</a:t>
            </a:r>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25" y="980728"/>
            <a:ext cx="7496783" cy="503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604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640960"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548680"/>
            <a:ext cx="7920880" cy="1815882"/>
          </a:xfrm>
          <a:prstGeom prst="rect">
            <a:avLst/>
          </a:prstGeom>
        </p:spPr>
        <p:txBody>
          <a:bodyPr wrap="square">
            <a:spAutoFit/>
          </a:bodyPr>
          <a:lstStyle/>
          <a:p>
            <a:r>
              <a:rPr lang="en-GB" sz="2800" dirty="0" smtClean="0"/>
              <a:t>1444: King Henry VI married a French princess, gave up an area of land in France called Maine to the French and agreed to a truce. The French king used the truce to reorganise his army.</a:t>
            </a:r>
            <a:endParaRPr lang="en-GB" sz="28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369739"/>
            <a:ext cx="4032448" cy="386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641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04664"/>
            <a:ext cx="8424936" cy="6120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620689"/>
            <a:ext cx="7632848" cy="1384995"/>
          </a:xfrm>
          <a:prstGeom prst="rect">
            <a:avLst/>
          </a:prstGeom>
        </p:spPr>
        <p:txBody>
          <a:bodyPr wrap="square">
            <a:spAutoFit/>
          </a:bodyPr>
          <a:lstStyle/>
          <a:p>
            <a:r>
              <a:rPr lang="en-GB" sz="2800" dirty="0" smtClean="0"/>
              <a:t>1450: The French successfully conquered Normandy, defeating the English at the Battle of </a:t>
            </a:r>
            <a:r>
              <a:rPr lang="en-GB" sz="2800" dirty="0" err="1" smtClean="0"/>
              <a:t>Formigny</a:t>
            </a:r>
            <a:r>
              <a:rPr lang="en-GB" sz="2800" dirty="0" smtClean="0"/>
              <a:t>.</a:t>
            </a:r>
            <a:endParaRPr lang="en-GB" sz="28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645" y="2005684"/>
            <a:ext cx="5264702" cy="423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668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8568952"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83568" y="620689"/>
            <a:ext cx="6174432" cy="954107"/>
          </a:xfrm>
          <a:prstGeom prst="rect">
            <a:avLst/>
          </a:prstGeom>
        </p:spPr>
        <p:txBody>
          <a:bodyPr wrap="square">
            <a:spAutoFit/>
          </a:bodyPr>
          <a:lstStyle/>
          <a:p>
            <a:r>
              <a:rPr lang="en-GB" sz="2800" dirty="0" smtClean="0"/>
              <a:t>1451: The French captured Bordeaux and the rest of Aquitaine.</a:t>
            </a:r>
            <a:endParaRPr lang="en-GB" sz="2800"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590826"/>
            <a:ext cx="4479604" cy="493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942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8352928"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576" y="476672"/>
            <a:ext cx="7632848" cy="1815882"/>
          </a:xfrm>
          <a:prstGeom prst="rect">
            <a:avLst/>
          </a:prstGeom>
        </p:spPr>
        <p:txBody>
          <a:bodyPr wrap="square">
            <a:spAutoFit/>
          </a:bodyPr>
          <a:lstStyle/>
          <a:p>
            <a:r>
              <a:rPr lang="en-GB" sz="2800" dirty="0" smtClean="0"/>
              <a:t>1452: The English Earl of Shrewsbury landed in Aquitaine with an English army and retook Bordeaux.</a:t>
            </a:r>
          </a:p>
          <a:p>
            <a:endParaRPr lang="en-GB" sz="28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568" y="1556792"/>
            <a:ext cx="4490864" cy="449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681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8280920"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3568" y="548680"/>
            <a:ext cx="7704856" cy="5940088"/>
          </a:xfrm>
          <a:prstGeom prst="rect">
            <a:avLst/>
          </a:prstGeom>
        </p:spPr>
        <p:txBody>
          <a:bodyPr wrap="square">
            <a:spAutoFit/>
          </a:bodyPr>
          <a:lstStyle/>
          <a:p>
            <a:r>
              <a:rPr lang="en-GB" sz="2800" dirty="0" smtClean="0"/>
              <a:t>1453: The French defeated and killed Shrewsbury at the Battle of </a:t>
            </a:r>
            <a:r>
              <a:rPr lang="en-GB" sz="2800" dirty="0" err="1" smtClean="0"/>
              <a:t>Castillon</a:t>
            </a:r>
            <a:r>
              <a:rPr lang="en-GB" sz="2800" dirty="0" smtClean="0"/>
              <a:t>. They also recaptured Bordeaux. The only English territory left on the French mainland was Calais. The Hundred Years War was over.</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dirty="0" smtClean="0"/>
          </a:p>
          <a:p>
            <a:endParaRPr lang="en-GB" dirty="0"/>
          </a:p>
          <a:p>
            <a:endParaRPr lang="en-GB" dirty="0" smtClean="0"/>
          </a:p>
          <a:p>
            <a:r>
              <a:rPr lang="en-GB" dirty="0"/>
              <a:t>	</a:t>
            </a:r>
            <a:r>
              <a:rPr lang="en-GB" dirty="0" smtClean="0"/>
              <a:t>The </a:t>
            </a:r>
            <a:r>
              <a:rPr lang="en-GB" dirty="0" err="1" smtClean="0"/>
              <a:t>oriflamme</a:t>
            </a:r>
            <a:r>
              <a:rPr lang="en-GB" dirty="0" smtClean="0"/>
              <a:t>, the traditional battle standard of France</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808516" y="494388"/>
            <a:ext cx="1512168" cy="756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213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8136904" cy="6336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899592" y="404664"/>
            <a:ext cx="7344816" cy="2246769"/>
          </a:xfrm>
          <a:prstGeom prst="rect">
            <a:avLst/>
          </a:prstGeom>
        </p:spPr>
        <p:txBody>
          <a:bodyPr wrap="square">
            <a:spAutoFit/>
          </a:bodyPr>
          <a:lstStyle/>
          <a:p>
            <a:r>
              <a:rPr lang="en-GB" sz="2800" dirty="0" smtClean="0"/>
              <a:t>1346: Edward III invaded Normandy with an army of 15,000 men. He completely defeated a large French army at the Battle of Crecy. Edward continued his march through France and laid siege to the town of Calais on the French coast.</a:t>
            </a:r>
            <a:endParaRPr lang="en-GB" sz="2800" dirty="0"/>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51258"/>
            <a:ext cx="4011465" cy="32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362" y="3051257"/>
            <a:ext cx="3815885" cy="32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48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352928"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827584" y="404664"/>
            <a:ext cx="7560840" cy="954107"/>
          </a:xfrm>
          <a:prstGeom prst="rect">
            <a:avLst/>
          </a:prstGeom>
        </p:spPr>
        <p:txBody>
          <a:bodyPr wrap="square">
            <a:spAutoFit/>
          </a:bodyPr>
          <a:lstStyle/>
          <a:p>
            <a:r>
              <a:rPr lang="en-GB" sz="2800" dirty="0" smtClean="0"/>
              <a:t>1347: Calais surrendered to English control and Edward filled it with English immigrants.</a:t>
            </a:r>
            <a:endParaRPr lang="en-GB" sz="28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588" y="1496628"/>
            <a:ext cx="5759700" cy="484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74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76672"/>
            <a:ext cx="8568952" cy="59046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67544" y="548680"/>
            <a:ext cx="7920880" cy="3180551"/>
          </a:xfrm>
          <a:prstGeom prst="rect">
            <a:avLst/>
          </a:prstGeom>
        </p:spPr>
        <p:txBody>
          <a:bodyPr wrap="square">
            <a:spAutoFit/>
          </a:bodyPr>
          <a:lstStyle/>
          <a:p>
            <a:r>
              <a:rPr lang="en-GB" sz="2800" dirty="0" smtClean="0"/>
              <a:t>1356: Prince Edward, King Edward’s son, later known as the Black Prince because of his black armour, led an army into France, plundering and looting as he went. He defeated a larger French army at Poitiers, led by King John of France, and captured the French king himself. John was sent as a prisoner to the Tower of London.</a:t>
            </a:r>
            <a:endParaRPr lang="en-GB"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233664"/>
            <a:ext cx="3566449" cy="300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85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8568952"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5536" y="548680"/>
            <a:ext cx="8064896" cy="2246769"/>
          </a:xfrm>
          <a:prstGeom prst="rect">
            <a:avLst/>
          </a:prstGeom>
        </p:spPr>
        <p:txBody>
          <a:bodyPr wrap="square">
            <a:spAutoFit/>
          </a:bodyPr>
          <a:lstStyle/>
          <a:p>
            <a:r>
              <a:rPr lang="en-GB" sz="2800" dirty="0" smtClean="0"/>
              <a:t>1360: The French agreed to the Treaty of </a:t>
            </a:r>
            <a:r>
              <a:rPr lang="en-GB" sz="2800" dirty="0" err="1" smtClean="0"/>
              <a:t>Brétigny</a:t>
            </a:r>
            <a:r>
              <a:rPr lang="en-GB" sz="2800" dirty="0" smtClean="0"/>
              <a:t>. This gave lots of land in Aquitaine to King Edward, as well as Calais. In return, Edward gave up his claim to be king of France and sent King John back to Paris in exchange for a huge ransom payment.</a:t>
            </a:r>
            <a:endParaRPr lang="en-GB" sz="28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7716" y="2708920"/>
            <a:ext cx="2999981" cy="376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14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76672"/>
            <a:ext cx="8496944" cy="604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9552" y="620688"/>
            <a:ext cx="8064896" cy="1384995"/>
          </a:xfrm>
          <a:prstGeom prst="rect">
            <a:avLst/>
          </a:prstGeom>
        </p:spPr>
        <p:txBody>
          <a:bodyPr wrap="square">
            <a:spAutoFit/>
          </a:bodyPr>
          <a:lstStyle/>
          <a:p>
            <a:r>
              <a:rPr lang="en-GB" sz="2800" dirty="0" smtClean="0"/>
              <a:t>1369: War broke out again between England and France and the French began attacking Aquitaine successfully.</a:t>
            </a:r>
            <a:endParaRPr lang="en-GB"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376" y="2276871"/>
            <a:ext cx="6167960" cy="397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23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280920"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11560" y="404665"/>
            <a:ext cx="7920880" cy="5878532"/>
          </a:xfrm>
          <a:prstGeom prst="rect">
            <a:avLst/>
          </a:prstGeom>
        </p:spPr>
        <p:txBody>
          <a:bodyPr wrap="square">
            <a:spAutoFit/>
          </a:bodyPr>
          <a:lstStyle/>
          <a:p>
            <a:r>
              <a:rPr lang="en-GB" sz="2800" dirty="0" smtClean="0"/>
              <a:t>1375: The English only controlled a small strip of Aquitaine, along the French coast, and Calais.</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a:p>
            <a:endParaRPr lang="en-GB" sz="2000" dirty="0" smtClean="0"/>
          </a:p>
          <a:p>
            <a:r>
              <a:rPr lang="en-GB" sz="2000" dirty="0"/>
              <a:t>	</a:t>
            </a:r>
            <a:r>
              <a:rPr lang="en-GB" sz="2000" dirty="0" smtClean="0"/>
              <a:t>	King Charles V of France			</a:t>
            </a:r>
            <a:endParaRPr lang="en-GB" sz="20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340768"/>
            <a:ext cx="3015339" cy="451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94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04664"/>
            <a:ext cx="8280920" cy="604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72816"/>
            <a:ext cx="6696744" cy="450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5576" y="620689"/>
            <a:ext cx="7704856" cy="954107"/>
          </a:xfrm>
          <a:prstGeom prst="rect">
            <a:avLst/>
          </a:prstGeom>
        </p:spPr>
        <p:txBody>
          <a:bodyPr wrap="square">
            <a:spAutoFit/>
          </a:bodyPr>
          <a:lstStyle/>
          <a:p>
            <a:r>
              <a:rPr lang="en-GB" sz="2800" dirty="0" smtClean="0"/>
              <a:t>1389: The English and French kings agreed a temporary truce at </a:t>
            </a:r>
            <a:r>
              <a:rPr lang="en-GB" sz="2800" dirty="0" err="1" smtClean="0"/>
              <a:t>Leulinghem</a:t>
            </a:r>
            <a:r>
              <a:rPr lang="en-GB" sz="2800" dirty="0" smtClean="0"/>
              <a:t>.</a:t>
            </a:r>
            <a:endParaRPr lang="en-GB" sz="2800" dirty="0"/>
          </a:p>
        </p:txBody>
      </p:sp>
    </p:spTree>
    <p:extLst>
      <p:ext uri="{BB962C8B-B14F-4D97-AF65-F5344CB8AC3E}">
        <p14:creationId xmlns:p14="http://schemas.microsoft.com/office/powerpoint/2010/main" val="1681425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877</Words>
  <Application>Microsoft Office PowerPoint</Application>
  <PresentationFormat>On-screen Show (4:3)</PresentationFormat>
  <Paragraphs>83</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Maheema Chanrai</cp:lastModifiedBy>
  <cp:revision>21</cp:revision>
  <dcterms:created xsi:type="dcterms:W3CDTF">2015-10-22T08:48:51Z</dcterms:created>
  <dcterms:modified xsi:type="dcterms:W3CDTF">2016-01-14T14:18:01Z</dcterms:modified>
</cp:coreProperties>
</file>