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4" r:id="rId7"/>
    <p:sldId id="262" r:id="rId8"/>
    <p:sldId id="266" r:id="rId9"/>
    <p:sldId id="269" r:id="rId10"/>
    <p:sldId id="270" r:id="rId11"/>
    <p:sldId id="265" r:id="rId12"/>
    <p:sldId id="271"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3EE1B0-B65B-4CDB-865F-AA6D22D11B24}" type="datetimeFigureOut">
              <a:rPr lang="en-GB" smtClean="0"/>
              <a:t>23/12/2015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BB352-AFE2-457A-A414-17641D6F858E}" type="slidenum">
              <a:rPr lang="en-GB" smtClean="0"/>
              <a:t>‹#›</a:t>
            </a:fld>
            <a:endParaRPr lang="en-GB"/>
          </a:p>
        </p:txBody>
      </p:sp>
    </p:spTree>
    <p:extLst>
      <p:ext uri="{BB962C8B-B14F-4D97-AF65-F5344CB8AC3E}">
        <p14:creationId xmlns:p14="http://schemas.microsoft.com/office/powerpoint/2010/main" val="131627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3EE1B0-B65B-4CDB-865F-AA6D22D11B24}" type="datetimeFigureOut">
              <a:rPr lang="en-GB" smtClean="0"/>
              <a:t>23/12/2015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BB352-AFE2-457A-A414-17641D6F858E}" type="slidenum">
              <a:rPr lang="en-GB" smtClean="0"/>
              <a:t>‹#›</a:t>
            </a:fld>
            <a:endParaRPr lang="en-GB"/>
          </a:p>
        </p:txBody>
      </p:sp>
    </p:spTree>
    <p:extLst>
      <p:ext uri="{BB962C8B-B14F-4D97-AF65-F5344CB8AC3E}">
        <p14:creationId xmlns:p14="http://schemas.microsoft.com/office/powerpoint/2010/main" val="319608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3EE1B0-B65B-4CDB-865F-AA6D22D11B24}" type="datetimeFigureOut">
              <a:rPr lang="en-GB" smtClean="0"/>
              <a:t>23/12/2015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BB352-AFE2-457A-A414-17641D6F858E}" type="slidenum">
              <a:rPr lang="en-GB" smtClean="0"/>
              <a:t>‹#›</a:t>
            </a:fld>
            <a:endParaRPr lang="en-GB"/>
          </a:p>
        </p:txBody>
      </p:sp>
    </p:spTree>
    <p:extLst>
      <p:ext uri="{BB962C8B-B14F-4D97-AF65-F5344CB8AC3E}">
        <p14:creationId xmlns:p14="http://schemas.microsoft.com/office/powerpoint/2010/main" val="6854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3EE1B0-B65B-4CDB-865F-AA6D22D11B24}" type="datetimeFigureOut">
              <a:rPr lang="en-GB" smtClean="0"/>
              <a:t>23/12/2015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BB352-AFE2-457A-A414-17641D6F858E}" type="slidenum">
              <a:rPr lang="en-GB" smtClean="0"/>
              <a:t>‹#›</a:t>
            </a:fld>
            <a:endParaRPr lang="en-GB"/>
          </a:p>
        </p:txBody>
      </p:sp>
    </p:spTree>
    <p:extLst>
      <p:ext uri="{BB962C8B-B14F-4D97-AF65-F5344CB8AC3E}">
        <p14:creationId xmlns:p14="http://schemas.microsoft.com/office/powerpoint/2010/main" val="109932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3EE1B0-B65B-4CDB-865F-AA6D22D11B24}" type="datetimeFigureOut">
              <a:rPr lang="en-GB" smtClean="0"/>
              <a:t>23/12/2015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BB352-AFE2-457A-A414-17641D6F858E}" type="slidenum">
              <a:rPr lang="en-GB" smtClean="0"/>
              <a:t>‹#›</a:t>
            </a:fld>
            <a:endParaRPr lang="en-GB"/>
          </a:p>
        </p:txBody>
      </p:sp>
    </p:spTree>
    <p:extLst>
      <p:ext uri="{BB962C8B-B14F-4D97-AF65-F5344CB8AC3E}">
        <p14:creationId xmlns:p14="http://schemas.microsoft.com/office/powerpoint/2010/main" val="18364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3EE1B0-B65B-4CDB-865F-AA6D22D11B24}" type="datetimeFigureOut">
              <a:rPr lang="en-GB" smtClean="0"/>
              <a:t>23/12/2015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BB352-AFE2-457A-A414-17641D6F858E}" type="slidenum">
              <a:rPr lang="en-GB" smtClean="0"/>
              <a:t>‹#›</a:t>
            </a:fld>
            <a:endParaRPr lang="en-GB"/>
          </a:p>
        </p:txBody>
      </p:sp>
    </p:spTree>
    <p:extLst>
      <p:ext uri="{BB962C8B-B14F-4D97-AF65-F5344CB8AC3E}">
        <p14:creationId xmlns:p14="http://schemas.microsoft.com/office/powerpoint/2010/main" val="98951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3EE1B0-B65B-4CDB-865F-AA6D22D11B24}" type="datetimeFigureOut">
              <a:rPr lang="en-GB" smtClean="0"/>
              <a:t>23/12/2015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5BB352-AFE2-457A-A414-17641D6F858E}" type="slidenum">
              <a:rPr lang="en-GB" smtClean="0"/>
              <a:t>‹#›</a:t>
            </a:fld>
            <a:endParaRPr lang="en-GB"/>
          </a:p>
        </p:txBody>
      </p:sp>
    </p:spTree>
    <p:extLst>
      <p:ext uri="{BB962C8B-B14F-4D97-AF65-F5344CB8AC3E}">
        <p14:creationId xmlns:p14="http://schemas.microsoft.com/office/powerpoint/2010/main" val="276075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3EE1B0-B65B-4CDB-865F-AA6D22D11B24}" type="datetimeFigureOut">
              <a:rPr lang="en-GB" smtClean="0"/>
              <a:t>23/12/2015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5BB352-AFE2-457A-A414-17641D6F858E}" type="slidenum">
              <a:rPr lang="en-GB" smtClean="0"/>
              <a:t>‹#›</a:t>
            </a:fld>
            <a:endParaRPr lang="en-GB"/>
          </a:p>
        </p:txBody>
      </p:sp>
    </p:spTree>
    <p:extLst>
      <p:ext uri="{BB962C8B-B14F-4D97-AF65-F5344CB8AC3E}">
        <p14:creationId xmlns:p14="http://schemas.microsoft.com/office/powerpoint/2010/main" val="85625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EE1B0-B65B-4CDB-865F-AA6D22D11B24}" type="datetimeFigureOut">
              <a:rPr lang="en-GB" smtClean="0"/>
              <a:t>23/12/2015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5BB352-AFE2-457A-A414-17641D6F858E}" type="slidenum">
              <a:rPr lang="en-GB" smtClean="0"/>
              <a:t>‹#›</a:t>
            </a:fld>
            <a:endParaRPr lang="en-GB"/>
          </a:p>
        </p:txBody>
      </p:sp>
    </p:spTree>
    <p:extLst>
      <p:ext uri="{BB962C8B-B14F-4D97-AF65-F5344CB8AC3E}">
        <p14:creationId xmlns:p14="http://schemas.microsoft.com/office/powerpoint/2010/main" val="215751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3EE1B0-B65B-4CDB-865F-AA6D22D11B24}" type="datetimeFigureOut">
              <a:rPr lang="en-GB" smtClean="0"/>
              <a:t>23/12/2015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BB352-AFE2-457A-A414-17641D6F858E}" type="slidenum">
              <a:rPr lang="en-GB" smtClean="0"/>
              <a:t>‹#›</a:t>
            </a:fld>
            <a:endParaRPr lang="en-GB"/>
          </a:p>
        </p:txBody>
      </p:sp>
    </p:spTree>
    <p:extLst>
      <p:ext uri="{BB962C8B-B14F-4D97-AF65-F5344CB8AC3E}">
        <p14:creationId xmlns:p14="http://schemas.microsoft.com/office/powerpoint/2010/main" val="73445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3EE1B0-B65B-4CDB-865F-AA6D22D11B24}" type="datetimeFigureOut">
              <a:rPr lang="en-GB" smtClean="0"/>
              <a:t>23/12/2015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BB352-AFE2-457A-A414-17641D6F858E}" type="slidenum">
              <a:rPr lang="en-GB" smtClean="0"/>
              <a:t>‹#›</a:t>
            </a:fld>
            <a:endParaRPr lang="en-GB"/>
          </a:p>
        </p:txBody>
      </p:sp>
    </p:spTree>
    <p:extLst>
      <p:ext uri="{BB962C8B-B14F-4D97-AF65-F5344CB8AC3E}">
        <p14:creationId xmlns:p14="http://schemas.microsoft.com/office/powerpoint/2010/main" val="330019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EE1B0-B65B-4CDB-865F-AA6D22D11B24}" type="datetimeFigureOut">
              <a:rPr lang="en-GB" smtClean="0"/>
              <a:t>23/12/2015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BB352-AFE2-457A-A414-17641D6F858E}" type="slidenum">
              <a:rPr lang="en-GB" smtClean="0"/>
              <a:t>‹#›</a:t>
            </a:fld>
            <a:endParaRPr lang="en-GB"/>
          </a:p>
        </p:txBody>
      </p:sp>
    </p:spTree>
    <p:extLst>
      <p:ext uri="{BB962C8B-B14F-4D97-AF65-F5344CB8AC3E}">
        <p14:creationId xmlns:p14="http://schemas.microsoft.com/office/powerpoint/2010/main" val="2697824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b="1" dirty="0" smtClean="0"/>
              <a:t>How do we know what happened at the </a:t>
            </a:r>
            <a:r>
              <a:rPr lang="en-GB" b="1" dirty="0" smtClean="0"/>
              <a:t>Battle </a:t>
            </a:r>
            <a:r>
              <a:rPr lang="en-GB" b="1" dirty="0" smtClean="0"/>
              <a:t>of Agincourt in 1415?</a:t>
            </a:r>
            <a:endParaRPr lang="en-GB" b="1"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3608840" cy="24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77972" y="3341602"/>
            <a:ext cx="5112567" cy="1484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632" y="3764898"/>
            <a:ext cx="3427593" cy="257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448822"/>
            <a:ext cx="1757536" cy="231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4083978"/>
            <a:ext cx="1900665" cy="234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69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Peter Hoskins</a:t>
            </a:r>
            <a:endParaRPr lang="en-GB" sz="2000" dirty="0"/>
          </a:p>
        </p:txBody>
      </p:sp>
      <p:pic>
        <p:nvPicPr>
          <p:cNvPr id="5122" name="Picture 2" descr="C:\Users\Owner\AppData\Local\Microsoft\Windows Live Mail\WLMDSS.tmp\WLM15A8.tmp\1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32656"/>
            <a:ext cx="7584843"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17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AppData\Local\Microsoft\Windows Live Mail\WLMDSS.tmp\WLM876B.tmp\Scan0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5978" y="-1035495"/>
            <a:ext cx="6140358" cy="84447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89633" y="3244334"/>
            <a:ext cx="5058051" cy="2585323"/>
          </a:xfrm>
          <a:prstGeom prst="rect">
            <a:avLst/>
          </a:prstGeom>
        </p:spPr>
        <p:txBody>
          <a:bodyPr wrap="none">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				Paul </a:t>
            </a:r>
            <a:r>
              <a:rPr lang="en-GB" dirty="0" err="1"/>
              <a:t>Hitchen</a:t>
            </a:r>
            <a:endParaRPr lang="en-GB" dirty="0"/>
          </a:p>
        </p:txBody>
      </p:sp>
    </p:spTree>
    <p:extLst>
      <p:ext uri="{BB962C8B-B14F-4D97-AF65-F5344CB8AC3E}">
        <p14:creationId xmlns:p14="http://schemas.microsoft.com/office/powerpoint/2010/main" val="272268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C:\Users\Owner\AppData\Local\Microsoft\Windows Live Mail\WLMDSS.tmp\WLM24C3.tmp\Scan00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704" y="-819471"/>
            <a:ext cx="5991600" cy="82402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89633" y="3244334"/>
            <a:ext cx="5058051" cy="2585323"/>
          </a:xfrm>
          <a:prstGeom prst="rect">
            <a:avLst/>
          </a:prstGeom>
        </p:spPr>
        <p:txBody>
          <a:bodyPr wrap="none">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				Paul </a:t>
            </a:r>
            <a:r>
              <a:rPr lang="en-GB" dirty="0" err="1"/>
              <a:t>Hitchen</a:t>
            </a:r>
            <a:endParaRPr lang="en-GB" dirty="0"/>
          </a:p>
        </p:txBody>
      </p:sp>
    </p:spTree>
    <p:extLst>
      <p:ext uri="{BB962C8B-B14F-4D97-AF65-F5344CB8AC3E}">
        <p14:creationId xmlns:p14="http://schemas.microsoft.com/office/powerpoint/2010/main" val="87220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b="1" dirty="0" smtClean="0"/>
              <a:t>Why did the English win the </a:t>
            </a:r>
            <a:r>
              <a:rPr lang="en-GB" b="1" dirty="0" smtClean="0"/>
              <a:t>Battle </a:t>
            </a:r>
            <a:r>
              <a:rPr lang="en-GB" b="1" dirty="0" smtClean="0"/>
              <a:t>of Agincourt?</a:t>
            </a:r>
            <a:endParaRPr lang="en-GB" b="1" dirty="0"/>
          </a:p>
        </p:txBody>
      </p:sp>
      <p:sp>
        <p:nvSpPr>
          <p:cNvPr id="6" name="Content Placeholder 5"/>
          <p:cNvSpPr>
            <a:spLocks noGrp="1"/>
          </p:cNvSpPr>
          <p:nvPr>
            <p:ph idx="1"/>
          </p:nvPr>
        </p:nvSpPr>
        <p:spPr/>
        <p:txBody>
          <a:bodyPr>
            <a:normAutofit fontScale="92500" lnSpcReduction="10000"/>
          </a:bodyPr>
          <a:lstStyle/>
          <a:p>
            <a:r>
              <a:rPr lang="en-GB" dirty="0" smtClean="0"/>
              <a:t>The ground was muddy and churned </a:t>
            </a:r>
            <a:r>
              <a:rPr lang="en-GB" dirty="0" smtClean="0"/>
              <a:t>up.</a:t>
            </a:r>
            <a:endParaRPr lang="en-GB" dirty="0" smtClean="0"/>
          </a:p>
          <a:p>
            <a:r>
              <a:rPr lang="en-GB" dirty="0" smtClean="0"/>
              <a:t>King Henry </a:t>
            </a:r>
            <a:r>
              <a:rPr lang="en-GB" dirty="0" smtClean="0"/>
              <a:t>V was </a:t>
            </a:r>
            <a:r>
              <a:rPr lang="en-GB" dirty="0" smtClean="0"/>
              <a:t>a strong </a:t>
            </a:r>
            <a:r>
              <a:rPr lang="en-GB" dirty="0" smtClean="0"/>
              <a:t>leader.</a:t>
            </a:r>
            <a:endParaRPr lang="en-GB" dirty="0" smtClean="0"/>
          </a:p>
          <a:p>
            <a:r>
              <a:rPr lang="en-GB" dirty="0" smtClean="0"/>
              <a:t>English </a:t>
            </a:r>
            <a:r>
              <a:rPr lang="en-GB" dirty="0" smtClean="0"/>
              <a:t>archers </a:t>
            </a:r>
            <a:r>
              <a:rPr lang="en-GB" dirty="0" smtClean="0"/>
              <a:t>were fast and </a:t>
            </a:r>
            <a:r>
              <a:rPr lang="en-GB" dirty="0" smtClean="0"/>
              <a:t>accurate.</a:t>
            </a:r>
            <a:endParaRPr lang="en-GB" dirty="0" smtClean="0"/>
          </a:p>
          <a:p>
            <a:r>
              <a:rPr lang="en-GB" dirty="0" smtClean="0"/>
              <a:t>French soldiers were too tightly packed </a:t>
            </a:r>
            <a:r>
              <a:rPr lang="en-GB" dirty="0" smtClean="0"/>
              <a:t>together.</a:t>
            </a:r>
            <a:endParaRPr lang="en-GB" dirty="0" smtClean="0"/>
          </a:p>
          <a:p>
            <a:r>
              <a:rPr lang="en-GB" dirty="0" smtClean="0"/>
              <a:t>King Henry deliberately trapped the French army in a narrow field between two bits of </a:t>
            </a:r>
            <a:r>
              <a:rPr lang="en-GB" dirty="0" smtClean="0"/>
              <a:t>woodland.</a:t>
            </a:r>
            <a:endParaRPr lang="en-GB" dirty="0" smtClean="0"/>
          </a:p>
          <a:p>
            <a:r>
              <a:rPr lang="en-GB" dirty="0" smtClean="0"/>
              <a:t>The cavalry charge of French knights </a:t>
            </a:r>
            <a:r>
              <a:rPr lang="en-GB" dirty="0" smtClean="0"/>
              <a:t>failed.</a:t>
            </a:r>
            <a:endParaRPr lang="en-GB" dirty="0" smtClean="0"/>
          </a:p>
          <a:p>
            <a:r>
              <a:rPr lang="en-GB" dirty="0" smtClean="0"/>
              <a:t>The French had few archers and relied </a:t>
            </a:r>
            <a:r>
              <a:rPr lang="en-GB" smtClean="0"/>
              <a:t>on </a:t>
            </a:r>
            <a:r>
              <a:rPr lang="en-GB" smtClean="0"/>
              <a:t>crossbow men.</a:t>
            </a:r>
            <a:endParaRPr lang="en-GB" dirty="0"/>
          </a:p>
        </p:txBody>
      </p:sp>
    </p:spTree>
    <p:extLst>
      <p:ext uri="{BB962C8B-B14F-4D97-AF65-F5344CB8AC3E}">
        <p14:creationId xmlns:p14="http://schemas.microsoft.com/office/powerpoint/2010/main" val="99498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Which source of evidence is more useful for telling us about the </a:t>
            </a:r>
            <a:r>
              <a:rPr lang="en-GB" b="1" dirty="0" smtClean="0"/>
              <a:t>Battle </a:t>
            </a:r>
            <a:r>
              <a:rPr lang="en-GB" b="1" dirty="0" smtClean="0"/>
              <a:t>of Agincourt ?</a:t>
            </a:r>
            <a:endParaRPr lang="en-GB"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16016" y="2708920"/>
            <a:ext cx="3702967" cy="277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57" y="2708920"/>
            <a:ext cx="3261901" cy="2775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10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lgn="l">
              <a:buFont typeface="Arial" panose="020B0604020202020204" pitchFamily="34" charset="0"/>
              <a:buChar char="•"/>
            </a:pP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3100" dirty="0" smtClean="0"/>
              <a:t>This painting was created in 1450, </a:t>
            </a:r>
            <a:r>
              <a:rPr lang="en-GB" sz="3100" dirty="0" smtClean="0"/>
              <a:t>35 years </a:t>
            </a:r>
            <a:r>
              <a:rPr lang="en-GB" sz="3100" dirty="0" smtClean="0"/>
              <a:t>after the battle.</a:t>
            </a:r>
            <a:br>
              <a:rPr lang="en-GB" sz="3100" dirty="0" smtClean="0"/>
            </a:br>
            <a:r>
              <a:rPr lang="en-GB" sz="3100" dirty="0" smtClean="0"/>
              <a:t>The background is imaginary.</a:t>
            </a:r>
            <a:br>
              <a:rPr lang="en-GB" sz="3100" dirty="0" smtClean="0"/>
            </a:br>
            <a:r>
              <a:rPr lang="en-GB" sz="3100" dirty="0" smtClean="0"/>
              <a:t>The soldiers wear armour of 1450 </a:t>
            </a:r>
            <a:r>
              <a:rPr lang="en-GB" sz="3100" b="1" dirty="0" smtClean="0"/>
              <a:t>not</a:t>
            </a:r>
            <a:r>
              <a:rPr lang="en-GB" sz="3100" dirty="0" smtClean="0"/>
              <a:t> 1415.</a:t>
            </a:r>
            <a:br>
              <a:rPr lang="en-GB" sz="3100" dirty="0" smtClean="0"/>
            </a:br>
            <a:r>
              <a:rPr lang="en-GB" sz="3100" dirty="0" smtClean="0"/>
              <a:t>It is very unlikely that the artist saw the battlefield or witnessed the battle itself.</a:t>
            </a:r>
            <a:br>
              <a:rPr lang="en-GB" sz="3100" dirty="0" smtClean="0"/>
            </a:br>
            <a:r>
              <a:rPr lang="en-GB" sz="3100" dirty="0" smtClean="0"/>
              <a:t>The English are shown defeating the French.</a:t>
            </a:r>
            <a:br>
              <a:rPr lang="en-GB" sz="3100" dirty="0" smtClean="0"/>
            </a:br>
            <a:r>
              <a:rPr lang="en-GB" sz="3100" dirty="0" smtClean="0"/>
              <a:t>It was probably made for a rich English </a:t>
            </a:r>
            <a:r>
              <a:rPr lang="en-GB" sz="3100" dirty="0" smtClean="0"/>
              <a:t>family.</a:t>
            </a:r>
            <a:r>
              <a:rPr lang="en-GB" sz="3100" dirty="0" smtClean="0"/>
              <a:t/>
            </a:r>
            <a:br>
              <a:rPr lang="en-GB" sz="3100" dirty="0" smtClean="0"/>
            </a:br>
            <a:endParaRPr lang="en-GB" sz="31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049" y="332656"/>
            <a:ext cx="32623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45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3600" dirty="0" smtClean="0"/>
              <a:t>The battlefield at Agincourt is still farmland and the slopes of the land have </a:t>
            </a:r>
            <a:r>
              <a:rPr lang="en-GB" sz="3600" b="1" dirty="0" smtClean="0"/>
              <a:t>not changed.</a:t>
            </a:r>
            <a:br>
              <a:rPr lang="en-GB" sz="3600" b="1" dirty="0" smtClean="0"/>
            </a:br>
            <a:r>
              <a:rPr lang="en-GB" sz="3600" dirty="0" smtClean="0"/>
              <a:t>The amount of woodland on it </a:t>
            </a:r>
            <a:r>
              <a:rPr lang="en-GB" sz="3600" b="1" dirty="0" smtClean="0"/>
              <a:t>has changed.</a:t>
            </a:r>
            <a:br>
              <a:rPr lang="en-GB" sz="3600" b="1" dirty="0" smtClean="0"/>
            </a:br>
            <a:r>
              <a:rPr lang="en-GB" sz="3600" dirty="0" smtClean="0"/>
              <a:t>Very little evidence has so far been found on the battlefield, such as arrowheads, swords or graves where many people may have been buried.</a:t>
            </a:r>
            <a:br>
              <a:rPr lang="en-GB" sz="3600" dirty="0" smtClean="0"/>
            </a:br>
            <a:r>
              <a:rPr lang="en-GB" sz="3600" dirty="0" smtClean="0"/>
              <a:t>Historians cannot agree exactly where events took place on the battlefield.</a:t>
            </a:r>
            <a:br>
              <a:rPr lang="en-GB" sz="3600" dirty="0" smtClean="0"/>
            </a:br>
            <a:endParaRPr lang="en-GB"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88641"/>
            <a:ext cx="2779935" cy="20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24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Arial" panose="020B0604020202020204" pitchFamily="34" charset="0"/>
              <a:buChar char="•"/>
            </a:pPr>
            <a:r>
              <a:rPr lang="en-GB" b="1" dirty="0" smtClean="0"/>
              <a:t/>
            </a:r>
            <a:br>
              <a:rPr lang="en-GB" b="1" dirty="0" smtClean="0"/>
            </a:br>
            <a:r>
              <a:rPr lang="en-GB" b="1" dirty="0"/>
              <a:t/>
            </a:r>
            <a:br>
              <a:rPr lang="en-GB" b="1" dirty="0"/>
            </a:br>
            <a:r>
              <a:rPr lang="en-GB" b="1" dirty="0" smtClean="0"/>
              <a:t>Reliable </a:t>
            </a:r>
            <a:r>
              <a:rPr lang="en-GB" b="1" dirty="0" smtClean="0"/>
              <a:t>sources </a:t>
            </a:r>
            <a:r>
              <a:rPr lang="en-GB" b="1" dirty="0" smtClean="0"/>
              <a:t>of evidence for the </a:t>
            </a:r>
            <a:r>
              <a:rPr lang="en-GB" b="1" dirty="0" smtClean="0"/>
              <a:t>Battle </a:t>
            </a:r>
            <a:r>
              <a:rPr lang="en-GB" b="1" dirty="0" smtClean="0"/>
              <a:t>of Agincourt?</a:t>
            </a:r>
            <a:br>
              <a:rPr lang="en-GB" b="1" dirty="0" smtClean="0"/>
            </a:br>
            <a:r>
              <a:rPr lang="en-GB" b="1" dirty="0" smtClean="0"/>
              <a:t/>
            </a:r>
            <a:br>
              <a:rPr lang="en-GB" b="1" dirty="0" smtClean="0"/>
            </a:br>
            <a:endParaRPr lang="en-GB" b="1" dirty="0"/>
          </a:p>
        </p:txBody>
      </p:sp>
      <p:sp>
        <p:nvSpPr>
          <p:cNvPr id="5" name="Content Placeholder 4"/>
          <p:cNvSpPr>
            <a:spLocks noGrp="1"/>
          </p:cNvSpPr>
          <p:nvPr>
            <p:ph sz="half" idx="1"/>
          </p:nvPr>
        </p:nvSpPr>
        <p:spPr/>
        <p:txBody>
          <a:bodyPr>
            <a:normAutofit fontScale="92500" lnSpcReduction="20000"/>
          </a:bodyPr>
          <a:lstStyle/>
          <a:p>
            <a:r>
              <a:rPr lang="en-GB" dirty="0" smtClean="0"/>
              <a:t>Eyewitness accounts</a:t>
            </a:r>
          </a:p>
          <a:p>
            <a:r>
              <a:rPr lang="en-GB" dirty="0" smtClean="0"/>
              <a:t>Accounts (chronicles) written close to the time in England and France</a:t>
            </a:r>
          </a:p>
          <a:p>
            <a:r>
              <a:rPr lang="en-GB" dirty="0" smtClean="0"/>
              <a:t>Records of numbers of soldiers, numbers of dead, cost of </a:t>
            </a:r>
            <a:r>
              <a:rPr lang="en-GB" dirty="0" smtClean="0"/>
              <a:t>supplies, etc.</a:t>
            </a:r>
            <a:endParaRPr lang="en-GB" dirty="0" smtClean="0"/>
          </a:p>
          <a:p>
            <a:r>
              <a:rPr lang="en-GB" dirty="0" smtClean="0"/>
              <a:t>Pictures created near the time in England and France</a:t>
            </a:r>
            <a:endParaRPr lang="en-GB" dirty="0"/>
          </a:p>
        </p:txBody>
      </p:sp>
      <p:sp>
        <p:nvSpPr>
          <p:cNvPr id="6" name="Content Placeholder 5"/>
          <p:cNvSpPr>
            <a:spLocks noGrp="1"/>
          </p:cNvSpPr>
          <p:nvPr>
            <p:ph sz="half" idx="2"/>
          </p:nvPr>
        </p:nvSpPr>
        <p:spPr/>
        <p:txBody>
          <a:bodyPr>
            <a:normAutofit fontScale="92500" lnSpcReduction="20000"/>
          </a:bodyPr>
          <a:lstStyle/>
          <a:p>
            <a:r>
              <a:rPr lang="en-GB" dirty="0" smtClean="0"/>
              <a:t>Armour and weapons actually used in the battle </a:t>
            </a:r>
          </a:p>
          <a:p>
            <a:r>
              <a:rPr lang="en-GB" dirty="0" smtClean="0"/>
              <a:t>Armour and weapons </a:t>
            </a:r>
            <a:r>
              <a:rPr lang="en-GB" b="1" dirty="0" smtClean="0"/>
              <a:t>like</a:t>
            </a:r>
            <a:r>
              <a:rPr lang="en-GB" dirty="0" smtClean="0"/>
              <a:t> those used in the battle</a:t>
            </a:r>
          </a:p>
          <a:p>
            <a:r>
              <a:rPr lang="en-GB" dirty="0" smtClean="0"/>
              <a:t>The battlefield itself</a:t>
            </a:r>
          </a:p>
          <a:p>
            <a:r>
              <a:rPr lang="en-GB" dirty="0" smtClean="0"/>
              <a:t>Experiments with armour and weapon like those used in the battle</a:t>
            </a:r>
          </a:p>
          <a:p>
            <a:r>
              <a:rPr lang="en-GB" dirty="0" smtClean="0"/>
              <a:t>The expert opinions of historians who have thought long and hard about the battle </a:t>
            </a:r>
          </a:p>
          <a:p>
            <a:endParaRPr lang="en-GB" dirty="0"/>
          </a:p>
        </p:txBody>
      </p:sp>
    </p:spTree>
    <p:extLst>
      <p:ext uri="{BB962C8B-B14F-4D97-AF65-F5344CB8AC3E}">
        <p14:creationId xmlns:p14="http://schemas.microsoft.com/office/powerpoint/2010/main" val="235433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831" y="836713"/>
            <a:ext cx="3828169" cy="534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180" y="853481"/>
            <a:ext cx="401467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01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Henry </a:t>
            </a:r>
            <a:r>
              <a:rPr lang="en-GB" b="1" dirty="0" smtClean="0"/>
              <a:t>V’s </a:t>
            </a:r>
            <a:r>
              <a:rPr lang="en-GB" b="1" dirty="0" smtClean="0"/>
              <a:t>march to Agincourt 1415</a:t>
            </a:r>
            <a:endParaRPr lang="en-GB" b="1"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272" y="1700808"/>
            <a:ext cx="6480720" cy="483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97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AppData\Local\Microsoft\Windows Live Mail\WLMDSS.tmp\WLM5617.tmp\Scan01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004" y="-630641"/>
            <a:ext cx="6198048" cy="85241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95536" y="260648"/>
            <a:ext cx="8229600" cy="1143000"/>
          </a:xfrm>
        </p:spPr>
        <p:txBody>
          <a:bodyPr>
            <a:normAutofit fontScale="90000"/>
          </a:bodyPr>
          <a:lstStyle/>
          <a:p>
            <a:r>
              <a:rPr lang="en-GB" sz="3200" dirty="0" smtClean="0"/>
              <a:t>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t>
            </a:r>
            <a:r>
              <a:rPr lang="en-GB" sz="2400" dirty="0" smtClean="0"/>
              <a:t>Paul </a:t>
            </a:r>
            <a:r>
              <a:rPr lang="en-GB" sz="2400" dirty="0" err="1" smtClean="0"/>
              <a:t>Hitchen</a:t>
            </a:r>
            <a:endParaRPr lang="en-GB" sz="2400" dirty="0"/>
          </a:p>
        </p:txBody>
      </p:sp>
    </p:spTree>
    <p:extLst>
      <p:ext uri="{BB962C8B-B14F-4D97-AF65-F5344CB8AC3E}">
        <p14:creationId xmlns:p14="http://schemas.microsoft.com/office/powerpoint/2010/main" val="393692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C:\Users\Owner\AppData\Local\Microsoft\Windows Live Mail\WLMDSS.tmp\WLM6DF4.tmp\Scan01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7" y="0"/>
            <a:ext cx="5256584" cy="72293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89633" y="3244334"/>
            <a:ext cx="5058051" cy="2031325"/>
          </a:xfrm>
          <a:prstGeom prst="rect">
            <a:avLst/>
          </a:prstGeom>
        </p:spPr>
        <p:txBody>
          <a:bodyPr wrap="none">
            <a:spAutoFit/>
          </a:bodyPr>
          <a:lstStyle/>
          <a:p>
            <a:endParaRPr lang="en-GB" dirty="0" smtClean="0"/>
          </a:p>
          <a:p>
            <a:endParaRPr lang="en-GB" dirty="0"/>
          </a:p>
          <a:p>
            <a:endParaRPr lang="en-GB" dirty="0" smtClean="0"/>
          </a:p>
          <a:p>
            <a:endParaRPr lang="en-GB" dirty="0"/>
          </a:p>
          <a:p>
            <a:endParaRPr lang="en-GB" dirty="0" smtClean="0"/>
          </a:p>
          <a:p>
            <a:endParaRPr lang="en-GB" dirty="0"/>
          </a:p>
          <a:p>
            <a:r>
              <a:rPr lang="en-GB" dirty="0" smtClean="0"/>
              <a:t>				Paul </a:t>
            </a:r>
            <a:r>
              <a:rPr lang="en-GB" dirty="0" err="1"/>
              <a:t>Hitchen</a:t>
            </a:r>
            <a:endParaRPr lang="en-GB" dirty="0"/>
          </a:p>
        </p:txBody>
      </p:sp>
    </p:spTree>
    <p:extLst>
      <p:ext uri="{BB962C8B-B14F-4D97-AF65-F5344CB8AC3E}">
        <p14:creationId xmlns:p14="http://schemas.microsoft.com/office/powerpoint/2010/main" val="4200094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TotalTime>
  <Words>182</Words>
  <Application>Microsoft Office PowerPoint</Application>
  <PresentationFormat>On-screen Show (4:3)</PresentationFormat>
  <Paragraphs>50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How do we know what happened at the Battle of Agincourt in 1415?</vt:lpstr>
      <vt:lpstr> Which source of evidence is more useful for telling us about the Battle of Agincourt ?</vt:lpstr>
      <vt:lpstr>              This painting was created in 1450, 35 years after the battle. The background is imaginary. The soldiers wear armour of 1450 not 1415. It is very unlikely that the artist saw the battlefield or witnessed the battle itself. The English are shown defeating the French. It was probably made for a rich English family. </vt:lpstr>
      <vt:lpstr>             The battlefield at Agincourt is still farmland and the slopes of the land have not changed. The amount of woodland on it has changed. Very little evidence has so far been found on the battlefield, such as arrowheads, swords or graves where many people may have been buried. Historians cannot agree exactly where events took place on the battlefield. </vt:lpstr>
      <vt:lpstr>  Reliable sources of evidence for the Battle of Agincourt?  </vt:lpstr>
      <vt:lpstr>PowerPoint Presentation</vt:lpstr>
      <vt:lpstr>Henry V’s march to Agincourt 1415</vt:lpstr>
      <vt:lpstr>                                          Paul Hitchen</vt:lpstr>
      <vt:lpstr>PowerPoint Presentation</vt:lpstr>
      <vt:lpstr>                                               Peter Hoskins</vt:lpstr>
      <vt:lpstr>PowerPoint Presentation</vt:lpstr>
      <vt:lpstr>PowerPoint Presentation</vt:lpstr>
      <vt:lpstr>Why did the English win the Battle of Agincourt?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know what happened at the battle of Agincourt in 1415?</dc:title>
  <dc:creator>ADMIN</dc:creator>
  <cp:lastModifiedBy>Foolproofs</cp:lastModifiedBy>
  <cp:revision>27</cp:revision>
  <dcterms:created xsi:type="dcterms:W3CDTF">2015-11-20T13:54:33Z</dcterms:created>
  <dcterms:modified xsi:type="dcterms:W3CDTF">2015-12-23T15:06:32Z</dcterms:modified>
</cp:coreProperties>
</file>