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2"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811A21-52C2-4C1D-82EB-D86863F53EAC}"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64932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811A21-52C2-4C1D-82EB-D86863F53EAC}"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391675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811A21-52C2-4C1D-82EB-D86863F53EAC}"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328886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811A21-52C2-4C1D-82EB-D86863F53EAC}"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127359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11A21-52C2-4C1D-82EB-D86863F53EAC}" type="datetimeFigureOut">
              <a:rPr lang="en-GB" smtClean="0"/>
              <a:t>23/12/2015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31163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811A21-52C2-4C1D-82EB-D86863F53EAC}" type="datetimeFigureOut">
              <a:rPr lang="en-GB" smtClean="0"/>
              <a:t>23/12/2015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253587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811A21-52C2-4C1D-82EB-D86863F53EAC}" type="datetimeFigureOut">
              <a:rPr lang="en-GB" smtClean="0"/>
              <a:t>23/12/2015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319383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811A21-52C2-4C1D-82EB-D86863F53EAC}" type="datetimeFigureOut">
              <a:rPr lang="en-GB" smtClean="0"/>
              <a:t>23/12/2015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372499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11A21-52C2-4C1D-82EB-D86863F53EAC}" type="datetimeFigureOut">
              <a:rPr lang="en-GB" smtClean="0"/>
              <a:t>23/12/2015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412927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11A21-52C2-4C1D-82EB-D86863F53EAC}" type="datetimeFigureOut">
              <a:rPr lang="en-GB" smtClean="0"/>
              <a:t>23/12/2015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418735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11A21-52C2-4C1D-82EB-D86863F53EAC}" type="datetimeFigureOut">
              <a:rPr lang="en-GB" smtClean="0"/>
              <a:t>23/12/2015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3FA10-68CE-4066-876E-A509AA220176}" type="slidenum">
              <a:rPr lang="en-GB" smtClean="0"/>
              <a:t>‹#›</a:t>
            </a:fld>
            <a:endParaRPr lang="en-GB"/>
          </a:p>
        </p:txBody>
      </p:sp>
    </p:spTree>
    <p:extLst>
      <p:ext uri="{BB962C8B-B14F-4D97-AF65-F5344CB8AC3E}">
        <p14:creationId xmlns:p14="http://schemas.microsoft.com/office/powerpoint/2010/main" val="20270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11A21-52C2-4C1D-82EB-D86863F53EAC}" type="datetimeFigureOut">
              <a:rPr lang="en-GB" smtClean="0"/>
              <a:t>23/12/2015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3FA10-68CE-4066-876E-A509AA220176}" type="slidenum">
              <a:rPr lang="en-GB" smtClean="0"/>
              <a:t>‹#›</a:t>
            </a:fld>
            <a:endParaRPr lang="en-GB"/>
          </a:p>
        </p:txBody>
      </p:sp>
    </p:spTree>
    <p:extLst>
      <p:ext uri="{BB962C8B-B14F-4D97-AF65-F5344CB8AC3E}">
        <p14:creationId xmlns:p14="http://schemas.microsoft.com/office/powerpoint/2010/main" val="1486224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smtClean="0"/>
              <a:t/>
            </a:r>
            <a:br>
              <a:rPr lang="en-GB" b="1" dirty="0" smtClean="0"/>
            </a:br>
            <a:r>
              <a:rPr lang="en-GB" b="1" dirty="0" smtClean="0"/>
              <a:t>How did William Shakespeare want to make his audiences feel about the </a:t>
            </a:r>
            <a:r>
              <a:rPr lang="en-GB" b="1" dirty="0" smtClean="0"/>
              <a:t>Battle </a:t>
            </a:r>
            <a:r>
              <a:rPr lang="en-GB" b="1" dirty="0" smtClean="0"/>
              <a:t>of Agincourt? </a:t>
            </a:r>
            <a:endParaRPr lang="en-GB" b="1" dirty="0"/>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256994"/>
            <a:ext cx="4104456" cy="307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132856"/>
            <a:ext cx="3996674" cy="266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55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GB" sz="2400" b="1" dirty="0" smtClean="0"/>
          </a:p>
          <a:p>
            <a:r>
              <a:rPr lang="en-GB" sz="2400" b="1" dirty="0" smtClean="0"/>
              <a:t>It was a great </a:t>
            </a:r>
            <a:r>
              <a:rPr lang="en-GB" sz="2400" b="1" dirty="0" smtClean="0"/>
              <a:t>victory. </a:t>
            </a:r>
            <a:endParaRPr lang="en-GB" sz="2400" b="1" dirty="0" smtClean="0"/>
          </a:p>
          <a:p>
            <a:r>
              <a:rPr lang="en-GB" sz="2400" b="1" dirty="0" smtClean="0"/>
              <a:t>The battle shows that England can defeat its enemies under great leadership (with some help from peoples around </a:t>
            </a:r>
            <a:r>
              <a:rPr lang="en-GB" sz="2400" b="1" dirty="0" smtClean="0"/>
              <a:t>it, </a:t>
            </a:r>
            <a:r>
              <a:rPr lang="en-GB" sz="2400" b="1" dirty="0" smtClean="0"/>
              <a:t>like the Welsh, the Scots and the Irish</a:t>
            </a:r>
            <a:r>
              <a:rPr lang="en-GB" sz="2400" b="1" dirty="0" smtClean="0"/>
              <a:t>).</a:t>
            </a:r>
            <a:endParaRPr lang="en-GB" sz="2400" b="1" dirty="0" smtClean="0"/>
          </a:p>
          <a:p>
            <a:r>
              <a:rPr lang="en-GB" sz="2400" b="1" dirty="0" smtClean="0"/>
              <a:t>The battle shows that England can defeat its enemies even when the enemy seems more powerful or has larger </a:t>
            </a:r>
            <a:r>
              <a:rPr lang="en-GB" sz="2400" b="1" dirty="0" smtClean="0"/>
              <a:t>armies.</a:t>
            </a:r>
            <a:endParaRPr lang="en-GB" sz="2400" b="1" dirty="0" smtClean="0"/>
          </a:p>
          <a:p>
            <a:r>
              <a:rPr lang="en-GB" sz="2400" b="1" dirty="0" smtClean="0"/>
              <a:t>The battle shows that </a:t>
            </a:r>
            <a:r>
              <a:rPr lang="en-GB" sz="2400" b="1" dirty="0" smtClean="0"/>
              <a:t>England’s </a:t>
            </a:r>
            <a:r>
              <a:rPr lang="en-GB" sz="2400" b="1" dirty="0" smtClean="0"/>
              <a:t>enemies are proud, foolish and </a:t>
            </a:r>
            <a:r>
              <a:rPr lang="en-GB" sz="2400" b="1" dirty="0" smtClean="0"/>
              <a:t>brutal.</a:t>
            </a:r>
            <a:endParaRPr lang="en-GB" sz="2400" b="1" dirty="0" smtClean="0"/>
          </a:p>
          <a:p>
            <a:r>
              <a:rPr lang="en-GB" sz="2400" b="1" dirty="0" smtClean="0"/>
              <a:t>The battle shows that England can still defeat its enemies in 1599 (whether it’s the Spanish or Irish rebels</a:t>
            </a:r>
            <a:r>
              <a:rPr lang="en-GB" sz="2400" b="1" dirty="0" smtClean="0"/>
              <a:t>).</a:t>
            </a:r>
            <a:endParaRPr lang="en-GB" sz="2400" b="1" dirty="0"/>
          </a:p>
        </p:txBody>
      </p:sp>
      <p:sp>
        <p:nvSpPr>
          <p:cNvPr id="2" name="Title 1"/>
          <p:cNvSpPr>
            <a:spLocks noGrp="1"/>
          </p:cNvSpPr>
          <p:nvPr>
            <p:ph type="title"/>
          </p:nvPr>
        </p:nvSpPr>
        <p:spPr>
          <a:xfrm>
            <a:off x="467544" y="260648"/>
            <a:ext cx="8229600" cy="1143000"/>
          </a:xfrm>
        </p:spPr>
        <p:txBody>
          <a:bodyPr>
            <a:normAutofit fontScale="90000"/>
          </a:bodyPr>
          <a:lstStyle/>
          <a:p>
            <a:r>
              <a:rPr lang="en-GB" b="1" dirty="0" smtClean="0"/>
              <a:t/>
            </a:r>
            <a:br>
              <a:rPr lang="en-GB" b="1" dirty="0" smtClean="0"/>
            </a:br>
            <a:r>
              <a:rPr lang="en-GB" b="1" dirty="0" smtClean="0"/>
              <a:t>How did William Shakespeare want to make his audiences feel about the </a:t>
            </a:r>
            <a:r>
              <a:rPr lang="en-GB" b="1" dirty="0" smtClean="0"/>
              <a:t>Battle </a:t>
            </a:r>
            <a:r>
              <a:rPr lang="en-GB" b="1" dirty="0" smtClean="0"/>
              <a:t>of Agincourt?</a:t>
            </a:r>
            <a:endParaRPr lang="en-GB" dirty="0"/>
          </a:p>
        </p:txBody>
      </p:sp>
    </p:spTree>
    <p:extLst>
      <p:ext uri="{BB962C8B-B14F-4D97-AF65-F5344CB8AC3E}">
        <p14:creationId xmlns:p14="http://schemas.microsoft.com/office/powerpoint/2010/main" val="289504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Agincourt Carol 1415</a:t>
            </a:r>
            <a:endParaRPr lang="en-GB"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1432" y="1600200"/>
            <a:ext cx="37211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01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smtClean="0"/>
              <a:t>What does the Agincourt Carol tell us?</a:t>
            </a:r>
            <a:endParaRPr lang="en-GB" b="1" dirty="0"/>
          </a:p>
        </p:txBody>
      </p:sp>
      <p:sp>
        <p:nvSpPr>
          <p:cNvPr id="5" name="Content Placeholder 4"/>
          <p:cNvSpPr>
            <a:spLocks noGrp="1"/>
          </p:cNvSpPr>
          <p:nvPr>
            <p:ph sz="half" idx="1"/>
          </p:nvPr>
        </p:nvSpPr>
        <p:spPr/>
        <p:txBody>
          <a:bodyPr>
            <a:noAutofit/>
          </a:bodyPr>
          <a:lstStyle/>
          <a:p>
            <a:r>
              <a:rPr lang="en-GB" sz="3200" dirty="0" smtClean="0">
                <a:latin typeface="Arial" panose="020B0604020202020204" pitchFamily="34" charset="0"/>
                <a:cs typeface="Arial" panose="020B0604020202020204" pitchFamily="34" charset="0"/>
              </a:rPr>
              <a:t>Brave </a:t>
            </a:r>
          </a:p>
          <a:p>
            <a:r>
              <a:rPr lang="en-GB" sz="3200" dirty="0" smtClean="0">
                <a:latin typeface="Arial" panose="020B0604020202020204" pitchFamily="34" charset="0"/>
                <a:cs typeface="Arial" panose="020B0604020202020204" pitchFamily="34" charset="0"/>
              </a:rPr>
              <a:t>Loyal </a:t>
            </a:r>
          </a:p>
          <a:p>
            <a:r>
              <a:rPr lang="en-GB" sz="3200" dirty="0" smtClean="0">
                <a:latin typeface="Arial" panose="020B0604020202020204" pitchFamily="34" charset="0"/>
                <a:cs typeface="Arial" panose="020B0604020202020204" pitchFamily="34" charset="0"/>
              </a:rPr>
              <a:t>Clever </a:t>
            </a:r>
          </a:p>
          <a:p>
            <a:r>
              <a:rPr lang="en-GB" sz="3200" dirty="0" smtClean="0">
                <a:latin typeface="Arial" panose="020B0604020202020204" pitchFamily="34" charset="0"/>
                <a:cs typeface="Arial" panose="020B0604020202020204" pitchFamily="34" charset="0"/>
              </a:rPr>
              <a:t>Proud </a:t>
            </a:r>
          </a:p>
          <a:p>
            <a:r>
              <a:rPr lang="en-GB" sz="3200" dirty="0" smtClean="0">
                <a:latin typeface="Arial" panose="020B0604020202020204" pitchFamily="34" charset="0"/>
                <a:cs typeface="Arial" panose="020B0604020202020204" pitchFamily="34" charset="0"/>
              </a:rPr>
              <a:t>Handsome </a:t>
            </a:r>
          </a:p>
          <a:p>
            <a:r>
              <a:rPr lang="en-GB" sz="3200" dirty="0" smtClean="0">
                <a:latin typeface="Arial" panose="020B0604020202020204" pitchFamily="34" charset="0"/>
                <a:cs typeface="Arial" panose="020B0604020202020204" pitchFamily="34" charset="0"/>
              </a:rPr>
              <a:t>Foolish </a:t>
            </a:r>
          </a:p>
          <a:p>
            <a:r>
              <a:rPr lang="en-GB" sz="3200" dirty="0" smtClean="0">
                <a:latin typeface="Arial" panose="020B0604020202020204" pitchFamily="34" charset="0"/>
                <a:cs typeface="Arial" panose="020B0604020202020204" pitchFamily="34" charset="0"/>
              </a:rPr>
              <a:t>Evil</a:t>
            </a:r>
          </a:p>
          <a:p>
            <a:r>
              <a:rPr lang="en-GB" sz="3200" dirty="0" smtClean="0">
                <a:latin typeface="Arial" panose="020B0604020202020204" pitchFamily="34" charset="0"/>
                <a:cs typeface="Arial" panose="020B0604020202020204" pitchFamily="34" charset="0"/>
              </a:rPr>
              <a:t>Violent</a:t>
            </a:r>
            <a:endParaRPr lang="en-GB" sz="32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normAutofit fontScale="85000" lnSpcReduction="20000"/>
          </a:bodyPr>
          <a:lstStyle/>
          <a:p>
            <a:r>
              <a:rPr lang="en-GB" sz="3500" dirty="0" smtClean="0">
                <a:latin typeface="Arial" panose="020B0604020202020204" pitchFamily="34" charset="0"/>
                <a:cs typeface="Arial" panose="020B0604020202020204" pitchFamily="34" charset="0"/>
              </a:rPr>
              <a:t>Good</a:t>
            </a:r>
          </a:p>
          <a:p>
            <a:r>
              <a:rPr lang="en-GB" sz="3500" dirty="0" smtClean="0">
                <a:latin typeface="Arial" panose="020B0604020202020204" pitchFamily="34" charset="0"/>
                <a:cs typeface="Arial" panose="020B0604020202020204" pitchFamily="34" charset="0"/>
              </a:rPr>
              <a:t>Adventurous</a:t>
            </a:r>
          </a:p>
          <a:p>
            <a:r>
              <a:rPr lang="en-GB" sz="3500" dirty="0" smtClean="0">
                <a:latin typeface="Arial" panose="020B0604020202020204" pitchFamily="34" charset="0"/>
                <a:cs typeface="Arial" panose="020B0604020202020204" pitchFamily="34" charset="0"/>
              </a:rPr>
              <a:t>Loving </a:t>
            </a:r>
          </a:p>
          <a:p>
            <a:r>
              <a:rPr lang="en-GB" sz="3500" dirty="0" smtClean="0">
                <a:latin typeface="Arial" panose="020B0604020202020204" pitchFamily="34" charset="0"/>
                <a:cs typeface="Arial" panose="020B0604020202020204" pitchFamily="34" charset="0"/>
              </a:rPr>
              <a:t>Fun-loving</a:t>
            </a:r>
            <a:endParaRPr lang="en-GB" sz="3500" dirty="0" smtClean="0">
              <a:latin typeface="Arial" panose="020B0604020202020204" pitchFamily="34" charset="0"/>
              <a:cs typeface="Arial" panose="020B0604020202020204" pitchFamily="34" charset="0"/>
            </a:endParaRPr>
          </a:p>
          <a:p>
            <a:r>
              <a:rPr lang="en-GB" sz="3500" dirty="0" smtClean="0">
                <a:latin typeface="Arial" panose="020B0604020202020204" pitchFamily="34" charset="0"/>
                <a:cs typeface="Arial" panose="020B0604020202020204" pitchFamily="34" charset="0"/>
              </a:rPr>
              <a:t>Determined </a:t>
            </a:r>
          </a:p>
          <a:p>
            <a:r>
              <a:rPr lang="en-GB" sz="3500" dirty="0" smtClean="0">
                <a:latin typeface="Arial" panose="020B0604020202020204" pitchFamily="34" charset="0"/>
                <a:cs typeface="Arial" panose="020B0604020202020204" pitchFamily="34" charset="0"/>
              </a:rPr>
              <a:t>Just </a:t>
            </a:r>
          </a:p>
          <a:p>
            <a:r>
              <a:rPr lang="en-GB" sz="3500" dirty="0" smtClean="0">
                <a:latin typeface="Arial" panose="020B0604020202020204" pitchFamily="34" charset="0"/>
                <a:cs typeface="Arial" panose="020B0604020202020204" pitchFamily="34" charset="0"/>
              </a:rPr>
              <a:t>Ruthless</a:t>
            </a:r>
          </a:p>
          <a:p>
            <a:r>
              <a:rPr lang="en-GB" sz="3500" dirty="0" smtClean="0">
                <a:latin typeface="Arial" panose="020B0604020202020204" pitchFamily="34" charset="0"/>
                <a:cs typeface="Arial" panose="020B0604020202020204" pitchFamily="34" charset="0"/>
              </a:rPr>
              <a:t>Merciful</a:t>
            </a:r>
          </a:p>
          <a:p>
            <a:r>
              <a:rPr lang="en-GB" sz="3500" dirty="0" smtClean="0">
                <a:latin typeface="Arial" panose="020B0604020202020204" pitchFamily="34" charset="0"/>
                <a:cs typeface="Arial" panose="020B0604020202020204" pitchFamily="34" charset="0"/>
              </a:rPr>
              <a:t>Greedy</a:t>
            </a:r>
            <a:r>
              <a:rPr lang="en-GB" sz="3500" dirty="0">
                <a:latin typeface="Arial" panose="020B0604020202020204" pitchFamily="34" charset="0"/>
                <a:cs typeface="Arial" panose="020B0604020202020204" pitchFamily="34" charset="0"/>
              </a:rPr>
              <a:t/>
            </a:r>
            <a:br>
              <a:rPr lang="en-GB" sz="3500" dirty="0">
                <a:latin typeface="Arial" panose="020B0604020202020204" pitchFamily="34" charset="0"/>
                <a:cs typeface="Arial" panose="020B0604020202020204" pitchFamily="34" charset="0"/>
              </a:rPr>
            </a:br>
            <a:endParaRPr lang="en-GB"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63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sz="3600" b="1" dirty="0" smtClean="0"/>
              <a:t>Queen Elizabeth </a:t>
            </a:r>
            <a:r>
              <a:rPr lang="en-GB" sz="3600" b="1" dirty="0" smtClean="0"/>
              <a:t>I was queen </a:t>
            </a:r>
            <a:r>
              <a:rPr lang="en-GB" sz="3600" b="1" dirty="0" smtClean="0"/>
              <a:t>of England and Ireland between 1558 and 1603</a:t>
            </a:r>
            <a:r>
              <a:rPr lang="en-GB" sz="3600" b="1" dirty="0" smtClean="0"/>
              <a:t>. She </a:t>
            </a:r>
            <a:r>
              <a:rPr lang="en-GB" sz="3600" b="1" dirty="0" smtClean="0"/>
              <a:t>never married or had children. While she </a:t>
            </a:r>
            <a:r>
              <a:rPr lang="en-GB" sz="3600" b="1" dirty="0" smtClean="0"/>
              <a:t>lived, </a:t>
            </a:r>
            <a:r>
              <a:rPr lang="en-GB" sz="3600" b="1" dirty="0" smtClean="0"/>
              <a:t>she never said who would be the next king or queen. By </a:t>
            </a:r>
            <a:r>
              <a:rPr lang="en-GB" sz="3600" b="1" dirty="0" smtClean="0"/>
              <a:t>1599, the </a:t>
            </a:r>
            <a:r>
              <a:rPr lang="en-GB" sz="3600" b="1" dirty="0" smtClean="0"/>
              <a:t>Queen was old and could die at any time.</a:t>
            </a:r>
            <a:endParaRPr lang="en-GB"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3600"/>
            <a:ext cx="4608722" cy="366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26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3600" b="1" dirty="0" smtClean="0"/>
              <a:t>In </a:t>
            </a:r>
            <a:r>
              <a:rPr lang="en-GB" sz="3600" b="1" dirty="0" smtClean="0"/>
              <a:t>1588, </a:t>
            </a:r>
            <a:r>
              <a:rPr lang="en-GB" sz="3600" b="1" dirty="0" smtClean="0"/>
              <a:t>Spain (not France), the most powerful country in </a:t>
            </a:r>
            <a:r>
              <a:rPr lang="en-GB" sz="3600" b="1" dirty="0" smtClean="0"/>
              <a:t>Europe, </a:t>
            </a:r>
            <a:r>
              <a:rPr lang="en-GB" sz="3600" b="1" dirty="0" smtClean="0"/>
              <a:t>sent a large fleet of ships to invade England. The English helped to defeat the Armada. England was still fighting Spain in 1599. The war had dragged on for more than eleven years. It was expensive.</a:t>
            </a:r>
            <a:endParaRPr lang="en-GB" sz="36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78650"/>
            <a:ext cx="4320480" cy="298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4984"/>
            <a:ext cx="3672408" cy="28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31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b="1" dirty="0" smtClean="0"/>
              <a:t>The handsome and popular Earl of Essex was sent by the Queen to Ireland. His job was to defeat Irish rebels there, backed by Spain.</a:t>
            </a:r>
            <a:endParaRPr lang="en-GB" b="1"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2822077" cy="389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3584"/>
            <a:ext cx="2788252" cy="355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27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might English people have been feeling in 1599?</a:t>
            </a:r>
            <a:endParaRPr lang="en-GB" b="1" dirty="0"/>
          </a:p>
        </p:txBody>
      </p:sp>
      <p:sp>
        <p:nvSpPr>
          <p:cNvPr id="3" name="Content Placeholder 2"/>
          <p:cNvSpPr>
            <a:spLocks noGrp="1"/>
          </p:cNvSpPr>
          <p:nvPr>
            <p:ph idx="1"/>
          </p:nvPr>
        </p:nvSpPr>
        <p:spPr/>
        <p:txBody>
          <a:bodyPr>
            <a:noAutofit/>
          </a:bodyPr>
          <a:lstStyle/>
          <a:p>
            <a:pPr algn="ctr"/>
            <a:r>
              <a:rPr lang="en-GB" sz="5400" b="1" dirty="0" smtClean="0"/>
              <a:t>Proud</a:t>
            </a:r>
          </a:p>
          <a:p>
            <a:pPr algn="ctr"/>
            <a:r>
              <a:rPr lang="en-GB" sz="5400" b="1" dirty="0" smtClean="0"/>
              <a:t>Hopeful</a:t>
            </a:r>
          </a:p>
          <a:p>
            <a:pPr algn="ctr"/>
            <a:r>
              <a:rPr lang="en-GB" sz="5400" b="1" dirty="0" smtClean="0"/>
              <a:t>Fearful</a:t>
            </a:r>
          </a:p>
          <a:p>
            <a:pPr algn="ctr"/>
            <a:r>
              <a:rPr lang="en-GB" sz="5400" b="1" dirty="0" smtClean="0"/>
              <a:t>Weary</a:t>
            </a:r>
          </a:p>
          <a:p>
            <a:pPr algn="ctr"/>
            <a:r>
              <a:rPr lang="en-GB" sz="5400" b="1" dirty="0" smtClean="0"/>
              <a:t>Joyful</a:t>
            </a:r>
          </a:p>
          <a:p>
            <a:pPr algn="ctr"/>
            <a:endParaRPr lang="en-GB" sz="5400" b="1" dirty="0"/>
          </a:p>
        </p:txBody>
      </p:sp>
    </p:spTree>
    <p:extLst>
      <p:ext uri="{BB962C8B-B14F-4D97-AF65-F5344CB8AC3E}">
        <p14:creationId xmlns:p14="http://schemas.microsoft.com/office/powerpoint/2010/main" val="167274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5052377" cy="327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29963"/>
            <a:ext cx="3100883" cy="39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8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William </a:t>
            </a:r>
            <a:r>
              <a:rPr lang="en-GB" b="1" dirty="0" smtClean="0"/>
              <a:t>Shakespeare’s </a:t>
            </a:r>
            <a:r>
              <a:rPr lang="en-GB" b="1" dirty="0" smtClean="0"/>
              <a:t>play King Henry </a:t>
            </a:r>
            <a:r>
              <a:rPr lang="en-GB" b="1" dirty="0" smtClean="0"/>
              <a:t>V, 1599</a:t>
            </a:r>
            <a:endParaRPr lang="en-GB"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56792"/>
            <a:ext cx="3442166" cy="479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733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144</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How did William Shakespeare want to make his audiences feel about the Battle of Agincourt? </vt:lpstr>
      <vt:lpstr>The Agincourt Carol 1415</vt:lpstr>
      <vt:lpstr>What does the Agincourt Carol tell us?</vt:lpstr>
      <vt:lpstr>        Queen Elizabeth I was queen of England and Ireland between 1558 and 1603. She never married or had children. While she lived, she never said who would be the next king or queen. By 1599, the Queen was old and could die at any time.</vt:lpstr>
      <vt:lpstr>             In 1588, Spain (not France), the most powerful country in Europe, sent a large fleet of ships to invade England. The English helped to defeat the Armada. England was still fighting Spain in 1599. The war had dragged on for more than eleven years. It was expensive.</vt:lpstr>
      <vt:lpstr>               The handsome and popular Earl of Essex was sent by the Queen to Ireland. His job was to defeat Irish rebels there, backed by Spain.</vt:lpstr>
      <vt:lpstr>What might English people have been feeling in 1599?</vt:lpstr>
      <vt:lpstr>PowerPoint Presentation</vt:lpstr>
      <vt:lpstr>William Shakespeare’s play King Henry V, 1599</vt:lpstr>
      <vt:lpstr> How did William Shakespeare want to make his audiences feel about the Battle of Agincourt?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William Shakespeare want to make his audiences feel about the battle of Agincourt?</dc:title>
  <dc:creator>ADMIN</dc:creator>
  <cp:lastModifiedBy>Foolproofs</cp:lastModifiedBy>
  <cp:revision>10</cp:revision>
  <dcterms:created xsi:type="dcterms:W3CDTF">2015-12-02T10:38:05Z</dcterms:created>
  <dcterms:modified xsi:type="dcterms:W3CDTF">2015-12-23T15:02:09Z</dcterms:modified>
</cp:coreProperties>
</file>