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7" r:id="rId4"/>
    <p:sldId id="258" r:id="rId5"/>
    <p:sldId id="260" r:id="rId6"/>
    <p:sldId id="261" r:id="rId7"/>
    <p:sldId id="262" r:id="rId8"/>
    <p:sldId id="264" r:id="rId9"/>
    <p:sldId id="265" r:id="rId10"/>
    <p:sldId id="263" r:id="rId11"/>
    <p:sldId id="266" r:id="rId12"/>
    <p:sldId id="268" r:id="rId13"/>
    <p:sldId id="269" r:id="rId14"/>
  </p:sldIdLst>
  <p:sldSz cx="9144000" cy="6858000" type="screen4x3"/>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984" y="-6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DAA213A-1E17-4DAD-B987-063DB67BC03B}" type="datetimeFigureOut">
              <a:rPr lang="en-GB" smtClean="0"/>
              <a:t>15/01/2016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804C3-3595-40E1-B4C3-A71C51BA6E8C}" type="slidenum">
              <a:rPr lang="en-GB" smtClean="0"/>
              <a:t>‹#›</a:t>
            </a:fld>
            <a:endParaRPr lang="en-GB"/>
          </a:p>
        </p:txBody>
      </p:sp>
    </p:spTree>
    <p:extLst>
      <p:ext uri="{BB962C8B-B14F-4D97-AF65-F5344CB8AC3E}">
        <p14:creationId xmlns:p14="http://schemas.microsoft.com/office/powerpoint/2010/main" val="1203522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AA213A-1E17-4DAD-B987-063DB67BC03B}" type="datetimeFigureOut">
              <a:rPr lang="en-GB" smtClean="0"/>
              <a:t>15/01/2016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804C3-3595-40E1-B4C3-A71C51BA6E8C}" type="slidenum">
              <a:rPr lang="en-GB" smtClean="0"/>
              <a:t>‹#›</a:t>
            </a:fld>
            <a:endParaRPr lang="en-GB"/>
          </a:p>
        </p:txBody>
      </p:sp>
    </p:spTree>
    <p:extLst>
      <p:ext uri="{BB962C8B-B14F-4D97-AF65-F5344CB8AC3E}">
        <p14:creationId xmlns:p14="http://schemas.microsoft.com/office/powerpoint/2010/main" val="232156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AA213A-1E17-4DAD-B987-063DB67BC03B}" type="datetimeFigureOut">
              <a:rPr lang="en-GB" smtClean="0"/>
              <a:t>15/01/2016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804C3-3595-40E1-B4C3-A71C51BA6E8C}" type="slidenum">
              <a:rPr lang="en-GB" smtClean="0"/>
              <a:t>‹#›</a:t>
            </a:fld>
            <a:endParaRPr lang="en-GB"/>
          </a:p>
        </p:txBody>
      </p:sp>
    </p:spTree>
    <p:extLst>
      <p:ext uri="{BB962C8B-B14F-4D97-AF65-F5344CB8AC3E}">
        <p14:creationId xmlns:p14="http://schemas.microsoft.com/office/powerpoint/2010/main" val="421323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AA213A-1E17-4DAD-B987-063DB67BC03B}" type="datetimeFigureOut">
              <a:rPr lang="en-GB" smtClean="0"/>
              <a:t>15/01/2016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804C3-3595-40E1-B4C3-A71C51BA6E8C}" type="slidenum">
              <a:rPr lang="en-GB" smtClean="0"/>
              <a:t>‹#›</a:t>
            </a:fld>
            <a:endParaRPr lang="en-GB"/>
          </a:p>
        </p:txBody>
      </p:sp>
    </p:spTree>
    <p:extLst>
      <p:ext uri="{BB962C8B-B14F-4D97-AF65-F5344CB8AC3E}">
        <p14:creationId xmlns:p14="http://schemas.microsoft.com/office/powerpoint/2010/main" val="3406858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AA213A-1E17-4DAD-B987-063DB67BC03B}" type="datetimeFigureOut">
              <a:rPr lang="en-GB" smtClean="0"/>
              <a:t>15/01/2016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8804C3-3595-40E1-B4C3-A71C51BA6E8C}" type="slidenum">
              <a:rPr lang="en-GB" smtClean="0"/>
              <a:t>‹#›</a:t>
            </a:fld>
            <a:endParaRPr lang="en-GB"/>
          </a:p>
        </p:txBody>
      </p:sp>
    </p:spTree>
    <p:extLst>
      <p:ext uri="{BB962C8B-B14F-4D97-AF65-F5344CB8AC3E}">
        <p14:creationId xmlns:p14="http://schemas.microsoft.com/office/powerpoint/2010/main" val="368218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DAA213A-1E17-4DAD-B987-063DB67BC03B}" type="datetimeFigureOut">
              <a:rPr lang="en-GB" smtClean="0"/>
              <a:t>15/01/2016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804C3-3595-40E1-B4C3-A71C51BA6E8C}" type="slidenum">
              <a:rPr lang="en-GB" smtClean="0"/>
              <a:t>‹#›</a:t>
            </a:fld>
            <a:endParaRPr lang="en-GB"/>
          </a:p>
        </p:txBody>
      </p:sp>
    </p:spTree>
    <p:extLst>
      <p:ext uri="{BB962C8B-B14F-4D97-AF65-F5344CB8AC3E}">
        <p14:creationId xmlns:p14="http://schemas.microsoft.com/office/powerpoint/2010/main" val="1045722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DAA213A-1E17-4DAD-B987-063DB67BC03B}" type="datetimeFigureOut">
              <a:rPr lang="en-GB" smtClean="0"/>
              <a:t>15/01/2016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08804C3-3595-40E1-B4C3-A71C51BA6E8C}" type="slidenum">
              <a:rPr lang="en-GB" smtClean="0"/>
              <a:t>‹#›</a:t>
            </a:fld>
            <a:endParaRPr lang="en-GB"/>
          </a:p>
        </p:txBody>
      </p:sp>
    </p:spTree>
    <p:extLst>
      <p:ext uri="{BB962C8B-B14F-4D97-AF65-F5344CB8AC3E}">
        <p14:creationId xmlns:p14="http://schemas.microsoft.com/office/powerpoint/2010/main" val="2572799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DAA213A-1E17-4DAD-B987-063DB67BC03B}" type="datetimeFigureOut">
              <a:rPr lang="en-GB" smtClean="0"/>
              <a:t>15/01/2016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08804C3-3595-40E1-B4C3-A71C51BA6E8C}" type="slidenum">
              <a:rPr lang="en-GB" smtClean="0"/>
              <a:t>‹#›</a:t>
            </a:fld>
            <a:endParaRPr lang="en-GB"/>
          </a:p>
        </p:txBody>
      </p:sp>
    </p:spTree>
    <p:extLst>
      <p:ext uri="{BB962C8B-B14F-4D97-AF65-F5344CB8AC3E}">
        <p14:creationId xmlns:p14="http://schemas.microsoft.com/office/powerpoint/2010/main" val="2250053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AA213A-1E17-4DAD-B987-063DB67BC03B}" type="datetimeFigureOut">
              <a:rPr lang="en-GB" smtClean="0"/>
              <a:t>15/01/2016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08804C3-3595-40E1-B4C3-A71C51BA6E8C}" type="slidenum">
              <a:rPr lang="en-GB" smtClean="0"/>
              <a:t>‹#›</a:t>
            </a:fld>
            <a:endParaRPr lang="en-GB"/>
          </a:p>
        </p:txBody>
      </p:sp>
    </p:spTree>
    <p:extLst>
      <p:ext uri="{BB962C8B-B14F-4D97-AF65-F5344CB8AC3E}">
        <p14:creationId xmlns:p14="http://schemas.microsoft.com/office/powerpoint/2010/main" val="9856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AA213A-1E17-4DAD-B987-063DB67BC03B}" type="datetimeFigureOut">
              <a:rPr lang="en-GB" smtClean="0"/>
              <a:t>15/01/2016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804C3-3595-40E1-B4C3-A71C51BA6E8C}" type="slidenum">
              <a:rPr lang="en-GB" smtClean="0"/>
              <a:t>‹#›</a:t>
            </a:fld>
            <a:endParaRPr lang="en-GB"/>
          </a:p>
        </p:txBody>
      </p:sp>
    </p:spTree>
    <p:extLst>
      <p:ext uri="{BB962C8B-B14F-4D97-AF65-F5344CB8AC3E}">
        <p14:creationId xmlns:p14="http://schemas.microsoft.com/office/powerpoint/2010/main" val="642639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AA213A-1E17-4DAD-B987-063DB67BC03B}" type="datetimeFigureOut">
              <a:rPr lang="en-GB" smtClean="0"/>
              <a:t>15/01/2016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8804C3-3595-40E1-B4C3-A71C51BA6E8C}" type="slidenum">
              <a:rPr lang="en-GB" smtClean="0"/>
              <a:t>‹#›</a:t>
            </a:fld>
            <a:endParaRPr lang="en-GB"/>
          </a:p>
        </p:txBody>
      </p:sp>
    </p:spTree>
    <p:extLst>
      <p:ext uri="{BB962C8B-B14F-4D97-AF65-F5344CB8AC3E}">
        <p14:creationId xmlns:p14="http://schemas.microsoft.com/office/powerpoint/2010/main" val="3732257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A213A-1E17-4DAD-B987-063DB67BC03B}" type="datetimeFigureOut">
              <a:rPr lang="en-GB" smtClean="0"/>
              <a:t>15/01/2016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804C3-3595-40E1-B4C3-A71C51BA6E8C}" type="slidenum">
              <a:rPr lang="en-GB" smtClean="0"/>
              <a:t>‹#›</a:t>
            </a:fld>
            <a:endParaRPr lang="en-GB"/>
          </a:p>
        </p:txBody>
      </p:sp>
    </p:spTree>
    <p:extLst>
      <p:ext uri="{BB962C8B-B14F-4D97-AF65-F5344CB8AC3E}">
        <p14:creationId xmlns:p14="http://schemas.microsoft.com/office/powerpoint/2010/main" val="261462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b="1" dirty="0" smtClean="0"/>
              <a:t/>
            </a:r>
            <a:br>
              <a:rPr lang="en-GB" b="1" dirty="0" smtClean="0"/>
            </a:br>
            <a:r>
              <a:rPr lang="en-GB" b="1" dirty="0"/>
              <a:t/>
            </a:r>
            <a:br>
              <a:rPr lang="en-GB" b="1" dirty="0"/>
            </a:br>
            <a:r>
              <a:rPr lang="en-GB" b="1" dirty="0" smtClean="0"/>
              <a:t/>
            </a:r>
            <a:br>
              <a:rPr lang="en-GB" b="1" dirty="0" smtClean="0"/>
            </a:br>
            <a:r>
              <a:rPr lang="en-GB" b="1" dirty="0" smtClean="0"/>
              <a:t>How </a:t>
            </a:r>
            <a:r>
              <a:rPr lang="en-GB" b="1" dirty="0"/>
              <a:t>did </a:t>
            </a:r>
            <a:r>
              <a:rPr lang="en-GB" b="1" dirty="0" smtClean="0"/>
              <a:t>Laurence </a:t>
            </a:r>
            <a:r>
              <a:rPr lang="en-GB" b="1" dirty="0"/>
              <a:t>Olivier and Kenneth Branagh want their audiences to feel about the </a:t>
            </a:r>
            <a:r>
              <a:rPr lang="en-GB" b="1" dirty="0" smtClean="0"/>
              <a:t>Battle </a:t>
            </a:r>
            <a:r>
              <a:rPr lang="en-GB" b="1" dirty="0"/>
              <a:t>of Agincourt?</a:t>
            </a:r>
            <a:r>
              <a:rPr lang="en-GB" dirty="0"/>
              <a:t/>
            </a:r>
            <a:br>
              <a:rPr lang="en-GB" dirty="0"/>
            </a:br>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852936"/>
            <a:ext cx="397287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852936"/>
            <a:ext cx="2402866" cy="359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780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GB" b="1" dirty="0"/>
          </a:p>
        </p:txBody>
      </p:sp>
      <p:sp>
        <p:nvSpPr>
          <p:cNvPr id="5" name="Content Placeholder 4"/>
          <p:cNvSpPr>
            <a:spLocks noGrp="1"/>
          </p:cNvSpPr>
          <p:nvPr>
            <p:ph idx="1"/>
          </p:nvPr>
        </p:nvSpPr>
        <p:spPr>
          <a:xfrm>
            <a:off x="457200" y="1700808"/>
            <a:ext cx="8229600" cy="4425355"/>
          </a:xfrm>
        </p:spPr>
        <p:txBody>
          <a:bodyPr>
            <a:normAutofit/>
          </a:bodyPr>
          <a:lstStyle/>
          <a:p>
            <a:endParaRPr lang="en-GB" b="1" dirty="0" smtClean="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73100"/>
            <a:ext cx="3962400" cy="551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200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GB" dirty="0" smtClean="0"/>
          </a:p>
        </p:txBody>
      </p:sp>
      <p:sp>
        <p:nvSpPr>
          <p:cNvPr id="4" name="Title 3"/>
          <p:cNvSpPr>
            <a:spLocks noGrp="1"/>
          </p:cNvSpPr>
          <p:nvPr>
            <p:ph type="title"/>
          </p:nvPr>
        </p:nvSpPr>
        <p:spPr/>
        <p:txBody>
          <a:bodyPr>
            <a:normAutofit/>
          </a:bodyPr>
          <a:lstStyle/>
          <a:p>
            <a:endParaRPr lang="en-GB"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288" y="411163"/>
            <a:ext cx="4035425"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756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sz="3200" dirty="0" smtClean="0"/>
              <a:t>Planning the service</a:t>
            </a:r>
            <a:endParaRPr lang="en-GB" sz="3200" dirty="0"/>
          </a:p>
        </p:txBody>
      </p:sp>
      <p:sp>
        <p:nvSpPr>
          <p:cNvPr id="8" name="Content Placeholder 7"/>
          <p:cNvSpPr>
            <a:spLocks noGrp="1"/>
          </p:cNvSpPr>
          <p:nvPr>
            <p:ph idx="1"/>
          </p:nvPr>
        </p:nvSpPr>
        <p:spPr/>
        <p:txBody>
          <a:bodyPr>
            <a:normAutofit fontScale="77500" lnSpcReduction="20000"/>
          </a:bodyPr>
          <a:lstStyle/>
          <a:p>
            <a:r>
              <a:rPr lang="en-GB" dirty="0" smtClean="0"/>
              <a:t>What kind of music should be included?</a:t>
            </a:r>
          </a:p>
          <a:p>
            <a:r>
              <a:rPr lang="en-GB" dirty="0" smtClean="0"/>
              <a:t>Should just English and Welsh people be invited or Scottish and Irish people too?</a:t>
            </a:r>
          </a:p>
          <a:p>
            <a:r>
              <a:rPr lang="en-GB" dirty="0" smtClean="0"/>
              <a:t>Should Henry’s sword and helmet be on display; if so, where?</a:t>
            </a:r>
          </a:p>
          <a:p>
            <a:r>
              <a:rPr lang="en-GB" dirty="0" smtClean="0"/>
              <a:t>Should there be anything read from Shakespeare’s play?</a:t>
            </a:r>
          </a:p>
          <a:p>
            <a:r>
              <a:rPr lang="en-GB" dirty="0" smtClean="0"/>
              <a:t>Should the Queen be invited?</a:t>
            </a:r>
          </a:p>
          <a:p>
            <a:r>
              <a:rPr lang="en-GB" dirty="0" smtClean="0"/>
              <a:t>Should French people be invited?</a:t>
            </a:r>
          </a:p>
          <a:p>
            <a:r>
              <a:rPr lang="en-GB" dirty="0" smtClean="0"/>
              <a:t>Should people from families of soldiers who fought at Agincourt be invited? </a:t>
            </a:r>
          </a:p>
          <a:p>
            <a:r>
              <a:rPr lang="en-GB" dirty="0" smtClean="0"/>
              <a:t>When should the service be held?</a:t>
            </a:r>
          </a:p>
          <a:p>
            <a:endParaRPr lang="en-GB"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0"/>
            <a:ext cx="2605104" cy="137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52552"/>
            <a:ext cx="1590377" cy="155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6512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Agincourt 600 service</a:t>
            </a:r>
            <a:endParaRPr lang="en-GB" sz="3600" dirty="0"/>
          </a:p>
        </p:txBody>
      </p:sp>
      <p:sp>
        <p:nvSpPr>
          <p:cNvPr id="3" name="Content Placeholder 2"/>
          <p:cNvSpPr>
            <a:spLocks noGrp="1"/>
          </p:cNvSpPr>
          <p:nvPr>
            <p:ph idx="1"/>
          </p:nvPr>
        </p:nvSpPr>
        <p:spPr/>
        <p:txBody>
          <a:bodyPr>
            <a:normAutofit fontScale="92500" lnSpcReduction="20000"/>
          </a:bodyPr>
          <a:lstStyle/>
          <a:p>
            <a:r>
              <a:rPr lang="en-GB" sz="2400" dirty="0" smtClean="0"/>
              <a:t>The service was held on Thursday Oct 29th 2015. In the same month, the battle was fought but not on the same date. </a:t>
            </a:r>
            <a:r>
              <a:rPr lang="en-GB" sz="2400" baseline="30000" dirty="0" smtClean="0"/>
              <a:t> </a:t>
            </a:r>
          </a:p>
          <a:p>
            <a:r>
              <a:rPr lang="en-GB" sz="2400" dirty="0" smtClean="0"/>
              <a:t>Henry’s sword was carried into the church and, with his helmet, placed on the altar (one of the most important parts of the church).</a:t>
            </a:r>
          </a:p>
          <a:p>
            <a:r>
              <a:rPr lang="en-GB" sz="2400" dirty="0" smtClean="0"/>
              <a:t>An actor from the Royal Shakespeare Company dressed as Henry V read one of Shakespeare’s famous speeches from the play.</a:t>
            </a:r>
          </a:p>
          <a:p>
            <a:r>
              <a:rPr lang="en-GB" sz="2400" dirty="0" smtClean="0"/>
              <a:t>The music included the Agincourt Carol</a:t>
            </a:r>
          </a:p>
          <a:p>
            <a:r>
              <a:rPr lang="en-GB" sz="2400" dirty="0" smtClean="0"/>
              <a:t>Anyone from the whole United Kingdom (including Scotland and Northern Ireland) could apply for tickets to go to the service.</a:t>
            </a:r>
          </a:p>
          <a:p>
            <a:r>
              <a:rPr lang="en-GB" sz="2400" dirty="0" smtClean="0"/>
              <a:t>Members of the British Royal Family attended but not the Queen.</a:t>
            </a:r>
          </a:p>
          <a:p>
            <a:r>
              <a:rPr lang="en-GB" sz="2400" dirty="0" smtClean="0"/>
              <a:t>A French leader from the area of France where Agincourt was fought read about how the British and French remembered the battle together in 1915 when they were allies during the First World War.</a:t>
            </a:r>
          </a:p>
          <a:p>
            <a:endParaRPr lang="en-GB"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7"/>
            <a:ext cx="2177802" cy="114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8483"/>
            <a:ext cx="15906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457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76672"/>
            <a:ext cx="34385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421" y="2901910"/>
            <a:ext cx="2736850" cy="364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745" y="2899991"/>
            <a:ext cx="2635623" cy="364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3863" y="2204863"/>
            <a:ext cx="3350305" cy="2231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3054" y="555585"/>
            <a:ext cx="3163887"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484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What’s in a name?</a:t>
            </a:r>
            <a:endParaRPr lang="en-GB" dirty="0"/>
          </a:p>
        </p:txBody>
      </p:sp>
      <p:sp>
        <p:nvSpPr>
          <p:cNvPr id="3" name="Content Placeholder 2"/>
          <p:cNvSpPr>
            <a:spLocks noGrp="1"/>
          </p:cNvSpPr>
          <p:nvPr>
            <p:ph idx="1"/>
          </p:nvPr>
        </p:nvSpPr>
        <p:spPr/>
        <p:txBody>
          <a:bodyPr/>
          <a:lstStyle/>
          <a:p>
            <a:r>
              <a:rPr lang="en-GB" b="1" dirty="0" smtClean="0"/>
              <a:t>Agincourt Square, Monmouth, Wales, United Kingdom</a:t>
            </a:r>
          </a:p>
          <a:p>
            <a:endParaRPr lang="en-GB" b="1" dirty="0" smtClean="0"/>
          </a:p>
          <a:p>
            <a:r>
              <a:rPr lang="en-GB" b="1" dirty="0" smtClean="0"/>
              <a:t>Agincourt, Ontario Province, Canada</a:t>
            </a:r>
          </a:p>
          <a:p>
            <a:endParaRPr lang="en-GB" b="1" dirty="0" smtClean="0"/>
          </a:p>
          <a:p>
            <a:r>
              <a:rPr lang="en-GB" b="1" dirty="0" smtClean="0"/>
              <a:t>Agincourt Reef, Queensland, Australia</a:t>
            </a:r>
          </a:p>
          <a:p>
            <a:r>
              <a:rPr lang="en-GB" b="1" dirty="0" smtClean="0"/>
              <a:t>Agincourt, Mpumalanga Province, South Africa  </a:t>
            </a:r>
          </a:p>
          <a:p>
            <a:endParaRPr lang="en-GB"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2251074"/>
            <a:ext cx="1368152" cy="91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2836070"/>
            <a:ext cx="1581943" cy="118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4122752"/>
            <a:ext cx="792361" cy="105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4" y="5517232"/>
            <a:ext cx="815198" cy="112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02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309563"/>
            <a:ext cx="8199437"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840" y="4170196"/>
            <a:ext cx="1675872" cy="236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074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b="1" smtClean="0"/>
              <a:t>On 6th </a:t>
            </a:r>
            <a:r>
              <a:rPr lang="en-GB" b="1" dirty="0" smtClean="0"/>
              <a:t>June 1944, during the Second World  War, the British took part in a massive invasion with their allies to free France from Nazi Germany. </a:t>
            </a:r>
            <a:endParaRPr lang="en-GB" b="1"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6037351"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84784"/>
            <a:ext cx="357184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530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a:t/>
            </a:r>
            <a:br>
              <a:rPr lang="en-GB" b="1" dirty="0"/>
            </a:br>
            <a:r>
              <a:rPr lang="en-GB" b="1" dirty="0" smtClean="0"/>
              <a:t>What was life like for ordinary British people during the Second World War up to 1944?</a:t>
            </a:r>
            <a:br>
              <a:rPr lang="en-GB" b="1" dirty="0" smtClean="0"/>
            </a:br>
            <a:r>
              <a:rPr lang="en-GB" b="1" dirty="0" smtClean="0"/>
              <a:t> </a:t>
            </a:r>
            <a:endParaRPr lang="en-GB" b="1" dirty="0"/>
          </a:p>
        </p:txBody>
      </p:sp>
      <p:sp>
        <p:nvSpPr>
          <p:cNvPr id="3" name="Content Placeholder 2"/>
          <p:cNvSpPr>
            <a:spLocks noGrp="1"/>
          </p:cNvSpPr>
          <p:nvPr>
            <p:ph idx="1"/>
          </p:nvPr>
        </p:nvSpPr>
        <p:spPr/>
        <p:txBody>
          <a:bodyPr>
            <a:normAutofit fontScale="25000" lnSpcReduction="20000"/>
          </a:bodyPr>
          <a:lstStyle/>
          <a:p>
            <a:endParaRPr lang="en-GB" dirty="0" smtClean="0"/>
          </a:p>
          <a:p>
            <a:endParaRPr lang="en-GB" sz="7000" b="1" dirty="0" smtClean="0"/>
          </a:p>
          <a:p>
            <a:r>
              <a:rPr lang="en-GB" sz="9600" b="1" dirty="0" smtClean="0"/>
              <a:t>Britain was nearly invaded in 1940.</a:t>
            </a:r>
          </a:p>
          <a:p>
            <a:r>
              <a:rPr lang="en-GB" sz="9600" b="1" dirty="0" smtClean="0"/>
              <a:t>People had to carry gas masks, windows had to be blacked out at night, most cars were stored and road signs taken down.</a:t>
            </a:r>
          </a:p>
          <a:p>
            <a:r>
              <a:rPr lang="en-GB" sz="9600" b="1" dirty="0" smtClean="0"/>
              <a:t>Cities were bombed, people were killed, injured and made homeless.</a:t>
            </a:r>
          </a:p>
          <a:p>
            <a:r>
              <a:rPr lang="en-GB" sz="9600" b="1" dirty="0" smtClean="0"/>
              <a:t>Men and women went to war and some were killed and injured.</a:t>
            </a:r>
          </a:p>
          <a:p>
            <a:r>
              <a:rPr lang="en-GB" sz="9600" b="1" dirty="0" smtClean="0"/>
              <a:t>Rationing meant people were short of food.</a:t>
            </a:r>
          </a:p>
          <a:p>
            <a:r>
              <a:rPr lang="en-GB" sz="9600" b="1" dirty="0" smtClean="0"/>
              <a:t>Children from cities were evacuated to the countryside.</a:t>
            </a:r>
          </a:p>
          <a:p>
            <a:r>
              <a:rPr lang="en-GB" sz="9600" b="1" dirty="0" smtClean="0"/>
              <a:t>Britain had been fighting for four long years, experiencing victory and defeat.</a:t>
            </a:r>
          </a:p>
          <a:p>
            <a:endParaRPr lang="en-GB" sz="9600" b="1" dirty="0" smtClean="0"/>
          </a:p>
          <a:p>
            <a:endParaRPr lang="en-GB" sz="9600" dirty="0"/>
          </a:p>
          <a:p>
            <a:pPr marL="0" indent="0">
              <a:buNone/>
            </a:pPr>
            <a:r>
              <a:rPr lang="en-GB" sz="9600" dirty="0" smtClean="0"/>
              <a:t> </a:t>
            </a:r>
            <a:endParaRPr lang="en-GB" sz="9600" dirty="0"/>
          </a:p>
        </p:txBody>
      </p:sp>
    </p:spTree>
    <p:extLst>
      <p:ext uri="{BB962C8B-B14F-4D97-AF65-F5344CB8AC3E}">
        <p14:creationId xmlns:p14="http://schemas.microsoft.com/office/powerpoint/2010/main" val="256870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260648"/>
            <a:ext cx="5474682" cy="4163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7544" y="2828836"/>
            <a:ext cx="8352928" cy="3816429"/>
          </a:xfrm>
          <a:prstGeom prst="rect">
            <a:avLst/>
          </a:prstGeom>
        </p:spPr>
        <p:txBody>
          <a:bodyPr wrap="square">
            <a:spAutoFit/>
          </a:bodyPr>
          <a:lstStyle/>
          <a:p>
            <a:r>
              <a:rPr lang="en-GB" dirty="0" smtClean="0"/>
              <a:t>“</a:t>
            </a:r>
          </a:p>
          <a:p>
            <a:endParaRPr lang="en-GB" sz="3200" dirty="0"/>
          </a:p>
          <a:p>
            <a:endParaRPr lang="en-GB" sz="3200" dirty="0" smtClean="0"/>
          </a:p>
          <a:p>
            <a:endParaRPr lang="en-GB" sz="3200" dirty="0"/>
          </a:p>
          <a:p>
            <a:pPr algn="ctr"/>
            <a:r>
              <a:rPr lang="en-GB" sz="3200" b="1" dirty="0" smtClean="0"/>
              <a:t>‘Dedicated </a:t>
            </a:r>
            <a:r>
              <a:rPr lang="en-GB" sz="3200" b="1" dirty="0"/>
              <a:t>to </a:t>
            </a:r>
            <a:r>
              <a:rPr lang="en-GB" sz="3200" b="1" dirty="0" smtClean="0"/>
              <a:t>the</a:t>
            </a:r>
          </a:p>
          <a:p>
            <a:pPr algn="ctr"/>
            <a:r>
              <a:rPr lang="en-GB" sz="3200" b="1" dirty="0" smtClean="0"/>
              <a:t>Commandos </a:t>
            </a:r>
            <a:r>
              <a:rPr lang="en-GB" sz="3200" b="1" dirty="0"/>
              <a:t>and Airborne Troops of Great </a:t>
            </a:r>
            <a:r>
              <a:rPr lang="en-GB" sz="3200" b="1" dirty="0" smtClean="0"/>
              <a:t>Britain, </a:t>
            </a:r>
            <a:r>
              <a:rPr lang="en-GB" sz="3200" b="1" dirty="0"/>
              <a:t>the spirit of whose ancestors it has been humbly attempted to </a:t>
            </a:r>
            <a:r>
              <a:rPr lang="en-GB" sz="3200" b="1" dirty="0" smtClean="0"/>
              <a:t>recapture.’</a:t>
            </a:r>
            <a:endParaRPr lang="en-GB" sz="3200" b="1" dirty="0"/>
          </a:p>
        </p:txBody>
      </p:sp>
    </p:spTree>
    <p:extLst>
      <p:ext uri="{BB962C8B-B14F-4D97-AF65-F5344CB8AC3E}">
        <p14:creationId xmlns:p14="http://schemas.microsoft.com/office/powerpoint/2010/main" val="1183468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107504" y="1600200"/>
            <a:ext cx="8856984" cy="5141168"/>
          </a:xfrm>
        </p:spPr>
        <p:txBody>
          <a:bodyPr>
            <a:normAutofit fontScale="25000" lnSpcReduction="20000"/>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pPr algn="ctr"/>
            <a:endParaRPr lang="en-GB" sz="11200" dirty="0" smtClean="0"/>
          </a:p>
          <a:p>
            <a:endParaRPr lang="en-GB" sz="11200" dirty="0"/>
          </a:p>
          <a:p>
            <a:endParaRPr lang="en-GB" sz="11200" dirty="0" smtClean="0"/>
          </a:p>
          <a:p>
            <a:endParaRPr lang="en-GB" sz="11200" dirty="0"/>
          </a:p>
          <a:p>
            <a:pPr marL="0" indent="0" algn="ctr">
              <a:buNone/>
            </a:pPr>
            <a:r>
              <a:rPr lang="en-GB" sz="11200" dirty="0" smtClean="0"/>
              <a:t>‘Made especially for the British Commandos [specially trained foot soldiers] and soldiers dropped by parachute from aeroplanes. It [the film] has been made to try and recreate the courage and fighting spirit of the soldiers who fought at Agincourt. Soldiers fighting today are descended from those soldiers at Agincourt.’ </a:t>
            </a:r>
            <a:r>
              <a:rPr lang="en-GB" sz="11200" dirty="0"/>
              <a:t/>
            </a:r>
            <a:br>
              <a:rPr lang="en-GB" sz="11200" dirty="0"/>
            </a:br>
            <a:r>
              <a:rPr lang="en-GB" sz="11200" dirty="0"/>
              <a:t/>
            </a:r>
            <a:br>
              <a:rPr lang="en-GB" sz="11200" dirty="0"/>
            </a:br>
            <a:r>
              <a:rPr lang="en-GB" sz="7400" dirty="0"/>
              <a:t/>
            </a:r>
            <a:br>
              <a:rPr lang="en-GB" sz="7400" dirty="0"/>
            </a:br>
            <a:r>
              <a:rPr lang="en-GB" sz="7400" dirty="0"/>
              <a:t/>
            </a:r>
            <a:br>
              <a:rPr lang="en-GB" sz="7400" dirty="0"/>
            </a:br>
            <a:r>
              <a:rPr lang="en-GB" sz="7400" dirty="0"/>
              <a:t/>
            </a:r>
            <a:br>
              <a:rPr lang="en-GB" sz="7400" dirty="0"/>
            </a:br>
            <a:r>
              <a:rPr lang="en-GB" sz="7400" dirty="0"/>
              <a:t/>
            </a:r>
            <a:br>
              <a:rPr lang="en-GB" sz="7400" dirty="0"/>
            </a:br>
            <a:r>
              <a:rPr lang="en-GB" dirty="0"/>
              <a:t/>
            </a:r>
            <a:br>
              <a:rPr lang="en-GB" dirty="0"/>
            </a:br>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66623"/>
            <a:ext cx="2160240" cy="399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72785"/>
            <a:ext cx="2826647" cy="3715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306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Similarities and differences between 1415 and 1944</a:t>
            </a:r>
            <a:endParaRPr lang="en-GB" dirty="0"/>
          </a:p>
        </p:txBody>
      </p:sp>
      <p:sp>
        <p:nvSpPr>
          <p:cNvPr id="5" name="Text Placeholder 4"/>
          <p:cNvSpPr>
            <a:spLocks noGrp="1"/>
          </p:cNvSpPr>
          <p:nvPr>
            <p:ph type="body" idx="1"/>
          </p:nvPr>
        </p:nvSpPr>
        <p:spPr/>
        <p:txBody>
          <a:bodyPr/>
          <a:lstStyle/>
          <a:p>
            <a:r>
              <a:rPr lang="en-GB" dirty="0" smtClean="0"/>
              <a:t>1415 Henry V’s soldiers</a:t>
            </a:r>
            <a:endParaRPr lang="en-GB" dirty="0"/>
          </a:p>
        </p:txBody>
      </p:sp>
      <p:sp>
        <p:nvSpPr>
          <p:cNvPr id="6" name="Content Placeholder 5"/>
          <p:cNvSpPr>
            <a:spLocks noGrp="1"/>
          </p:cNvSpPr>
          <p:nvPr>
            <p:ph sz="half" idx="2"/>
          </p:nvPr>
        </p:nvSpPr>
        <p:spPr/>
        <p:txBody>
          <a:bodyPr/>
          <a:lstStyle/>
          <a:p>
            <a:r>
              <a:rPr lang="en-GB" dirty="0" smtClean="0"/>
              <a:t>Invaded Normandy</a:t>
            </a:r>
          </a:p>
          <a:p>
            <a:r>
              <a:rPr lang="en-GB" dirty="0" smtClean="0"/>
              <a:t>Fought in northern France</a:t>
            </a:r>
          </a:p>
          <a:p>
            <a:r>
              <a:rPr lang="en-GB" dirty="0" smtClean="0"/>
              <a:t>Came from England and Wales</a:t>
            </a:r>
          </a:p>
          <a:p>
            <a:r>
              <a:rPr lang="en-GB" dirty="0" smtClean="0"/>
              <a:t>Fought on foot and horseback</a:t>
            </a:r>
          </a:p>
          <a:p>
            <a:r>
              <a:rPr lang="en-GB" dirty="0" smtClean="0"/>
              <a:t>Defeated the French and helped to </a:t>
            </a:r>
            <a:r>
              <a:rPr lang="en-GB" b="1" dirty="0" smtClean="0"/>
              <a:t>conquer France </a:t>
            </a:r>
            <a:r>
              <a:rPr lang="en-GB" dirty="0" smtClean="0"/>
              <a:t>for their king</a:t>
            </a:r>
            <a:endParaRPr lang="en-GB" dirty="0"/>
          </a:p>
        </p:txBody>
      </p:sp>
      <p:sp>
        <p:nvSpPr>
          <p:cNvPr id="7" name="Text Placeholder 6"/>
          <p:cNvSpPr>
            <a:spLocks noGrp="1"/>
          </p:cNvSpPr>
          <p:nvPr>
            <p:ph type="body" sz="quarter" idx="3"/>
          </p:nvPr>
        </p:nvSpPr>
        <p:spPr/>
        <p:txBody>
          <a:bodyPr>
            <a:normAutofit/>
          </a:bodyPr>
          <a:lstStyle/>
          <a:p>
            <a:r>
              <a:rPr lang="en-GB" dirty="0" smtClean="0"/>
              <a:t>1944 British soldiers on D-Day</a:t>
            </a:r>
            <a:endParaRPr lang="en-GB" dirty="0"/>
          </a:p>
        </p:txBody>
      </p:sp>
      <p:sp>
        <p:nvSpPr>
          <p:cNvPr id="8" name="Content Placeholder 7"/>
          <p:cNvSpPr>
            <a:spLocks noGrp="1"/>
          </p:cNvSpPr>
          <p:nvPr>
            <p:ph sz="quarter" idx="4"/>
          </p:nvPr>
        </p:nvSpPr>
        <p:spPr/>
        <p:txBody>
          <a:bodyPr>
            <a:normAutofit fontScale="92500" lnSpcReduction="10000"/>
          </a:bodyPr>
          <a:lstStyle/>
          <a:p>
            <a:r>
              <a:rPr lang="en-GB" dirty="0" smtClean="0"/>
              <a:t>Invaded Normandy</a:t>
            </a:r>
          </a:p>
          <a:p>
            <a:r>
              <a:rPr lang="en-GB" dirty="0" smtClean="0"/>
              <a:t>Fought in northern France</a:t>
            </a:r>
          </a:p>
          <a:p>
            <a:r>
              <a:rPr lang="en-GB" dirty="0" smtClean="0"/>
              <a:t>Came from England, Wales, Scotland and Ireland</a:t>
            </a:r>
          </a:p>
          <a:p>
            <a:r>
              <a:rPr lang="en-GB" dirty="0" smtClean="0"/>
              <a:t>Fought on foot and in vehicles</a:t>
            </a:r>
          </a:p>
          <a:p>
            <a:r>
              <a:rPr lang="en-GB" dirty="0" smtClean="0"/>
              <a:t>Defeated the Germans</a:t>
            </a:r>
          </a:p>
          <a:p>
            <a:r>
              <a:rPr lang="en-GB" dirty="0" smtClean="0"/>
              <a:t>Were allies of the French and helped to </a:t>
            </a:r>
            <a:r>
              <a:rPr lang="en-GB" b="1" dirty="0" smtClean="0"/>
              <a:t>free France </a:t>
            </a:r>
            <a:r>
              <a:rPr lang="en-GB" dirty="0" smtClean="0"/>
              <a:t>from German rule</a:t>
            </a:r>
          </a:p>
          <a:p>
            <a:r>
              <a:rPr lang="en-GB" dirty="0" smtClean="0"/>
              <a:t>Were part of a large allied force including the Americans</a:t>
            </a:r>
            <a:endParaRPr lang="en-GB"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5" y="859218"/>
            <a:ext cx="648073" cy="8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813640"/>
            <a:ext cx="484279" cy="89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555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mp;#x0D;&amp;#x0A;&amp;#x0D;&amp;#x0A;&amp;#x0D;&amp;#x0A;How did Laurence Olivier and Kenneth Branagh want their audiences to feel about the Battle of Agincourt?&amp;#x0D;&amp;#x0A;&amp;quot;&quot;/&gt;&lt;property id=&quot;20307&quot; value=&quot;259&quot;/&gt;&lt;/object&gt;&lt;object type=&quot;3&quot; unique_id=&quot;10005&quot;&gt;&lt;property id=&quot;20148&quot; value=&quot;5&quot;/&gt;&lt;property id=&quot;20300&quot; value=&quot;Slide 2&quot;/&gt;&lt;property id=&quot;20307&quot; value=&quot;256&quot;/&gt;&lt;/object&gt;&lt;object type=&quot;3&quot; unique_id=&quot;10006&quot;&gt;&lt;property id=&quot;20148&quot; value=&quot;5&quot;/&gt;&lt;property id=&quot;20300&quot; value=&quot;Slide 3 - &amp;quot;What’s in a name?&amp;quot;&quot;/&gt;&lt;property id=&quot;20307&quot; value=&quot;257&quot;/&gt;&lt;/object&gt;&lt;object type=&quot;3&quot; unique_id=&quot;10007&quot;&gt;&lt;property id=&quot;20148&quot; value=&quot;5&quot;/&gt;&lt;property id=&quot;20300&quot; value=&quot;Slide 4&quot;/&gt;&lt;property id=&quot;20307&quot; value=&quot;258&quot;/&gt;&lt;/object&gt;&lt;object type=&quot;3&quot; unique_id=&quot;10008&quot;&gt;&lt;property id=&quot;20148&quot; value=&quot;5&quot;/&gt;&lt;property id=&quot;20300&quot; value=&quot;Slide 5 - &amp;quot;&amp;#x0D;&amp;#x0A;&amp;#x0D;&amp;#x0A;&amp;#x0D;&amp;#x0A;&amp;#x0D;&amp;#x0A;&amp;#x0D;&amp;#x0A;&amp;#x0D;&amp;#x0A;&amp;#x0D;&amp;#x0A;&amp;#x0D;&amp;#x0A;&amp;#x0D;&amp;#x0A;&amp;#x0D;&amp;#x0A;&amp;#x0D;&amp;#x0A;&amp;#x0D;&amp;#x0A;&amp;#x0D;&amp;#x0A;&amp;#x0D;&amp;#x0A;&amp;#x0D;&amp;#x0A;On 6th June 1944, during the Second World  War, the British took part in a massive invasion with the&quot;/&gt;&lt;property id=&quot;20307&quot; value=&quot;260&quot;/&gt;&lt;/object&gt;&lt;object type=&quot;3&quot; unique_id=&quot;10009&quot;&gt;&lt;property id=&quot;20148&quot; value=&quot;5&quot;/&gt;&lt;property id=&quot;20300&quot; value=&quot;Slide 6 - &amp;quot;&amp;#x0D;&amp;#x0A;&amp;#x0D;&amp;#x0A;What was life like for ordinary British people during the Second World War up to 1944?&amp;#x0D;&amp;#x0A; &amp;quot;&quot;/&gt;&lt;property id=&quot;20307&quot; value=&quot;261&quot;/&gt;&lt;/object&gt;&lt;object type=&quot;3&quot; unique_id=&quot;10010&quot;&gt;&lt;property id=&quot;20148&quot; value=&quot;5&quot;/&gt;&lt;property id=&quot;20300&quot; value=&quot;Slide 7&quot;/&gt;&lt;property id=&quot;20307&quot; value=&quot;262&quot;/&gt;&lt;/object&gt;&lt;object type=&quot;3&quot; unique_id=&quot;10011&quot;&gt;&lt;property id=&quot;20148&quot; value=&quot;5&quot;/&gt;&lt;property id=&quot;20300&quot; value=&quot;Slide 8&quot;/&gt;&lt;property id=&quot;20307&quot; value=&quot;264&quot;/&gt;&lt;/object&gt;&lt;object type=&quot;3&quot; unique_id=&quot;10012&quot;&gt;&lt;property id=&quot;20148&quot; value=&quot;5&quot;/&gt;&lt;property id=&quot;20300&quot; value=&quot;Slide 9 - &amp;quot;Similarities and differences between 1415 and 1944&amp;quot;&quot;/&gt;&lt;property id=&quot;20307&quot; value=&quot;265&quot;/&gt;&lt;/object&gt;&lt;object type=&quot;3&quot; unique_id=&quot;10013&quot;&gt;&lt;property id=&quot;20148&quot; value=&quot;5&quot;/&gt;&lt;property id=&quot;20300&quot; value=&quot;Slide 10&quot;/&gt;&lt;property id=&quot;20307&quot; value=&quot;263&quot;/&gt;&lt;/object&gt;&lt;object type=&quot;3&quot; unique_id=&quot;10014&quot;&gt;&lt;property id=&quot;20148&quot; value=&quot;5&quot;/&gt;&lt;property id=&quot;20300&quot; value=&quot;Slide 11&quot;/&gt;&lt;property id=&quot;20307&quot; value=&quot;266&quot;/&gt;&lt;/object&gt;&lt;object type=&quot;3&quot; unique_id=&quot;10015&quot;&gt;&lt;property id=&quot;20148&quot; value=&quot;5&quot;/&gt;&lt;property id=&quot;20300&quot; value=&quot;Slide 12 - &amp;quot;Planning the service&amp;quot;&quot;/&gt;&lt;property id=&quot;20307&quot; value=&quot;268&quot;/&gt;&lt;/object&gt;&lt;object type=&quot;3&quot; unique_id=&quot;10016&quot;&gt;&lt;property id=&quot;20148&quot; value=&quot;5&quot;/&gt;&lt;property id=&quot;20300&quot; value=&quot;Slide 13 - &amp;quot;Agincourt 600 service&amp;quot;&quot;/&gt;&lt;property id=&quot;20307&quot; value=&quot;269&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TotalTime>
  <Words>532</Words>
  <Application>Microsoft Office PowerPoint</Application>
  <PresentationFormat>On-screen Show (4:3)</PresentationFormat>
  <Paragraphs>73</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   How did Laurence Olivier and Kenneth Branagh want their audiences to feel about the Battle of Agincourt? </vt:lpstr>
      <vt:lpstr>PowerPoint Presentation</vt:lpstr>
      <vt:lpstr>What’s in a name?</vt:lpstr>
      <vt:lpstr>PowerPoint Presentation</vt:lpstr>
      <vt:lpstr>               On 6th June 1944, during the Second World  War, the British took part in a massive invasion with their allies to free France from Nazi Germany. </vt:lpstr>
      <vt:lpstr>  What was life like for ordinary British people during the Second World War up to 1944?  </vt:lpstr>
      <vt:lpstr>PowerPoint Presentation</vt:lpstr>
      <vt:lpstr>PowerPoint Presentation</vt:lpstr>
      <vt:lpstr>Similarities and differences between 1415 and 1944</vt:lpstr>
      <vt:lpstr>PowerPoint Presentation</vt:lpstr>
      <vt:lpstr>PowerPoint Presentation</vt:lpstr>
      <vt:lpstr>Planning the service</vt:lpstr>
      <vt:lpstr>Agincourt 600 service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Maheema Chanrai</cp:lastModifiedBy>
  <cp:revision>19</cp:revision>
  <dcterms:created xsi:type="dcterms:W3CDTF">2015-12-02T16:11:42Z</dcterms:created>
  <dcterms:modified xsi:type="dcterms:W3CDTF">2016-01-15T15:23:08Z</dcterms:modified>
</cp:coreProperties>
</file>