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4" r:id="rId5"/>
    <p:sldId id="260" r:id="rId6"/>
    <p:sldId id="261" r:id="rId7"/>
    <p:sldId id="262" r:id="rId8"/>
    <p:sldId id="265" r:id="rId9"/>
    <p:sldId id="266" r:id="rId10"/>
    <p:sldId id="263" r:id="rId11"/>
    <p:sldId id="268" r:id="rId12"/>
    <p:sldId id="269" r:id="rId13"/>
    <p:sldId id="271" r:id="rId14"/>
    <p:sldId id="273" r:id="rId15"/>
    <p:sldId id="272" r:id="rId16"/>
    <p:sldId id="274" r:id="rId17"/>
  </p:sldIdLst>
  <p:sldSz cx="9144000" cy="6858000" type="screen4x3"/>
  <p:notesSz cx="6858000" cy="9144000"/>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6" d="100"/>
          <a:sy n="76" d="100"/>
        </p:scale>
        <p:origin x="-984" y="-6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2CCC9FB-D6A7-494F-8ED2-C29D821746DE}" type="datetimeFigureOut">
              <a:rPr lang="en-GB" smtClean="0"/>
              <a:t>15/01/2016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9D0FD3-DDC2-4C62-8906-C2FE20DED286}" type="slidenum">
              <a:rPr lang="en-GB" smtClean="0"/>
              <a:t>‹#›</a:t>
            </a:fld>
            <a:endParaRPr lang="en-GB"/>
          </a:p>
        </p:txBody>
      </p:sp>
    </p:spTree>
    <p:extLst>
      <p:ext uri="{BB962C8B-B14F-4D97-AF65-F5344CB8AC3E}">
        <p14:creationId xmlns:p14="http://schemas.microsoft.com/office/powerpoint/2010/main" val="1541899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2CCC9FB-D6A7-494F-8ED2-C29D821746DE}" type="datetimeFigureOut">
              <a:rPr lang="en-GB" smtClean="0"/>
              <a:t>15/01/2016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9D0FD3-DDC2-4C62-8906-C2FE20DED286}" type="slidenum">
              <a:rPr lang="en-GB" smtClean="0"/>
              <a:t>‹#›</a:t>
            </a:fld>
            <a:endParaRPr lang="en-GB"/>
          </a:p>
        </p:txBody>
      </p:sp>
    </p:spTree>
    <p:extLst>
      <p:ext uri="{BB962C8B-B14F-4D97-AF65-F5344CB8AC3E}">
        <p14:creationId xmlns:p14="http://schemas.microsoft.com/office/powerpoint/2010/main" val="667385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2CCC9FB-D6A7-494F-8ED2-C29D821746DE}" type="datetimeFigureOut">
              <a:rPr lang="en-GB" smtClean="0"/>
              <a:t>15/01/2016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9D0FD3-DDC2-4C62-8906-C2FE20DED286}" type="slidenum">
              <a:rPr lang="en-GB" smtClean="0"/>
              <a:t>‹#›</a:t>
            </a:fld>
            <a:endParaRPr lang="en-GB"/>
          </a:p>
        </p:txBody>
      </p:sp>
    </p:spTree>
    <p:extLst>
      <p:ext uri="{BB962C8B-B14F-4D97-AF65-F5344CB8AC3E}">
        <p14:creationId xmlns:p14="http://schemas.microsoft.com/office/powerpoint/2010/main" val="3690829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2CCC9FB-D6A7-494F-8ED2-C29D821746DE}" type="datetimeFigureOut">
              <a:rPr lang="en-GB" smtClean="0"/>
              <a:t>15/01/2016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9D0FD3-DDC2-4C62-8906-C2FE20DED286}" type="slidenum">
              <a:rPr lang="en-GB" smtClean="0"/>
              <a:t>‹#›</a:t>
            </a:fld>
            <a:endParaRPr lang="en-GB"/>
          </a:p>
        </p:txBody>
      </p:sp>
    </p:spTree>
    <p:extLst>
      <p:ext uri="{BB962C8B-B14F-4D97-AF65-F5344CB8AC3E}">
        <p14:creationId xmlns:p14="http://schemas.microsoft.com/office/powerpoint/2010/main" val="2500467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CCC9FB-D6A7-494F-8ED2-C29D821746DE}" type="datetimeFigureOut">
              <a:rPr lang="en-GB" smtClean="0"/>
              <a:t>15/01/2016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9D0FD3-DDC2-4C62-8906-C2FE20DED286}" type="slidenum">
              <a:rPr lang="en-GB" smtClean="0"/>
              <a:t>‹#›</a:t>
            </a:fld>
            <a:endParaRPr lang="en-GB"/>
          </a:p>
        </p:txBody>
      </p:sp>
    </p:spTree>
    <p:extLst>
      <p:ext uri="{BB962C8B-B14F-4D97-AF65-F5344CB8AC3E}">
        <p14:creationId xmlns:p14="http://schemas.microsoft.com/office/powerpoint/2010/main" val="1733110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D2CCC9FB-D6A7-494F-8ED2-C29D821746DE}" type="datetimeFigureOut">
              <a:rPr lang="en-GB" smtClean="0"/>
              <a:t>15/01/2016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9D0FD3-DDC2-4C62-8906-C2FE20DED286}" type="slidenum">
              <a:rPr lang="en-GB" smtClean="0"/>
              <a:t>‹#›</a:t>
            </a:fld>
            <a:endParaRPr lang="en-GB"/>
          </a:p>
        </p:txBody>
      </p:sp>
    </p:spTree>
    <p:extLst>
      <p:ext uri="{BB962C8B-B14F-4D97-AF65-F5344CB8AC3E}">
        <p14:creationId xmlns:p14="http://schemas.microsoft.com/office/powerpoint/2010/main" val="4239299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D2CCC9FB-D6A7-494F-8ED2-C29D821746DE}" type="datetimeFigureOut">
              <a:rPr lang="en-GB" smtClean="0"/>
              <a:t>15/01/2016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E9D0FD3-DDC2-4C62-8906-C2FE20DED286}" type="slidenum">
              <a:rPr lang="en-GB" smtClean="0"/>
              <a:t>‹#›</a:t>
            </a:fld>
            <a:endParaRPr lang="en-GB"/>
          </a:p>
        </p:txBody>
      </p:sp>
    </p:spTree>
    <p:extLst>
      <p:ext uri="{BB962C8B-B14F-4D97-AF65-F5344CB8AC3E}">
        <p14:creationId xmlns:p14="http://schemas.microsoft.com/office/powerpoint/2010/main" val="4153163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D2CCC9FB-D6A7-494F-8ED2-C29D821746DE}" type="datetimeFigureOut">
              <a:rPr lang="en-GB" smtClean="0"/>
              <a:t>15/01/2016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E9D0FD3-DDC2-4C62-8906-C2FE20DED286}" type="slidenum">
              <a:rPr lang="en-GB" smtClean="0"/>
              <a:t>‹#›</a:t>
            </a:fld>
            <a:endParaRPr lang="en-GB"/>
          </a:p>
        </p:txBody>
      </p:sp>
    </p:spTree>
    <p:extLst>
      <p:ext uri="{BB962C8B-B14F-4D97-AF65-F5344CB8AC3E}">
        <p14:creationId xmlns:p14="http://schemas.microsoft.com/office/powerpoint/2010/main" val="3758957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CCC9FB-D6A7-494F-8ED2-C29D821746DE}" type="datetimeFigureOut">
              <a:rPr lang="en-GB" smtClean="0"/>
              <a:t>15/01/2016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E9D0FD3-DDC2-4C62-8906-C2FE20DED286}" type="slidenum">
              <a:rPr lang="en-GB" smtClean="0"/>
              <a:t>‹#›</a:t>
            </a:fld>
            <a:endParaRPr lang="en-GB"/>
          </a:p>
        </p:txBody>
      </p:sp>
    </p:spTree>
    <p:extLst>
      <p:ext uri="{BB962C8B-B14F-4D97-AF65-F5344CB8AC3E}">
        <p14:creationId xmlns:p14="http://schemas.microsoft.com/office/powerpoint/2010/main" val="329047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CCC9FB-D6A7-494F-8ED2-C29D821746DE}" type="datetimeFigureOut">
              <a:rPr lang="en-GB" smtClean="0"/>
              <a:t>15/01/2016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9D0FD3-DDC2-4C62-8906-C2FE20DED286}" type="slidenum">
              <a:rPr lang="en-GB" smtClean="0"/>
              <a:t>‹#›</a:t>
            </a:fld>
            <a:endParaRPr lang="en-GB"/>
          </a:p>
        </p:txBody>
      </p:sp>
    </p:spTree>
    <p:extLst>
      <p:ext uri="{BB962C8B-B14F-4D97-AF65-F5344CB8AC3E}">
        <p14:creationId xmlns:p14="http://schemas.microsoft.com/office/powerpoint/2010/main" val="2214591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CCC9FB-D6A7-494F-8ED2-C29D821746DE}" type="datetimeFigureOut">
              <a:rPr lang="en-GB" smtClean="0"/>
              <a:t>15/01/2016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9D0FD3-DDC2-4C62-8906-C2FE20DED286}" type="slidenum">
              <a:rPr lang="en-GB" smtClean="0"/>
              <a:t>‹#›</a:t>
            </a:fld>
            <a:endParaRPr lang="en-GB"/>
          </a:p>
        </p:txBody>
      </p:sp>
    </p:spTree>
    <p:extLst>
      <p:ext uri="{BB962C8B-B14F-4D97-AF65-F5344CB8AC3E}">
        <p14:creationId xmlns:p14="http://schemas.microsoft.com/office/powerpoint/2010/main" val="4219975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CCC9FB-D6A7-494F-8ED2-C29D821746DE}" type="datetimeFigureOut">
              <a:rPr lang="en-GB" smtClean="0"/>
              <a:t>15/01/2016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9D0FD3-DDC2-4C62-8906-C2FE20DED286}" type="slidenum">
              <a:rPr lang="en-GB" smtClean="0"/>
              <a:t>‹#›</a:t>
            </a:fld>
            <a:endParaRPr lang="en-GB"/>
          </a:p>
        </p:txBody>
      </p:sp>
    </p:spTree>
    <p:extLst>
      <p:ext uri="{BB962C8B-B14F-4D97-AF65-F5344CB8AC3E}">
        <p14:creationId xmlns:p14="http://schemas.microsoft.com/office/powerpoint/2010/main" val="30580052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b="1" dirty="0" smtClean="0"/>
              <a:t>Why has the battle of Agincourt been remembered differently in France?</a:t>
            </a:r>
            <a:endParaRPr lang="en-GB" b="1"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1677630"/>
            <a:ext cx="3528392" cy="2350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808" y="2708920"/>
            <a:ext cx="3556554" cy="2367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0072" y="3807110"/>
            <a:ext cx="3384376" cy="2538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86877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b="1" dirty="0" smtClean="0"/>
              <a:t>Who was the writer?</a:t>
            </a:r>
            <a:endParaRPr lang="en-GB" b="1" dirty="0"/>
          </a:p>
        </p:txBody>
      </p:sp>
      <p:sp>
        <p:nvSpPr>
          <p:cNvPr id="5" name="Content Placeholder 4"/>
          <p:cNvSpPr>
            <a:spLocks noGrp="1"/>
          </p:cNvSpPr>
          <p:nvPr>
            <p:ph idx="1"/>
          </p:nvPr>
        </p:nvSpPr>
        <p:spPr/>
        <p:txBody>
          <a:bodyPr>
            <a:normAutofit fontScale="92500" lnSpcReduction="20000"/>
          </a:bodyPr>
          <a:lstStyle/>
          <a:p>
            <a:r>
              <a:rPr lang="en-GB" dirty="0" smtClean="0"/>
              <a:t>He was a French soldier during the First World War.</a:t>
            </a:r>
          </a:p>
          <a:p>
            <a:r>
              <a:rPr lang="en-GB" dirty="0" smtClean="0"/>
              <a:t>He took part in a visit to the battlefield of Agincourt in 1915 with British soldiers.</a:t>
            </a:r>
          </a:p>
          <a:p>
            <a:r>
              <a:rPr lang="en-GB" dirty="0" smtClean="0"/>
              <a:t>The British were now </a:t>
            </a:r>
            <a:r>
              <a:rPr lang="en-GB" b="1" dirty="0" smtClean="0"/>
              <a:t>allies</a:t>
            </a:r>
            <a:r>
              <a:rPr lang="en-GB" dirty="0" smtClean="0"/>
              <a:t> of the French.</a:t>
            </a:r>
          </a:p>
          <a:p>
            <a:r>
              <a:rPr lang="en-GB" b="1" dirty="0" smtClean="0"/>
              <a:t>Germany</a:t>
            </a:r>
            <a:r>
              <a:rPr lang="en-GB" dirty="0" smtClean="0"/>
              <a:t> was the enemy of </a:t>
            </a:r>
            <a:r>
              <a:rPr lang="en-GB" b="1" dirty="0" smtClean="0"/>
              <a:t>both</a:t>
            </a:r>
            <a:r>
              <a:rPr lang="en-GB" dirty="0" smtClean="0"/>
              <a:t> Britain and France during the First World War from 1914 to 1918.</a:t>
            </a:r>
          </a:p>
          <a:p>
            <a:r>
              <a:rPr lang="en-GB" dirty="0" smtClean="0"/>
              <a:t>Agincourt was close to the Western Front, a  line of trenches stretching four hundred miles, across which both sides fought.</a:t>
            </a:r>
            <a:endParaRPr lang="en-GB" dirty="0"/>
          </a:p>
        </p:txBody>
      </p:sp>
    </p:spTree>
    <p:extLst>
      <p:ext uri="{BB962C8B-B14F-4D97-AF65-F5344CB8AC3E}">
        <p14:creationId xmlns:p14="http://schemas.microsoft.com/office/powerpoint/2010/main" val="24822398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t/>
            </a:r>
            <a:br>
              <a:rPr lang="en-GB" b="1" dirty="0" smtClean="0"/>
            </a:br>
            <a:r>
              <a:rPr lang="en-GB" b="1" dirty="0"/>
              <a:t/>
            </a:r>
            <a:br>
              <a:rPr lang="en-GB" b="1" dirty="0"/>
            </a:br>
            <a:r>
              <a:rPr lang="en-GB" b="1" dirty="0" smtClean="0"/>
              <a:t/>
            </a:r>
            <a:br>
              <a:rPr lang="en-GB" b="1" dirty="0" smtClean="0"/>
            </a:br>
            <a:r>
              <a:rPr lang="en-GB" b="1" dirty="0"/>
              <a:t/>
            </a:r>
            <a:br>
              <a:rPr lang="en-GB" b="1" dirty="0"/>
            </a:br>
            <a:r>
              <a:rPr lang="en-GB" b="1" dirty="0" smtClean="0"/>
              <a:t/>
            </a:r>
            <a:br>
              <a:rPr lang="en-GB" b="1" dirty="0" smtClean="0"/>
            </a:br>
            <a:r>
              <a:rPr lang="en-GB" b="1" dirty="0"/>
              <a:t/>
            </a:r>
            <a:br>
              <a:rPr lang="en-GB" b="1" dirty="0"/>
            </a:br>
            <a:r>
              <a:rPr lang="en-GB" b="1" dirty="0" smtClean="0"/>
              <a:t/>
            </a:r>
            <a:br>
              <a:rPr lang="en-GB" b="1" dirty="0" smtClean="0"/>
            </a:br>
            <a:r>
              <a:rPr lang="en-GB" b="1" dirty="0"/>
              <a:t/>
            </a:r>
            <a:br>
              <a:rPr lang="en-GB" b="1" dirty="0"/>
            </a:br>
            <a:r>
              <a:rPr lang="en-GB" b="1" dirty="0" smtClean="0"/>
              <a:t/>
            </a:r>
            <a:br>
              <a:rPr lang="en-GB" b="1" dirty="0" smtClean="0"/>
            </a:br>
            <a:r>
              <a:rPr lang="en-GB" b="1" dirty="0"/>
              <a:t/>
            </a:r>
            <a:br>
              <a:rPr lang="en-GB" b="1" dirty="0"/>
            </a:br>
            <a:r>
              <a:rPr lang="en-GB" b="1" dirty="0" smtClean="0"/>
              <a:t/>
            </a:r>
            <a:br>
              <a:rPr lang="en-GB" b="1" dirty="0" smtClean="0"/>
            </a:br>
            <a:r>
              <a:rPr lang="en-GB" b="1" dirty="0"/>
              <a:t/>
            </a:r>
            <a:br>
              <a:rPr lang="en-GB" b="1" dirty="0"/>
            </a:br>
            <a:r>
              <a:rPr lang="en-GB" b="1" dirty="0" smtClean="0"/>
              <a:t/>
            </a:r>
            <a:br>
              <a:rPr lang="en-GB" b="1" dirty="0" smtClean="0"/>
            </a:br>
            <a:r>
              <a:rPr lang="en-GB" b="1" dirty="0"/>
              <a:t/>
            </a:r>
            <a:br>
              <a:rPr lang="en-GB" b="1" dirty="0"/>
            </a:br>
            <a:r>
              <a:rPr lang="en-GB" b="1" dirty="0" smtClean="0"/>
              <a:t/>
            </a:r>
            <a:br>
              <a:rPr lang="en-GB" b="1" dirty="0" smtClean="0"/>
            </a:br>
            <a:r>
              <a:rPr lang="en-GB" b="1" dirty="0"/>
              <a:t/>
            </a:r>
            <a:br>
              <a:rPr lang="en-GB" b="1" dirty="0"/>
            </a:br>
            <a:r>
              <a:rPr lang="en-GB" b="1" dirty="0" smtClean="0"/>
              <a:t/>
            </a:r>
            <a:br>
              <a:rPr lang="en-GB" b="1" dirty="0" smtClean="0"/>
            </a:br>
            <a:r>
              <a:rPr lang="en-GB" b="1" dirty="0" smtClean="0"/>
              <a:t>A map of the Western Front, a British trench and a German attack</a:t>
            </a:r>
            <a:endParaRPr lang="en-GB" b="1"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188640"/>
            <a:ext cx="5899061"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664" y="3356992"/>
            <a:ext cx="5326560" cy="1933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8104" y="759119"/>
            <a:ext cx="3412921" cy="2605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69137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160" y="332656"/>
            <a:ext cx="8661648" cy="1215008"/>
          </a:xfrm>
        </p:spPr>
        <p:txBody>
          <a:bodyPr>
            <a:normAutofit fontScale="90000"/>
          </a:bodyPr>
          <a:lstStyle/>
          <a:p>
            <a:r>
              <a:rPr lang="en-GB" b="1" dirty="0" smtClean="0"/>
              <a:t/>
            </a:r>
            <a:br>
              <a:rPr lang="en-GB" b="1" dirty="0" smtClean="0"/>
            </a:br>
            <a:r>
              <a:rPr lang="en-GB" b="1" dirty="0" smtClean="0"/>
              <a:t>What does this tell us about French attitudes to Agincourt during the First World War?</a:t>
            </a:r>
            <a:endParaRPr lang="en-GB" b="1" dirty="0"/>
          </a:p>
        </p:txBody>
      </p:sp>
      <p:sp>
        <p:nvSpPr>
          <p:cNvPr id="3" name="Content Placeholder 2"/>
          <p:cNvSpPr>
            <a:spLocks noGrp="1"/>
          </p:cNvSpPr>
          <p:nvPr>
            <p:ph idx="1"/>
          </p:nvPr>
        </p:nvSpPr>
        <p:spPr/>
        <p:txBody>
          <a:bodyPr/>
          <a:lstStyle/>
          <a:p>
            <a:pPr marL="0" indent="0">
              <a:buNone/>
            </a:pPr>
            <a:endParaRPr lang="en-GB" dirty="0" smtClean="0"/>
          </a:p>
          <a:p>
            <a:pPr marL="0" indent="0">
              <a:buNone/>
            </a:pPr>
            <a:r>
              <a:rPr lang="en-GB" dirty="0" smtClean="0"/>
              <a:t>‘I </a:t>
            </a:r>
            <a:r>
              <a:rPr lang="en-GB" dirty="0"/>
              <a:t>believe that there are important yet forgotten places where the dead of France await our </a:t>
            </a:r>
            <a:r>
              <a:rPr lang="en-GB" dirty="0" smtClean="0"/>
              <a:t>homage (</a:t>
            </a:r>
            <a:r>
              <a:rPr lang="en-GB" i="1" dirty="0" smtClean="0"/>
              <a:t>respect</a:t>
            </a:r>
            <a:r>
              <a:rPr lang="en-GB" dirty="0" smtClean="0"/>
              <a:t>) ... </a:t>
            </a:r>
            <a:r>
              <a:rPr lang="en-GB" dirty="0"/>
              <a:t>I give my solemn word that after the war I will salute every corner where my </a:t>
            </a:r>
            <a:r>
              <a:rPr lang="en-GB" dirty="0" smtClean="0"/>
              <a:t>ancestors … fought </a:t>
            </a:r>
            <a:r>
              <a:rPr lang="en-GB" dirty="0"/>
              <a:t>and died for France. They are </a:t>
            </a:r>
            <a:r>
              <a:rPr lang="en-GB" dirty="0" smtClean="0"/>
              <a:t>men </a:t>
            </a:r>
            <a:r>
              <a:rPr lang="en-GB" dirty="0"/>
              <a:t>we should honour and for whom we should pray</a:t>
            </a:r>
            <a:r>
              <a:rPr lang="en-GB" dirty="0" smtClean="0"/>
              <a:t>.’</a:t>
            </a:r>
            <a:endParaRPr lang="en-GB" dirty="0"/>
          </a:p>
          <a:p>
            <a:endParaRPr lang="en-GB" dirty="0"/>
          </a:p>
          <a:p>
            <a:endParaRPr lang="en-GB" dirty="0"/>
          </a:p>
          <a:p>
            <a:endParaRPr lang="en-GB" dirty="0"/>
          </a:p>
        </p:txBody>
      </p:sp>
    </p:spTree>
    <p:extLst>
      <p:ext uri="{BB962C8B-B14F-4D97-AF65-F5344CB8AC3E}">
        <p14:creationId xmlns:p14="http://schemas.microsoft.com/office/powerpoint/2010/main" val="2103910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1196752"/>
            <a:ext cx="8523532" cy="4103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4565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i="1" dirty="0" smtClean="0"/>
              <a:t/>
            </a:r>
            <a:br>
              <a:rPr lang="en-GB" i="1" dirty="0" smtClean="0"/>
            </a:br>
            <a:r>
              <a:rPr lang="en-GB" i="1" dirty="0"/>
              <a:t/>
            </a:r>
            <a:br>
              <a:rPr lang="en-GB" i="1" dirty="0"/>
            </a:br>
            <a:r>
              <a:rPr lang="en-GB" i="1" dirty="0" smtClean="0"/>
              <a:t/>
            </a:r>
            <a:br>
              <a:rPr lang="en-GB" i="1" dirty="0" smtClean="0"/>
            </a:br>
            <a:r>
              <a:rPr lang="en-GB" i="1" dirty="0"/>
              <a:t/>
            </a:r>
            <a:br>
              <a:rPr lang="en-GB" i="1" dirty="0"/>
            </a:br>
            <a:r>
              <a:rPr lang="en-GB" i="1" dirty="0" smtClean="0"/>
              <a:t/>
            </a:r>
            <a:br>
              <a:rPr lang="en-GB" i="1" dirty="0" smtClean="0"/>
            </a:br>
            <a:r>
              <a:rPr lang="en-GB" i="1" dirty="0"/>
              <a:t/>
            </a:r>
            <a:br>
              <a:rPr lang="en-GB" i="1" dirty="0"/>
            </a:br>
            <a:r>
              <a:rPr lang="en-GB" i="1" dirty="0" smtClean="0"/>
              <a:t/>
            </a:r>
            <a:br>
              <a:rPr lang="en-GB" i="1" dirty="0" smtClean="0"/>
            </a:br>
            <a:r>
              <a:rPr lang="en-GB" i="1" dirty="0"/>
              <a:t/>
            </a:r>
            <a:br>
              <a:rPr lang="en-GB" i="1" dirty="0"/>
            </a:br>
            <a:r>
              <a:rPr lang="en-GB" i="1" dirty="0" smtClean="0"/>
              <a:t/>
            </a:r>
            <a:br>
              <a:rPr lang="en-GB" i="1" dirty="0" smtClean="0"/>
            </a:br>
            <a:r>
              <a:rPr lang="en-GB" i="1" dirty="0"/>
              <a:t/>
            </a:r>
            <a:br>
              <a:rPr lang="en-GB" i="1" dirty="0"/>
            </a:br>
            <a:r>
              <a:rPr lang="en-GB" i="1" dirty="0" smtClean="0"/>
              <a:t/>
            </a:r>
            <a:br>
              <a:rPr lang="en-GB" i="1" dirty="0" smtClean="0"/>
            </a:br>
            <a:r>
              <a:rPr lang="en-GB" i="1" dirty="0"/>
              <a:t/>
            </a:r>
            <a:br>
              <a:rPr lang="en-GB" i="1" dirty="0"/>
            </a:br>
            <a:r>
              <a:rPr lang="en-GB" i="1" dirty="0" smtClean="0"/>
              <a:t/>
            </a:r>
            <a:br>
              <a:rPr lang="en-GB" i="1" dirty="0" smtClean="0"/>
            </a:br>
            <a:r>
              <a:rPr lang="en-GB" i="1" dirty="0"/>
              <a:t/>
            </a:r>
            <a:br>
              <a:rPr lang="en-GB" i="1" dirty="0"/>
            </a:br>
            <a:r>
              <a:rPr lang="en-GB" i="1" dirty="0" smtClean="0"/>
              <a:t/>
            </a:r>
            <a:br>
              <a:rPr lang="en-GB" i="1" dirty="0" smtClean="0"/>
            </a:br>
            <a:r>
              <a:rPr lang="en-GB" i="1" dirty="0"/>
              <a:t/>
            </a:r>
            <a:br>
              <a:rPr lang="en-GB" i="1" dirty="0"/>
            </a:br>
            <a:r>
              <a:rPr lang="en-GB" sz="3100" i="1" dirty="0" smtClean="0"/>
              <a:t>Fraternising </a:t>
            </a:r>
            <a:r>
              <a:rPr lang="en-GB" sz="3100" dirty="0" smtClean="0"/>
              <a:t>means being friendly.</a:t>
            </a:r>
            <a:br>
              <a:rPr lang="en-GB" sz="3100" dirty="0" smtClean="0"/>
            </a:br>
            <a:r>
              <a:rPr lang="en-GB" sz="3100" dirty="0" smtClean="0"/>
              <a:t>A </a:t>
            </a:r>
            <a:r>
              <a:rPr lang="en-GB" sz="3100" i="1" dirty="0" smtClean="0"/>
              <a:t>battalion</a:t>
            </a:r>
            <a:r>
              <a:rPr lang="en-GB" sz="3100" dirty="0" smtClean="0"/>
              <a:t> is a large group of soldiers.</a:t>
            </a:r>
            <a:br>
              <a:rPr lang="en-GB" sz="3100" dirty="0" smtClean="0"/>
            </a:br>
            <a:r>
              <a:rPr lang="en-GB" sz="3100" i="1" dirty="0" smtClean="0"/>
              <a:t>Chasseurs-a-pied</a:t>
            </a:r>
            <a:r>
              <a:rPr lang="en-GB" sz="3100" dirty="0" smtClean="0"/>
              <a:t> were French foot soldiers (infantry).</a:t>
            </a:r>
            <a:endParaRPr lang="en-GB" sz="3100"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332656"/>
            <a:ext cx="8680417"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94378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t>How was the Battle of Agincourt remembered in Paris in 2015?</a:t>
            </a:r>
            <a:endParaRPr lang="en-GB" b="1" dirty="0"/>
          </a:p>
        </p:txBody>
      </p:sp>
      <p:sp>
        <p:nvSpPr>
          <p:cNvPr id="3" name="Content Placeholder 2"/>
          <p:cNvSpPr>
            <a:spLocks noGrp="1"/>
          </p:cNvSpPr>
          <p:nvPr>
            <p:ph idx="1"/>
          </p:nvPr>
        </p:nvSpPr>
        <p:spPr/>
        <p:txBody>
          <a:bodyPr/>
          <a:lstStyle/>
          <a:p>
            <a:r>
              <a:rPr lang="en-GB" b="1" dirty="0" smtClean="0"/>
              <a:t>What does the account mention?</a:t>
            </a:r>
          </a:p>
          <a:p>
            <a:r>
              <a:rPr lang="en-GB" b="1" dirty="0" smtClean="0"/>
              <a:t>Does it leave anything out? If so, what?</a:t>
            </a:r>
          </a:p>
          <a:p>
            <a:r>
              <a:rPr lang="en-GB" b="1" dirty="0" smtClean="0"/>
              <a:t>What is the attitude towards the English?</a:t>
            </a:r>
          </a:p>
          <a:p>
            <a:r>
              <a:rPr lang="en-GB" b="1" dirty="0" smtClean="0"/>
              <a:t>What is the attitude towards the French?</a:t>
            </a:r>
          </a:p>
          <a:p>
            <a:r>
              <a:rPr lang="en-GB" b="1" dirty="0" smtClean="0"/>
              <a:t>Can you tell that this account was written in France for a French museum? If so, how?</a:t>
            </a:r>
            <a:endParaRPr lang="en-GB" b="1" dirty="0"/>
          </a:p>
        </p:txBody>
      </p:sp>
    </p:spTree>
    <p:extLst>
      <p:ext uri="{BB962C8B-B14F-4D97-AF65-F5344CB8AC3E}">
        <p14:creationId xmlns:p14="http://schemas.microsoft.com/office/powerpoint/2010/main" val="2228195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2060848"/>
            <a:ext cx="8219256" cy="4065315"/>
          </a:xfrm>
        </p:spPr>
        <p:txBody>
          <a:bodyPr>
            <a:normAutofit fontScale="85000" lnSpcReduction="20000"/>
          </a:bodyPr>
          <a:lstStyle/>
          <a:p>
            <a:endParaRPr lang="en-GB" dirty="0" smtClean="0"/>
          </a:p>
          <a:p>
            <a:r>
              <a:rPr lang="en-GB" dirty="0" smtClean="0"/>
              <a:t>Because the French are still ashamed about the defeat at Agincourt.</a:t>
            </a:r>
          </a:p>
          <a:p>
            <a:r>
              <a:rPr lang="en-GB" dirty="0" smtClean="0"/>
              <a:t>Because the exhibition is not really about Agincourt; it’s about how weapons developed between 1415 and 1515 over the period of a hundred years.</a:t>
            </a:r>
          </a:p>
          <a:p>
            <a:r>
              <a:rPr lang="en-GB" dirty="0" smtClean="0"/>
              <a:t>Because French visitors would not come to an exhibition </a:t>
            </a:r>
            <a:r>
              <a:rPr lang="en-GB" b="1" dirty="0" smtClean="0"/>
              <a:t>only</a:t>
            </a:r>
            <a:r>
              <a:rPr lang="en-GB" dirty="0" smtClean="0"/>
              <a:t> about a French defeat (the exhibition stops in 1515 when the French won a great victory).</a:t>
            </a:r>
          </a:p>
          <a:p>
            <a:r>
              <a:rPr lang="en-GB" dirty="0" smtClean="0"/>
              <a:t>Because the exhibition shows how the French army went from defeat in 1415 to victory in 1515.</a:t>
            </a:r>
          </a:p>
          <a:p>
            <a:endParaRPr lang="en-GB" dirty="0"/>
          </a:p>
        </p:txBody>
      </p:sp>
      <p:sp>
        <p:nvSpPr>
          <p:cNvPr id="4" name="Title 3"/>
          <p:cNvSpPr>
            <a:spLocks noGrp="1"/>
          </p:cNvSpPr>
          <p:nvPr>
            <p:ph type="title"/>
          </p:nvPr>
        </p:nvSpPr>
        <p:spPr>
          <a:xfrm>
            <a:off x="467544" y="260648"/>
            <a:ext cx="8229600" cy="1143000"/>
          </a:xfrm>
        </p:spPr>
        <p:txBody>
          <a:bodyPr>
            <a:normAutofit fontScale="90000"/>
          </a:bodyPr>
          <a:lstStyle/>
          <a:p>
            <a:r>
              <a:rPr lang="en-GB" b="1" dirty="0" smtClean="0"/>
              <a:t/>
            </a:r>
            <a:br>
              <a:rPr lang="en-GB" b="1" dirty="0" smtClean="0"/>
            </a:br>
            <a:r>
              <a:rPr lang="en-GB" b="1" dirty="0" smtClean="0"/>
              <a:t>Why did the Knights and Cannon exhibition only assign part of its displays to what happened at Agincourt?</a:t>
            </a:r>
            <a:endParaRPr lang="en-GB" b="1" dirty="0"/>
          </a:p>
        </p:txBody>
      </p:sp>
    </p:spTree>
    <p:extLst>
      <p:ext uri="{BB962C8B-B14F-4D97-AF65-F5344CB8AC3E}">
        <p14:creationId xmlns:p14="http://schemas.microsoft.com/office/powerpoint/2010/main" val="1519076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332656"/>
            <a:ext cx="8644160" cy="5762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32951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GB" dirty="0"/>
          </a:p>
        </p:txBody>
      </p:sp>
      <p:sp>
        <p:nvSpPr>
          <p:cNvPr id="5" name="Text Placeholder 4"/>
          <p:cNvSpPr>
            <a:spLocks noGrp="1"/>
          </p:cNvSpPr>
          <p:nvPr>
            <p:ph type="body" idx="1"/>
          </p:nvPr>
        </p:nvSpPr>
        <p:spPr/>
        <p:txBody>
          <a:bodyPr/>
          <a:lstStyle/>
          <a:p>
            <a:endParaRPr lang="en-GB"/>
          </a:p>
        </p:txBody>
      </p:sp>
      <p:sp>
        <p:nvSpPr>
          <p:cNvPr id="7" name="Text Placeholder 6"/>
          <p:cNvSpPr>
            <a:spLocks noGrp="1"/>
          </p:cNvSpPr>
          <p:nvPr>
            <p:ph type="body" sz="quarter" idx="3"/>
          </p:nvPr>
        </p:nvSpPr>
        <p:spPr/>
        <p:txBody>
          <a:bodyPr/>
          <a:lstStyle/>
          <a:p>
            <a:endParaRPr lang="en-GB" dirty="0" smtClean="0"/>
          </a:p>
          <a:p>
            <a:endParaRPr lang="en-GB" dirty="0"/>
          </a:p>
        </p:txBody>
      </p:sp>
      <p:sp>
        <p:nvSpPr>
          <p:cNvPr id="8" name="Content Placeholder 7"/>
          <p:cNvSpPr>
            <a:spLocks noGrp="1"/>
          </p:cNvSpPr>
          <p:nvPr>
            <p:ph sz="quarter" idx="4"/>
          </p:nvPr>
        </p:nvSpPr>
        <p:spPr>
          <a:xfrm>
            <a:off x="467544" y="2780928"/>
            <a:ext cx="8424936" cy="4464496"/>
          </a:xfrm>
        </p:spPr>
        <p:txBody>
          <a:bodyPr>
            <a:normAutofit/>
          </a:bodyPr>
          <a:lstStyle/>
          <a:p>
            <a:r>
              <a:rPr lang="en-GB" sz="2800" b="1" dirty="0" smtClean="0"/>
              <a:t>The French are on the  left.</a:t>
            </a:r>
          </a:p>
          <a:p>
            <a:r>
              <a:rPr lang="en-GB" sz="2800" b="1" dirty="0" smtClean="0"/>
              <a:t>The English are on the right with the cross of St George on their </a:t>
            </a:r>
            <a:r>
              <a:rPr lang="en-GB" sz="2800" b="1" dirty="0" err="1" smtClean="0"/>
              <a:t>surcoats</a:t>
            </a:r>
            <a:r>
              <a:rPr lang="en-GB" sz="2800" b="1" dirty="0" smtClean="0"/>
              <a:t>.</a:t>
            </a:r>
          </a:p>
          <a:p>
            <a:r>
              <a:rPr lang="en-GB" sz="2800" b="1" dirty="0" smtClean="0"/>
              <a:t>Each army is the same size. </a:t>
            </a:r>
          </a:p>
          <a:p>
            <a:r>
              <a:rPr lang="en-GB" sz="2800" b="1" dirty="0" smtClean="0"/>
              <a:t>The French  have many archers.  </a:t>
            </a:r>
          </a:p>
          <a:p>
            <a:r>
              <a:rPr lang="en-GB" sz="2800" b="1" dirty="0" smtClean="0"/>
              <a:t>The English have many knights on horseback.</a:t>
            </a:r>
          </a:p>
          <a:p>
            <a:r>
              <a:rPr lang="en-GB" sz="2800" b="1" dirty="0" smtClean="0"/>
              <a:t>The landscape shows  a wide valley.</a:t>
            </a:r>
            <a:endParaRPr lang="en-GB" sz="2800" b="1" dirty="0"/>
          </a:p>
        </p:txBody>
      </p:sp>
      <p:pic>
        <p:nvPicPr>
          <p:cNvPr id="307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2411760" y="188640"/>
            <a:ext cx="4040188" cy="2608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0213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5698976" cy="1143000"/>
          </a:xfrm>
        </p:spPr>
        <p:txBody>
          <a:bodyPr>
            <a:normAutofit fontScale="90000"/>
          </a:bodyPr>
          <a:lstStyle/>
          <a:p>
            <a:r>
              <a:rPr lang="en-GB" b="1" dirty="0" smtClean="0"/>
              <a:t>How accurate is </a:t>
            </a:r>
            <a:br>
              <a:rPr lang="en-GB" b="1" dirty="0" smtClean="0"/>
            </a:br>
            <a:r>
              <a:rPr lang="en-GB" b="1" dirty="0" smtClean="0"/>
              <a:t>the painting? </a:t>
            </a:r>
            <a:endParaRPr lang="en-GB" b="1" dirty="0"/>
          </a:p>
        </p:txBody>
      </p:sp>
      <p:sp>
        <p:nvSpPr>
          <p:cNvPr id="8" name="Content Placeholder 7"/>
          <p:cNvSpPr>
            <a:spLocks noGrp="1"/>
          </p:cNvSpPr>
          <p:nvPr>
            <p:ph idx="1"/>
          </p:nvPr>
        </p:nvSpPr>
        <p:spPr/>
        <p:txBody>
          <a:bodyPr/>
          <a:lstStyle/>
          <a:p>
            <a:r>
              <a:rPr lang="en-GB" b="1" dirty="0" smtClean="0"/>
              <a:t>The armies were not the same size. The French army was larger than the English army.</a:t>
            </a:r>
          </a:p>
          <a:p>
            <a:r>
              <a:rPr lang="en-GB" b="1" dirty="0" smtClean="0"/>
              <a:t>The French did not have many archers.</a:t>
            </a:r>
          </a:p>
          <a:p>
            <a:r>
              <a:rPr lang="en-GB" b="1" dirty="0" smtClean="0"/>
              <a:t>The English fought mostly on foot.</a:t>
            </a:r>
          </a:p>
          <a:p>
            <a:r>
              <a:rPr lang="en-GB" b="1" dirty="0" smtClean="0"/>
              <a:t>The battlefield was a muddy field between two woods, not in a wide valley.</a:t>
            </a:r>
            <a:endParaRPr lang="en-GB" b="1"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6176" y="147609"/>
            <a:ext cx="2530909" cy="1636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9439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l"/>
            <a:r>
              <a:rPr lang="en-GB" dirty="0" smtClean="0"/>
              <a:t/>
            </a:r>
            <a:br>
              <a:rPr lang="en-GB" dirty="0" smtClean="0"/>
            </a:br>
            <a:r>
              <a:rPr lang="en-GB" dirty="0"/>
              <a:t/>
            </a:r>
            <a:br>
              <a:rPr lang="en-GB" dirty="0"/>
            </a:br>
            <a:r>
              <a:rPr lang="en-GB" dirty="0" smtClean="0"/>
              <a:t/>
            </a:r>
            <a:br>
              <a:rPr lang="en-GB" dirty="0" smtClean="0"/>
            </a:br>
            <a:r>
              <a:rPr lang="en-GB" dirty="0"/>
              <a:t/>
            </a:r>
            <a:br>
              <a:rPr lang="en-GB" dirty="0"/>
            </a:br>
            <a:r>
              <a:rPr lang="en-GB" dirty="0" smtClean="0"/>
              <a:t/>
            </a:r>
            <a:br>
              <a:rPr lang="en-GB" dirty="0" smtClean="0"/>
            </a:br>
            <a:r>
              <a:rPr lang="en-GB" dirty="0"/>
              <a:t/>
            </a:r>
            <a:br>
              <a:rPr lang="en-GB" dirty="0"/>
            </a:br>
            <a:r>
              <a:rPr lang="en-GB" dirty="0" smtClean="0"/>
              <a:t/>
            </a:r>
            <a:br>
              <a:rPr lang="en-GB" dirty="0" smtClean="0"/>
            </a:br>
            <a:r>
              <a:rPr lang="en-GB" dirty="0"/>
              <a:t/>
            </a:r>
            <a:br>
              <a:rPr lang="en-GB" dirty="0"/>
            </a:br>
            <a:r>
              <a:rPr lang="en-GB" b="1" dirty="0" smtClean="0"/>
              <a:t>Why is the painting </a:t>
            </a:r>
            <a:br>
              <a:rPr lang="en-GB" b="1" dirty="0" smtClean="0"/>
            </a:br>
            <a:r>
              <a:rPr lang="en-GB" b="1" dirty="0" smtClean="0"/>
              <a:t>inaccurate?</a:t>
            </a:r>
            <a:br>
              <a:rPr lang="en-GB" b="1" dirty="0" smtClean="0"/>
            </a:br>
            <a:r>
              <a:rPr lang="en-GB" b="1" dirty="0"/>
              <a:t/>
            </a:r>
            <a:br>
              <a:rPr lang="en-GB" b="1" dirty="0"/>
            </a:br>
            <a:r>
              <a:rPr lang="en-GB" sz="3600" b="1" dirty="0" smtClean="0"/>
              <a:t>The artist never saw the battle or battlefield.</a:t>
            </a:r>
            <a:br>
              <a:rPr lang="en-GB" sz="3600" b="1" dirty="0" smtClean="0"/>
            </a:br>
            <a:r>
              <a:rPr lang="en-GB" sz="3600" b="1" dirty="0" smtClean="0"/>
              <a:t>The artist was painting in about 1470, 55 years after the battle.</a:t>
            </a:r>
            <a:br>
              <a:rPr lang="en-GB" sz="3600" b="1" dirty="0" smtClean="0"/>
            </a:br>
            <a:r>
              <a:rPr lang="en-GB" sz="3600" b="1" dirty="0" smtClean="0"/>
              <a:t>The artist used his imagination.</a:t>
            </a:r>
            <a:br>
              <a:rPr lang="en-GB" sz="3600" b="1" dirty="0" smtClean="0"/>
            </a:br>
            <a:r>
              <a:rPr lang="en-GB" sz="3600" b="1" dirty="0" smtClean="0"/>
              <a:t>The artist was French and may have painted the armies the same size to show that the French did not have an advantage over the English at the start of the battle. This made the English victory seem less impressive.</a:t>
            </a:r>
            <a:endParaRPr lang="en-GB" sz="3600" b="1" dirty="0"/>
          </a:p>
        </p:txBody>
      </p:sp>
      <p:pic>
        <p:nvPicPr>
          <p:cNvPr id="2050" name="Picture 2"/>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tretch>
            <a:fillRect/>
          </a:stretch>
        </p:blipFill>
        <p:spPr bwMode="auto">
          <a:xfrm>
            <a:off x="5436096" y="332656"/>
            <a:ext cx="2305050" cy="153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2461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432" y="836712"/>
            <a:ext cx="4009825" cy="5157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364088" y="747043"/>
            <a:ext cx="2953068" cy="5470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0227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1799" y="1124744"/>
            <a:ext cx="8416519" cy="388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7419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944" y="548680"/>
            <a:ext cx="3976056" cy="5380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220072" y="569391"/>
            <a:ext cx="3024336" cy="5292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265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69160"/>
            <a:ext cx="8229600" cy="1152128"/>
          </a:xfrm>
        </p:spPr>
        <p:txBody>
          <a:bodyPr>
            <a:noAutofit/>
          </a:bodyPr>
          <a:lstStyle/>
          <a:p>
            <a:r>
              <a:rPr lang="en-GB" sz="2800" b="1" dirty="0" smtClean="0"/>
              <a:t>1815: British and other soldiers defeated the French Emperor Napoleon at the Battle of Waterloo in Belgium. It ended over twenty years of war between Britain and France.</a:t>
            </a:r>
            <a:endParaRPr lang="en-GB" sz="2800" b="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19935"/>
            <a:ext cx="2016224" cy="3391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588224" y="517318"/>
            <a:ext cx="1785596" cy="2977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77971" y="2204864"/>
            <a:ext cx="4896544" cy="2176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64105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Why has the battle of Agincourt been remembered differently in France?&amp;quot;&quot;/&gt;&lt;property id=&quot;20307&quot; value=&quot;256&quot;/&gt;&lt;/object&gt;&lt;object type=&quot;3&quot; unique_id=&quot;10005&quot;&gt;&lt;property id=&quot;20148&quot; value=&quot;5&quot;/&gt;&lt;property id=&quot;20300&quot; value=&quot;Slide 2&quot;/&gt;&lt;property id=&quot;20307&quot; value=&quot;257&quot;/&gt;&lt;/object&gt;&lt;object type=&quot;3&quot; unique_id=&quot;10006&quot;&gt;&lt;property id=&quot;20148&quot; value=&quot;5&quot;/&gt;&lt;property id=&quot;20300&quot; value=&quot;Slide 3&quot;/&gt;&lt;property id=&quot;20307&quot; value=&quot;258&quot;/&gt;&lt;/object&gt;&lt;object type=&quot;3&quot; unique_id=&quot;10007&quot;&gt;&lt;property id=&quot;20148&quot; value=&quot;5&quot;/&gt;&lt;property id=&quot;20300&quot; value=&quot;Slide 4 - &amp;quot;How accurate is &amp;#x0D;&amp;#x0A;the painting? &amp;quot;&quot;/&gt;&lt;property id=&quot;20307&quot; value=&quot;264&quot;/&gt;&lt;/object&gt;&lt;object type=&quot;3&quot; unique_id=&quot;10008&quot;&gt;&lt;property id=&quot;20148&quot; value=&quot;5&quot;/&gt;&lt;property id=&quot;20300&quot; value=&quot;Slide 5 - &amp;quot;&amp;#x0D;&amp;#x0A;&amp;#x0D;&amp;#x0A;&amp;#x0D;&amp;#x0A;&amp;#x0D;&amp;#x0A;&amp;#x0D;&amp;#x0A;&amp;#x0D;&amp;#x0A;&amp;#x0D;&amp;#x0A;&amp;#x0D;&amp;#x0A;Why is the painting &amp;#x0D;&amp;#x0A;inaccurate?&amp;#x0D;&amp;#x0A;&amp;#x0D;&amp;#x0A;The artist never saw the battle or battlefield.&amp;#x0D;&amp;#x0A;The artist was painting i&quot;/&gt;&lt;property id=&quot;20307&quot; value=&quot;260&quot;/&gt;&lt;/object&gt;&lt;object type=&quot;3&quot; unique_id=&quot;10009&quot;&gt;&lt;property id=&quot;20148&quot; value=&quot;5&quot;/&gt;&lt;property id=&quot;20300&quot; value=&quot;Slide 6&quot;/&gt;&lt;property id=&quot;20307&quot; value=&quot;261&quot;/&gt;&lt;/object&gt;&lt;object type=&quot;3&quot; unique_id=&quot;10010&quot;&gt;&lt;property id=&quot;20148&quot; value=&quot;5&quot;/&gt;&lt;property id=&quot;20300&quot; value=&quot;Slide 7&quot;/&gt;&lt;property id=&quot;20307&quot; value=&quot;262&quot;/&gt;&lt;/object&gt;&lt;object type=&quot;3&quot; unique_id=&quot;10011&quot;&gt;&lt;property id=&quot;20148&quot; value=&quot;5&quot;/&gt;&lt;property id=&quot;20300&quot; value=&quot;Slide 8&quot;/&gt;&lt;property id=&quot;20307&quot; value=&quot;265&quot;/&gt;&lt;/object&gt;&lt;object type=&quot;3&quot; unique_id=&quot;10012&quot;&gt;&lt;property id=&quot;20148&quot; value=&quot;5&quot;/&gt;&lt;property id=&quot;20300&quot; value=&quot;Slide 9 - &amp;quot;1815: British and other soldiers defeated the French Emperor Napoleon at the Battle of Waterloo in Belgium. It ende&quot;/&gt;&lt;property id=&quot;20307&quot; value=&quot;266&quot;/&gt;&lt;/object&gt;&lt;object type=&quot;3&quot; unique_id=&quot;10013&quot;&gt;&lt;property id=&quot;20148&quot; value=&quot;5&quot;/&gt;&lt;property id=&quot;20300&quot; value=&quot;Slide 10 - &amp;quot;Who was the writer?&amp;quot;&quot;/&gt;&lt;property id=&quot;20307&quot; value=&quot;263&quot;/&gt;&lt;/object&gt;&lt;object type=&quot;3&quot; unique_id=&quot;10014&quot;&gt;&lt;property id=&quot;20148&quot; value=&quot;5&quot;/&gt;&lt;property id=&quot;20300&quot; value=&quot;Slide 11 - &amp;quot;&amp;#x0D;&amp;#x0A;&amp;#x0D;&amp;#x0A;&amp;#x0D;&amp;#x0A;&amp;#x0D;&amp;#x0A;&amp;#x0D;&amp;#x0A;&amp;#x0D;&amp;#x0A;&amp;#x0D;&amp;#x0A;&amp;#x0D;&amp;#x0A;&amp;#x0D;&amp;#x0A;&amp;#x0D;&amp;#x0A;&amp;#x0D;&amp;#x0A;&amp;#x0D;&amp;#x0A;&amp;#x0D;&amp;#x0A;&amp;#x0D;&amp;#x0A;&amp;#x0D;&amp;#x0A;&amp;#x0D;&amp;#x0A;&amp;#x0D;&amp;#x0A;A map of the Western Front, a British trench and a German attack&amp;quot;&quot;/&gt;&lt;property id=&quot;20307&quot; value=&quot;268&quot;/&gt;&lt;/object&gt;&lt;object type=&quot;3&quot; unique_id=&quot;10015&quot;&gt;&lt;property id=&quot;20148&quot; value=&quot;5&quot;/&gt;&lt;property id=&quot;20300&quot; value=&quot;Slide 12 - &amp;quot;&amp;#x0D;&amp;#x0A;What does this tell us about French attitudes to Agincourt during the First World War?&amp;quot;&quot;/&gt;&lt;property id=&quot;20307&quot; value=&quot;269&quot;/&gt;&lt;/object&gt;&lt;object type=&quot;3&quot; unique_id=&quot;10016&quot;&gt;&lt;property id=&quot;20148&quot; value=&quot;5&quot;/&gt;&lt;property id=&quot;20300&quot; value=&quot;Slide 13&quot;/&gt;&lt;property id=&quot;20307&quot; value=&quot;271&quot;/&gt;&lt;/object&gt;&lt;object type=&quot;3&quot; unique_id=&quot;10017&quot;&gt;&lt;property id=&quot;20148&quot; value=&quot;5&quot;/&gt;&lt;property id=&quot;20300&quot; value=&quot;Slide 14 - &amp;quot;&amp;#x0D;&amp;#x0A;&amp;#x0D;&amp;#x0A;&amp;#x0D;&amp;#x0A;&amp;#x0D;&amp;#x0A;&amp;#x0D;&amp;#x0A;&amp;#x0D;&amp;#x0A;&amp;#x0D;&amp;#x0A;&amp;#x0D;&amp;#x0A;&amp;#x0D;&amp;#x0A;&amp;#x0D;&amp;#x0A;&amp;#x0D;&amp;#x0A;&amp;#x0D;&amp;#x0A;&amp;#x0D;&amp;#x0A;&amp;#x0D;&amp;#x0A;&amp;#x0D;&amp;#x0A;&amp;#x0D;&amp;#x0A;Fraternising means being friendly.&amp;#x0D;&amp;#x0A;A battalion is a large group of soldiers.&amp;#x0D;&amp;#x0A;Chasseurs-a-pied were&quot;/&gt;&lt;property id=&quot;20307&quot; value=&quot;273&quot;/&gt;&lt;/object&gt;&lt;object type=&quot;3&quot; unique_id=&quot;10018&quot;&gt;&lt;property id=&quot;20148&quot; value=&quot;5&quot;/&gt;&lt;property id=&quot;20300&quot; value=&quot;Slide 15 - &amp;quot;How was the Battle of Agincourt remembered in Paris in 2015?&amp;quot;&quot;/&gt;&lt;property id=&quot;20307&quot; value=&quot;272&quot;/&gt;&lt;/object&gt;&lt;object type=&quot;3&quot; unique_id=&quot;10019&quot;&gt;&lt;property id=&quot;20148&quot; value=&quot;5&quot;/&gt;&lt;property id=&quot;20300&quot; value=&quot;Slide 16 - &amp;quot;&amp;#x0D;&amp;#x0A;Why did the Knights and Cannon exhibition only assign part of its displays to what happened at Agincourt?&amp;quot;&quot;/&gt;&lt;property id=&quot;20307&quot; value=&quot;274&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558</TotalTime>
  <Words>438</Words>
  <Application>Microsoft Office PowerPoint</Application>
  <PresentationFormat>On-screen Show (4:3)</PresentationFormat>
  <Paragraphs>38</Paragraphs>
  <Slides>16</Slides>
  <Notes>0</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Why has the battle of Agincourt been remembered differently in France?</vt:lpstr>
      <vt:lpstr>PowerPoint Presentation</vt:lpstr>
      <vt:lpstr>PowerPoint Presentation</vt:lpstr>
      <vt:lpstr>How accurate is  the painting? </vt:lpstr>
      <vt:lpstr>        Why is the painting  inaccurate?  The artist never saw the battle or battlefield. The artist was painting in about 1470, 55 years after the battle. The artist used his imagination. The artist was French and may have painted the armies the same size to show that the French did not have an advantage over the English at the start of the battle. This made the English victory seem less impressive.</vt:lpstr>
      <vt:lpstr>PowerPoint Presentation</vt:lpstr>
      <vt:lpstr>PowerPoint Presentation</vt:lpstr>
      <vt:lpstr>PowerPoint Presentation</vt:lpstr>
      <vt:lpstr>1815: British and other soldiers defeated the French Emperor Napoleon at the Battle of Waterloo in Belgium. It ended over twenty years of war between Britain and France.</vt:lpstr>
      <vt:lpstr>Who was the writer?</vt:lpstr>
      <vt:lpstr>                 A map of the Western Front, a British trench and a German attack</vt:lpstr>
      <vt:lpstr> What does this tell us about French attitudes to Agincourt during the First World War?</vt:lpstr>
      <vt:lpstr>PowerPoint Presentation</vt:lpstr>
      <vt:lpstr>                Fraternising means being friendly. A battalion is a large group of soldiers. Chasseurs-a-pied were French foot soldiers (infantry).</vt:lpstr>
      <vt:lpstr>How was the Battle of Agincourt remembered in Paris in 2015?</vt:lpstr>
      <vt:lpstr> Why did the Knights and Cannon exhibition only assign part of its displays to what happened at Agincourt?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has the battle of Agincourt been remembered differently in France?</dc:title>
  <dc:creator>ADMIN</dc:creator>
  <cp:lastModifiedBy>Maheema Chanrai</cp:lastModifiedBy>
  <cp:revision>18</cp:revision>
  <dcterms:created xsi:type="dcterms:W3CDTF">2015-12-04T11:33:30Z</dcterms:created>
  <dcterms:modified xsi:type="dcterms:W3CDTF">2016-01-15T15:23:30Z</dcterms:modified>
</cp:coreProperties>
</file>