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6" r:id="rId4"/>
    <p:sldId id="265" r:id="rId5"/>
    <p:sldId id="267" r:id="rId6"/>
    <p:sldId id="269" r:id="rId7"/>
    <p:sldId id="272" r:id="rId8"/>
    <p:sldId id="273" r:id="rId9"/>
    <p:sldId id="26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>
      <p:cViewPr>
        <p:scale>
          <a:sx n="70" d="100"/>
          <a:sy n="70" d="100"/>
        </p:scale>
        <p:origin x="-1476" y="402"/>
      </p:cViewPr>
      <p:guideLst>
        <p:guide orient="horz" pos="981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F02A4-B32B-4DB3-89AE-D3EF40C33ED2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8E18B-3332-4011-BE0E-38F80E2B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3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13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Sepoy Mohan Singh Trophy, showing the Sikh soldier preparing to throw a grenade during the First World War. It was created by British officers of a Sikh Indian regiment of the British Indian Army (14th King George’s Own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Ferozepore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Sikhs), which took part in a battle of the Gallipoli campaign against Turkish forces.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Courtesy of the Council of the National Army Museum, London (acc.  no. 1951-07-23-1)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13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Sepoy Mohan Singh Trophy, showing the Sikh soldier preparing to throw a grenade during the First World War. It was created by British officers of a Sikh Indian regiment of the British Indian Army (14th King George’s Own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Ferozepore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Sikhs), which took part in a battle of the Gallipoli campaign against Turkish forces.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Courtesy of the Council of the National Army Museum, London (acc.  no. 1951-07-23-1)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13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Sepoy Mohan Singh Trophy, showing the Sikh soldier preparing to throw a grenade during the First World War. It was created by British officers of a Sikh Indian regiment of the British Indian Army (14th King George’s Own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Ferozepore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Sikhs), which took part in a battle of the Gallipoli campaign against Turkish forces.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Courtesy of the Council of the National Army Museum, London (acc.  no. 1951-07-23-1)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13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Sepoy Mohan Singh Trophy, showing the Sikh soldier preparing to throw a grenade during the First World War. It was created by British officers of a Sikh Indian regiment of the British Indian Army (14th King George’s Own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Ferozepore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Sikhs), which took part in a battle of the Gallipoli campaign against Turkish forces.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Courtesy of the Council of the National Army Museum, London (acc.  no. 1951-07-23-1)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5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3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French woman pins flowers onto the tunic of a soldier marching through Paris on Bastille Day, 14 July 1916.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err="1" smtClean="0"/>
              <a:t>Toor</a:t>
            </a:r>
            <a:r>
              <a:rPr lang="en-GB" dirty="0" smtClean="0"/>
              <a:t> Collection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A977-7783-4F34-BBE5-BC92F0F7D3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0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worldwide locations where Sikh (and other Indian) soldiers fought on behalf of the British Empire between 1914 and 1920. These locations represent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campaign theatres of the First World War.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 by Jugasingh.com/Grfik.com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A977-7783-4F34-BBE5-BC92F0F7D3C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1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5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typical Sikh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naik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(corporal) of the 14th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Ferozepore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Sikhs, c. 1910.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dirty="0" smtClean="0"/>
              <a:t>Courtesy of the Council of the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Army Museum, London (acc. no. 1994-05-50-716)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A977-7783-4F34-BBE5-BC92F0F7D3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310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13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Sepoy Mohan Singh Trophy, showing the Sikh soldier preparing to throw a grenade during the First World War. It was created by British officers of a Sikh Indian regiment of the British Indian Army (14th King George’s Own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Ferozepore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Sikhs), which took part in a battle of the Gallipoli campaign against Turkish forces.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Courtesy of the Council of the National Army Museum, London (acc.  no. 1951-07-23-1)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5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13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Sepoy Mohan Singh Trophy, showing the Sikh soldier preparing to throw a grenade during the First World War. It was created by British officers of a Sikh Indian regiment of the British Indian Army (14th King George’s Own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Ferozepore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Sikhs), which took part in a battle of the Gallipoli campaign against Turkish forces.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Courtesy of the Council of the National Army Museum, London (acc.  no. 1951-07-23-1)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BE24-EDB6-457B-BFBC-A0BCCECE725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382-9B60-40C2-B6E0-0BCE442FED2E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C45-9EA9-476F-B330-3F5F93FF9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3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382-9B60-40C2-B6E0-0BCE442FED2E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C45-9EA9-476F-B330-3F5F93FF9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382-9B60-40C2-B6E0-0BCE442FED2E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C45-9EA9-476F-B330-3F5F93FF9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2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382-9B60-40C2-B6E0-0BCE442FED2E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C45-9EA9-476F-B330-3F5F93FF9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49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382-9B60-40C2-B6E0-0BCE442FED2E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C45-9EA9-476F-B330-3F5F93FF9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8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382-9B60-40C2-B6E0-0BCE442FED2E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C45-9EA9-476F-B330-3F5F93FF9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7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382-9B60-40C2-B6E0-0BCE442FED2E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C45-9EA9-476F-B330-3F5F93FF9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59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382-9B60-40C2-B6E0-0BCE442FED2E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C45-9EA9-476F-B330-3F5F93FF9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05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382-9B60-40C2-B6E0-0BCE442FED2E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C45-9EA9-476F-B330-3F5F93FF9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38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382-9B60-40C2-B6E0-0BCE442FED2E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C45-9EA9-476F-B330-3F5F93FF9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5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2382-9B60-40C2-B6E0-0BCE442FED2E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C45-9EA9-476F-B330-3F5F93FF9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7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2382-9B60-40C2-B6E0-0BCE442FED2E}" type="datetimeFigureOut">
              <a:rPr lang="en-GB" smtClean="0"/>
              <a:t>30/07/2015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F4C45-9EA9-476F-B330-3F5F93FF9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6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1" b="4453"/>
          <a:stretch/>
        </p:blipFill>
        <p:spPr>
          <a:xfrm>
            <a:off x="2000250" y="404813"/>
            <a:ext cx="5143500" cy="6048375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 (PRIMARY)						</a:t>
            </a:r>
            <a:r>
              <a:rPr lang="en-GB" dirty="0" smtClean="0">
                <a:solidFill>
                  <a:schemeClr val="tx1"/>
                </a:solidFill>
              </a:rPr>
              <a:t>LESSON 2: RESOURCE 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CREDITS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/>
              <a:t>Slide 7 </a:t>
            </a:r>
            <a:r>
              <a:rPr lang="en-GB" sz="2200" dirty="0" smtClean="0"/>
              <a:t>A </a:t>
            </a:r>
            <a:r>
              <a:rPr lang="en-GB" sz="2200" dirty="0"/>
              <a:t>typical Sikh </a:t>
            </a:r>
            <a:r>
              <a:rPr lang="en-GB" sz="2200" dirty="0" err="1"/>
              <a:t>naik</a:t>
            </a:r>
            <a:r>
              <a:rPr lang="en-GB" sz="2200" dirty="0"/>
              <a:t> (corporal) of the 14th </a:t>
            </a:r>
            <a:r>
              <a:rPr lang="en-GB" sz="2200" dirty="0" err="1"/>
              <a:t>Ferozepore</a:t>
            </a:r>
            <a:r>
              <a:rPr lang="en-GB" sz="2200" dirty="0"/>
              <a:t> Sikhs, c. 1910. Courtesy of the Council of the National Army Museum, London (acc. no. 1994-05-50-716).</a:t>
            </a:r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sz="2200" b="1" dirty="0"/>
              <a:t> </a:t>
            </a:r>
          </a:p>
          <a:p>
            <a:pPr marL="0" indent="0">
              <a:buNone/>
            </a:pPr>
            <a:endParaRPr lang="en-GB" sz="2200" b="1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 (PRIMARY)						</a:t>
            </a:r>
            <a:r>
              <a:rPr lang="en-GB" dirty="0" smtClean="0">
                <a:solidFill>
                  <a:schemeClr val="tx1"/>
                </a:solidFill>
              </a:rPr>
              <a:t>LESSON 2: RESOURCE 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4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“The Sikh Bomber”</a:t>
            </a:r>
            <a:endParaRPr lang="en-GB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Autofit/>
          </a:bodyPr>
          <a:lstStyle/>
          <a:p>
            <a:r>
              <a:rPr lang="en-GB" sz="2600" dirty="0" smtClean="0"/>
              <a:t>A miniature statue (statuette) made from solid silver in London during the First World War (1914-1918).</a:t>
            </a:r>
          </a:p>
          <a:p>
            <a:r>
              <a:rPr lang="en-GB" sz="2600" dirty="0" smtClean="0"/>
              <a:t>It shows Mohan Singh, a tall Sikh soldier of the British Indian Army, throwing a bomb at enemy Turkish soldiers during the Battle of Gallipoli (Turkey) on 14 </a:t>
            </a:r>
            <a:r>
              <a:rPr lang="en-GB" sz="2600" dirty="0"/>
              <a:t>June 1915</a:t>
            </a:r>
            <a:r>
              <a:rPr lang="en-GB" sz="2600" dirty="0" smtClean="0"/>
              <a:t>.</a:t>
            </a:r>
          </a:p>
          <a:p>
            <a:r>
              <a:rPr lang="en-GB" sz="2600" dirty="0"/>
              <a:t>During the fighting on that one day, 380 Sikh soldiers out of 514 from </a:t>
            </a:r>
            <a:r>
              <a:rPr lang="en-GB" sz="2600" dirty="0" smtClean="0"/>
              <a:t>one </a:t>
            </a:r>
            <a:r>
              <a:rPr lang="en-GB" sz="2600" dirty="0"/>
              <a:t>regiment died. The regiment was called the 14th King George’s Own </a:t>
            </a:r>
            <a:r>
              <a:rPr lang="en-GB" sz="2600" dirty="0" err="1"/>
              <a:t>Ferozepore</a:t>
            </a:r>
            <a:r>
              <a:rPr lang="en-GB" sz="2600" dirty="0"/>
              <a:t> Sikhs.</a:t>
            </a:r>
          </a:p>
          <a:p>
            <a:r>
              <a:rPr lang="en-GB" sz="2600" dirty="0" smtClean="0"/>
              <a:t>The </a:t>
            </a:r>
            <a:r>
              <a:rPr lang="en-GB" sz="2600" dirty="0"/>
              <a:t>trophy was made on the orders of their British officers  and given to the regiment to remember the bravery of the Sikhs</a:t>
            </a:r>
            <a:r>
              <a:rPr lang="en-GB" sz="2600" dirty="0" smtClean="0"/>
              <a:t>.</a:t>
            </a:r>
            <a:endParaRPr lang="en-GB" sz="2600" dirty="0"/>
          </a:p>
          <a:p>
            <a:endParaRPr lang="en-GB" sz="26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 (PRIMARY)						</a:t>
            </a:r>
            <a:r>
              <a:rPr lang="en-GB" dirty="0" smtClean="0">
                <a:solidFill>
                  <a:schemeClr val="tx1"/>
                </a:solidFill>
              </a:rPr>
              <a:t>LESSON 2: RESOURCE 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4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3</a:t>
            </a:fld>
            <a:endParaRPr lang="en-GB" dirty="0"/>
          </a:p>
        </p:txBody>
      </p:sp>
      <p:pic>
        <p:nvPicPr>
          <p:cNvPr id="1026" name="Picture 2" descr="File:Race to the Sea 19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68" y="378773"/>
            <a:ext cx="4929665" cy="59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 (PRIMARY)						</a:t>
            </a:r>
            <a:r>
              <a:rPr lang="en-GB" dirty="0" smtClean="0">
                <a:solidFill>
                  <a:schemeClr val="tx1"/>
                </a:solidFill>
              </a:rPr>
              <a:t>LESSON 2: RESOURCE 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4</a:t>
            </a:fld>
            <a:endParaRPr lang="en-GB" dirty="0"/>
          </a:p>
        </p:txBody>
      </p:sp>
      <p:pic>
        <p:nvPicPr>
          <p:cNvPr id="3074" name="Picture 2" descr="http://upload.wikimedia.org/wikipedia/commons/thumb/f/fa/Cheshire_Regiment_trench_Somme_1916.jpg/1280px-Cheshire_Regiment_trench_Somme_1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6" y="378773"/>
            <a:ext cx="7851248" cy="59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 (PRIMARY)						</a:t>
            </a:r>
            <a:r>
              <a:rPr lang="en-GB" dirty="0" smtClean="0">
                <a:solidFill>
                  <a:schemeClr val="tx1"/>
                </a:solidFill>
              </a:rPr>
              <a:t>LESSON 2: RESOURCE 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6128"/>
          <a:stretch/>
        </p:blipFill>
        <p:spPr>
          <a:xfrm>
            <a:off x="288341" y="378772"/>
            <a:ext cx="8567318" cy="599281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5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 (PRIMARY)						</a:t>
            </a:r>
            <a:r>
              <a:rPr lang="en-GB" dirty="0" smtClean="0">
                <a:solidFill>
                  <a:schemeClr val="tx1"/>
                </a:solidFill>
              </a:rPr>
              <a:t>LESSON 2: RESOURCE 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"/>
          <a:stretch/>
        </p:blipFill>
        <p:spPr>
          <a:xfrm>
            <a:off x="0" y="331446"/>
            <a:ext cx="9144000" cy="60458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6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 (PRIMARY)						</a:t>
            </a:r>
            <a:r>
              <a:rPr lang="en-GB" dirty="0" smtClean="0">
                <a:solidFill>
                  <a:schemeClr val="tx1"/>
                </a:solidFill>
              </a:rPr>
              <a:t>LESSON 2: RESOURCE 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5458" r="2216" b="5858"/>
          <a:stretch/>
        </p:blipFill>
        <p:spPr>
          <a:xfrm>
            <a:off x="2009272" y="322346"/>
            <a:ext cx="5125457" cy="604895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7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 (PRIMARY)						</a:t>
            </a:r>
            <a:r>
              <a:rPr lang="en-GB" dirty="0" smtClean="0">
                <a:solidFill>
                  <a:schemeClr val="tx1"/>
                </a:solidFill>
              </a:rPr>
              <a:t>LESSON 2: RESOURCE 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67544" y="692696"/>
            <a:ext cx="4248472" cy="5433467"/>
          </a:xfrm>
        </p:spPr>
        <p:txBody>
          <a:bodyPr>
            <a:normAutofit/>
          </a:bodyPr>
          <a:lstStyle/>
          <a:p>
            <a:r>
              <a:rPr lang="en-GB" sz="2700" dirty="0" smtClean="0"/>
              <a:t>Magnificent</a:t>
            </a:r>
          </a:p>
          <a:p>
            <a:r>
              <a:rPr lang="en-GB" sz="2700" dirty="0" smtClean="0"/>
              <a:t>Mysterious </a:t>
            </a:r>
            <a:endParaRPr lang="en-GB" sz="2700" dirty="0"/>
          </a:p>
          <a:p>
            <a:r>
              <a:rPr lang="en-GB" sz="2700" dirty="0"/>
              <a:t>Cruel</a:t>
            </a:r>
          </a:p>
          <a:p>
            <a:r>
              <a:rPr lang="en-GB" sz="2700" dirty="0"/>
              <a:t>Savage</a:t>
            </a:r>
          </a:p>
          <a:p>
            <a:r>
              <a:rPr lang="en-GB" sz="2700" dirty="0" smtClean="0"/>
              <a:t>Weak</a:t>
            </a:r>
          </a:p>
          <a:p>
            <a:r>
              <a:rPr lang="en-GB" sz="2700" dirty="0" smtClean="0"/>
              <a:t>Powerful </a:t>
            </a:r>
            <a:r>
              <a:rPr lang="en-GB" sz="2700" dirty="0"/>
              <a:t>		</a:t>
            </a:r>
            <a:endParaRPr lang="en-GB" sz="2700" dirty="0" smtClean="0"/>
          </a:p>
          <a:p>
            <a:r>
              <a:rPr lang="en-GB" sz="2700" dirty="0" smtClean="0"/>
              <a:t>Equal </a:t>
            </a:r>
            <a:r>
              <a:rPr lang="en-GB" sz="2700" dirty="0"/>
              <a:t>to white Europeans</a:t>
            </a:r>
          </a:p>
          <a:p>
            <a:r>
              <a:rPr lang="en-GB" sz="2700" dirty="0"/>
              <a:t>Handsome</a:t>
            </a:r>
          </a:p>
          <a:p>
            <a:r>
              <a:rPr lang="en-GB" sz="2700" dirty="0" smtClean="0"/>
              <a:t>Better </a:t>
            </a:r>
            <a:r>
              <a:rPr lang="en-GB" sz="2700" dirty="0"/>
              <a:t>than white Europeans</a:t>
            </a:r>
          </a:p>
          <a:p>
            <a:endParaRPr lang="en-GB" sz="2700" dirty="0"/>
          </a:p>
          <a:p>
            <a:endParaRPr lang="en-GB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4008" y="692696"/>
            <a:ext cx="4104456" cy="5433467"/>
          </a:xfrm>
        </p:spPr>
        <p:txBody>
          <a:bodyPr>
            <a:noAutofit/>
          </a:bodyPr>
          <a:lstStyle/>
          <a:p>
            <a:r>
              <a:rPr lang="en-GB" sz="2700" dirty="0"/>
              <a:t>Disciplined</a:t>
            </a:r>
          </a:p>
          <a:p>
            <a:r>
              <a:rPr lang="en-GB" sz="2700" dirty="0"/>
              <a:t>Frightening</a:t>
            </a:r>
          </a:p>
          <a:p>
            <a:r>
              <a:rPr lang="en-GB" sz="2700" dirty="0"/>
              <a:t>Strong </a:t>
            </a:r>
          </a:p>
          <a:p>
            <a:r>
              <a:rPr lang="en-GB" sz="2700" dirty="0"/>
              <a:t>Fierce</a:t>
            </a:r>
          </a:p>
          <a:p>
            <a:r>
              <a:rPr lang="en-GB" sz="2700" dirty="0" smtClean="0"/>
              <a:t>Not as good as </a:t>
            </a:r>
            <a:r>
              <a:rPr lang="en-GB" sz="2700" dirty="0"/>
              <a:t>white Europeans </a:t>
            </a:r>
          </a:p>
          <a:p>
            <a:r>
              <a:rPr lang="en-GB" sz="2700" dirty="0"/>
              <a:t>Aggressive </a:t>
            </a:r>
          </a:p>
          <a:p>
            <a:r>
              <a:rPr lang="en-GB" sz="2700" dirty="0"/>
              <a:t>Brave </a:t>
            </a:r>
          </a:p>
          <a:p>
            <a:r>
              <a:rPr lang="en-GB" sz="2700" dirty="0" smtClean="0"/>
              <a:t>Healthy</a:t>
            </a:r>
          </a:p>
          <a:p>
            <a:r>
              <a:rPr lang="en-GB" sz="2800" dirty="0"/>
              <a:t>Loyal</a:t>
            </a:r>
            <a:endParaRPr lang="en-GB" sz="27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 (PRIMARY)						</a:t>
            </a:r>
            <a:r>
              <a:rPr lang="en-GB" dirty="0" smtClean="0">
                <a:solidFill>
                  <a:schemeClr val="tx1"/>
                </a:solidFill>
              </a:rPr>
              <a:t>LESSON 2: RESOURCE 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</p:spTree>
    <p:extLst>
      <p:ext uri="{BB962C8B-B14F-4D97-AF65-F5344CB8AC3E}">
        <p14:creationId xmlns:p14="http://schemas.microsoft.com/office/powerpoint/2010/main" val="511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CREDITS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/>
              <a:t>Slide 1</a:t>
            </a:r>
            <a:r>
              <a:rPr lang="en-GB" sz="2200" dirty="0" smtClean="0"/>
              <a:t> The Sepoy Mohan Singh Trophy. Courtesy of the Council of the National Army Museum, London (acc.  no. 1951-07-23-1).</a:t>
            </a:r>
          </a:p>
          <a:p>
            <a:pPr marL="0" indent="0">
              <a:buNone/>
            </a:pPr>
            <a:r>
              <a:rPr lang="en-GB" sz="2200" b="1" dirty="0" smtClean="0"/>
              <a:t>Slide 3 </a:t>
            </a:r>
            <a:r>
              <a:rPr lang="en-GB" sz="2200" dirty="0" smtClean="0"/>
              <a:t>Map of the Western Front 1914 (public domain).</a:t>
            </a:r>
          </a:p>
          <a:p>
            <a:pPr marL="0" indent="0">
              <a:buNone/>
            </a:pPr>
            <a:r>
              <a:rPr lang="en-GB" sz="2200" b="1" dirty="0" smtClean="0"/>
              <a:t>Slide 4 </a:t>
            </a:r>
            <a:r>
              <a:rPr lang="en-GB" sz="2200" dirty="0" smtClean="0"/>
              <a:t>A </a:t>
            </a:r>
            <a:r>
              <a:rPr lang="en-GB" sz="2200" dirty="0"/>
              <a:t>German trench occupied by British </a:t>
            </a:r>
            <a:r>
              <a:rPr lang="en-GB" sz="2200" dirty="0" smtClean="0"/>
              <a:t>soldiers </a:t>
            </a:r>
            <a:r>
              <a:rPr lang="en-GB" sz="2200" dirty="0"/>
              <a:t>near the </a:t>
            </a:r>
            <a:r>
              <a:rPr lang="en-GB" sz="2200" dirty="0" smtClean="0"/>
              <a:t>Albert-</a:t>
            </a:r>
            <a:r>
              <a:rPr lang="en-GB" sz="2200" dirty="0" err="1" smtClean="0"/>
              <a:t>Bapaume</a:t>
            </a:r>
            <a:r>
              <a:rPr lang="en-GB" sz="2200" dirty="0"/>
              <a:t> </a:t>
            </a:r>
            <a:r>
              <a:rPr lang="en-GB" sz="2200" dirty="0" smtClean="0"/>
              <a:t>Road </a:t>
            </a:r>
            <a:r>
              <a:rPr lang="en-GB" sz="2200" dirty="0"/>
              <a:t>at </a:t>
            </a:r>
            <a:r>
              <a:rPr lang="en-GB" sz="2200" dirty="0" err="1" smtClean="0"/>
              <a:t>Ollivers</a:t>
            </a:r>
            <a:r>
              <a:rPr lang="en-GB" sz="2200" dirty="0" smtClean="0"/>
              <a:t>-la </a:t>
            </a:r>
            <a:r>
              <a:rPr lang="en-GB" sz="2200" dirty="0" err="1" smtClean="0"/>
              <a:t>Boisselle</a:t>
            </a:r>
            <a:r>
              <a:rPr lang="en-GB" sz="2200" dirty="0" smtClean="0"/>
              <a:t>, </a:t>
            </a:r>
            <a:r>
              <a:rPr lang="en-GB" sz="2200" dirty="0"/>
              <a:t>July 1916 during the </a:t>
            </a:r>
            <a:r>
              <a:rPr lang="en-GB" sz="2200" dirty="0" smtClean="0"/>
              <a:t>Battle of the Somme. </a:t>
            </a:r>
            <a:r>
              <a:rPr lang="en-GB" sz="2200" dirty="0"/>
              <a:t>The men are from A Company, 11th Battalion, </a:t>
            </a:r>
            <a:r>
              <a:rPr lang="en-GB" sz="2200" dirty="0" smtClean="0"/>
              <a:t>The Cheshire regiment. © Imperial War </a:t>
            </a:r>
            <a:r>
              <a:rPr lang="en-GB" sz="2200" dirty="0"/>
              <a:t>Museum (</a:t>
            </a:r>
            <a:r>
              <a:rPr lang="en-GB" sz="2200" dirty="0" smtClean="0"/>
              <a:t>Q3390).</a:t>
            </a:r>
          </a:p>
          <a:p>
            <a:pPr marL="0" indent="0">
              <a:buNone/>
            </a:pPr>
            <a:r>
              <a:rPr lang="en-GB" sz="2200" b="1" dirty="0" smtClean="0"/>
              <a:t>Slide 5 </a:t>
            </a:r>
            <a:r>
              <a:rPr lang="en-GB" sz="2200" dirty="0" smtClean="0"/>
              <a:t>A French woman pins flowers onto the tunic of a soldier marching through Paris on Bastille Day, 14 July 1916. </a:t>
            </a:r>
            <a:r>
              <a:rPr lang="en-GB" sz="2200" dirty="0" err="1" smtClean="0"/>
              <a:t>Toor</a:t>
            </a:r>
            <a:r>
              <a:rPr lang="en-GB" sz="2200" dirty="0" smtClean="0"/>
              <a:t> Collection.</a:t>
            </a:r>
          </a:p>
          <a:p>
            <a:pPr marL="0" indent="0">
              <a:buNone/>
            </a:pPr>
            <a:r>
              <a:rPr lang="en-GB" sz="2200" b="1" dirty="0"/>
              <a:t>Slide </a:t>
            </a:r>
            <a:r>
              <a:rPr lang="en-GB" sz="2200" b="1" dirty="0" smtClean="0"/>
              <a:t>6 </a:t>
            </a:r>
            <a:r>
              <a:rPr lang="en-GB" sz="2200" dirty="0" smtClean="0"/>
              <a:t>The </a:t>
            </a:r>
            <a:r>
              <a:rPr lang="en-GB" sz="2200" dirty="0"/>
              <a:t>worldwide locations where Sikh (and other Indian) soldiers fought on behalf of the British Empire between 1914 and 1920. Designed by </a:t>
            </a:r>
            <a:r>
              <a:rPr lang="en-GB" sz="2200" dirty="0" err="1" smtClean="0"/>
              <a:t>Juga</a:t>
            </a:r>
            <a:r>
              <a:rPr lang="en-GB" sz="2200" dirty="0" smtClean="0"/>
              <a:t> Singh (Jugasingh.com / Grfik.com).</a:t>
            </a:r>
            <a:endParaRPr lang="en-GB" sz="2200" b="1" dirty="0"/>
          </a:p>
          <a:p>
            <a:pPr marL="0" indent="0">
              <a:buNone/>
            </a:pPr>
            <a:r>
              <a:rPr lang="en-GB" sz="2200" b="1" dirty="0"/>
              <a:t> </a:t>
            </a:r>
          </a:p>
          <a:p>
            <a:pPr marL="0" indent="0">
              <a:buNone/>
            </a:pPr>
            <a:endParaRPr lang="en-GB" sz="2200" b="1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 (PRIMARY)						</a:t>
            </a:r>
            <a:r>
              <a:rPr lang="en-GB" dirty="0" smtClean="0">
                <a:solidFill>
                  <a:schemeClr val="tx1"/>
                </a:solidFill>
              </a:rPr>
              <a:t>LESSON 2: RESOURCE 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1142</Words>
  <Application>Microsoft Office PowerPoint</Application>
  <PresentationFormat>On-screen Show (4:3)</PresentationFormat>
  <Paragraphs>128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“The Sikh Bomber”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CREDITS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2015-05-05T15:02:36Z</dcterms:created>
  <dcterms:modified xsi:type="dcterms:W3CDTF">2015-07-30T12:34:54Z</dcterms:modified>
</cp:coreProperties>
</file>