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60" r:id="rId3"/>
    <p:sldId id="261" r:id="rId4"/>
    <p:sldId id="274" r:id="rId5"/>
    <p:sldId id="263" r:id="rId6"/>
    <p:sldId id="265" r:id="rId7"/>
    <p:sldId id="275" r:id="rId8"/>
    <p:sldId id="269" r:id="rId9"/>
    <p:sldId id="273"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0" d="100"/>
          <a:sy n="70" d="100"/>
        </p:scale>
        <p:origin x="-1446" y="402"/>
      </p:cViewPr>
      <p:guideLst>
        <p:guide orient="horz" pos="406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E8C5D7-9BD0-4B2A-89A7-D2B1112DC1B6}" type="datetimeFigureOut">
              <a:rPr lang="en-GB" smtClean="0"/>
              <a:t>30/07/2015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0810AF-1E49-4652-ADE2-8131A4B33FE4}" type="slidenum">
              <a:rPr lang="en-GB" smtClean="0"/>
              <a:t>‹#›</a:t>
            </a:fld>
            <a:endParaRPr lang="en-GB"/>
          </a:p>
        </p:txBody>
      </p:sp>
    </p:spTree>
    <p:extLst>
      <p:ext uri="{BB962C8B-B14F-4D97-AF65-F5344CB8AC3E}">
        <p14:creationId xmlns:p14="http://schemas.microsoft.com/office/powerpoint/2010/main" val="1836684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1</a:t>
            </a:r>
            <a:endParaRPr lang="en-GB" b="0" dirty="0" smtClean="0"/>
          </a:p>
          <a:p>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A blood thirsty depiction of a Sikh soldier from a German children's picture book of 1914 entitled “Our Enemies”.</a:t>
            </a:r>
            <a:r>
              <a:rPr lang="en-GB" dirty="0" smtClean="0"/>
              <a:t> </a:t>
            </a:r>
          </a:p>
          <a:p>
            <a:endParaRPr lang="en-GB" b="1" dirty="0" smtClean="0"/>
          </a:p>
          <a:p>
            <a:r>
              <a:rPr lang="en-GB" sz="1200" b="0" i="0" u="none" strike="noStrike" kern="1200" dirty="0" smtClean="0">
                <a:solidFill>
                  <a:schemeClr val="tx1"/>
                </a:solidFill>
                <a:effectLst/>
                <a:latin typeface="+mn-lt"/>
                <a:ea typeface="+mn-ea"/>
                <a:cs typeface="+mn-cs"/>
              </a:rPr>
              <a:t>Courtesy of Robin </a:t>
            </a:r>
            <a:r>
              <a:rPr lang="en-GB" sz="1200" b="0" i="0" u="none" strike="noStrike" kern="1200" dirty="0" err="1" smtClean="0">
                <a:solidFill>
                  <a:schemeClr val="tx1"/>
                </a:solidFill>
                <a:effectLst/>
                <a:latin typeface="+mn-lt"/>
                <a:ea typeface="+mn-ea"/>
                <a:cs typeface="+mn-cs"/>
              </a:rPr>
              <a:t>Schäfer</a:t>
            </a:r>
            <a:r>
              <a:rPr lang="en-GB" sz="1200" b="0" i="0" u="none" strike="noStrike" kern="1200" dirty="0" smtClean="0">
                <a:solidFill>
                  <a:schemeClr val="tx1"/>
                </a:solidFill>
                <a:effectLst/>
                <a:latin typeface="+mn-lt"/>
                <a:ea typeface="+mn-ea"/>
                <a:cs typeface="+mn-cs"/>
              </a:rPr>
              <a:t>, Military Historian, Dinslaken, Germany</a:t>
            </a:r>
            <a:endParaRPr lang="en-GB" b="1" dirty="0"/>
          </a:p>
        </p:txBody>
      </p:sp>
      <p:sp>
        <p:nvSpPr>
          <p:cNvPr id="4" name="Slide Number Placeholder 3"/>
          <p:cNvSpPr>
            <a:spLocks noGrp="1"/>
          </p:cNvSpPr>
          <p:nvPr>
            <p:ph type="sldNum" sz="quarter" idx="10"/>
          </p:nvPr>
        </p:nvSpPr>
        <p:spPr/>
        <p:txBody>
          <a:bodyPr/>
          <a:lstStyle/>
          <a:p>
            <a:fld id="{0D780B37-C0FD-4DE0-96F3-11C27E1D3A92}" type="slidenum">
              <a:rPr lang="en-GB" smtClean="0"/>
              <a:t>1</a:t>
            </a:fld>
            <a:endParaRPr lang="en-GB"/>
          </a:p>
        </p:txBody>
      </p:sp>
    </p:spTree>
    <p:extLst>
      <p:ext uri="{BB962C8B-B14F-4D97-AF65-F5344CB8AC3E}">
        <p14:creationId xmlns:p14="http://schemas.microsoft.com/office/powerpoint/2010/main" val="373382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1</a:t>
            </a:r>
            <a:endParaRPr lang="en-GB" b="0" dirty="0" smtClean="0"/>
          </a:p>
          <a:p>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A blood thirsty depiction of a Sikh soldier from a German children's picture book of 1914 entitled “Our Enemies”.</a:t>
            </a:r>
            <a:r>
              <a:rPr lang="en-GB" dirty="0" smtClean="0"/>
              <a:t> </a:t>
            </a:r>
          </a:p>
          <a:p>
            <a:endParaRPr lang="en-GB" b="1" dirty="0" smtClean="0"/>
          </a:p>
          <a:p>
            <a:r>
              <a:rPr lang="en-GB" sz="1200" b="0" i="0" u="none" strike="noStrike" kern="1200" dirty="0" smtClean="0">
                <a:solidFill>
                  <a:schemeClr val="tx1"/>
                </a:solidFill>
                <a:effectLst/>
                <a:latin typeface="+mn-lt"/>
                <a:ea typeface="+mn-ea"/>
                <a:cs typeface="+mn-cs"/>
              </a:rPr>
              <a:t>Courtesy of Robin </a:t>
            </a:r>
            <a:r>
              <a:rPr lang="en-GB" sz="1200" b="0" i="0" u="none" strike="noStrike" kern="1200" dirty="0" err="1" smtClean="0">
                <a:solidFill>
                  <a:schemeClr val="tx1"/>
                </a:solidFill>
                <a:effectLst/>
                <a:latin typeface="+mn-lt"/>
                <a:ea typeface="+mn-ea"/>
                <a:cs typeface="+mn-cs"/>
              </a:rPr>
              <a:t>Schäfer</a:t>
            </a:r>
            <a:r>
              <a:rPr lang="en-GB" sz="1200" b="0" i="0" u="none" strike="noStrike" kern="1200" dirty="0" smtClean="0">
                <a:solidFill>
                  <a:schemeClr val="tx1"/>
                </a:solidFill>
                <a:effectLst/>
                <a:latin typeface="+mn-lt"/>
                <a:ea typeface="+mn-ea"/>
                <a:cs typeface="+mn-cs"/>
              </a:rPr>
              <a:t>, Military Historian, Dinslaken, Germany</a:t>
            </a:r>
            <a:endParaRPr lang="en-GB" b="1" dirty="0"/>
          </a:p>
        </p:txBody>
      </p:sp>
      <p:sp>
        <p:nvSpPr>
          <p:cNvPr id="4" name="Slide Number Placeholder 3"/>
          <p:cNvSpPr>
            <a:spLocks noGrp="1"/>
          </p:cNvSpPr>
          <p:nvPr>
            <p:ph type="sldNum" sz="quarter" idx="10"/>
          </p:nvPr>
        </p:nvSpPr>
        <p:spPr/>
        <p:txBody>
          <a:bodyPr/>
          <a:lstStyle/>
          <a:p>
            <a:fld id="{0D780B37-C0FD-4DE0-96F3-11C27E1D3A92}" type="slidenum">
              <a:rPr lang="en-GB" smtClean="0"/>
              <a:t>3</a:t>
            </a:fld>
            <a:endParaRPr lang="en-GB"/>
          </a:p>
        </p:txBody>
      </p:sp>
    </p:spTree>
    <p:extLst>
      <p:ext uri="{BB962C8B-B14F-4D97-AF65-F5344CB8AC3E}">
        <p14:creationId xmlns:p14="http://schemas.microsoft.com/office/powerpoint/2010/main" val="373382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4</a:t>
            </a:r>
            <a:endParaRPr lang="en-GB" b="0" dirty="0" smtClean="0"/>
          </a:p>
          <a:p>
            <a:endParaRPr lang="en-GB" b="0" dirty="0" smtClean="0"/>
          </a:p>
          <a:p>
            <a:r>
              <a:rPr lang="en-GB" sz="1200" kern="1200" dirty="0" smtClean="0">
                <a:solidFill>
                  <a:schemeClr val="tx1"/>
                </a:solidFill>
                <a:effectLst/>
                <a:latin typeface="+mn-lt"/>
                <a:ea typeface="+mn-ea"/>
                <a:cs typeface="+mn-cs"/>
              </a:rPr>
              <a:t>A German postcard from early on in the war with an image of a German soldier holding a captured Indian soldier. The phrase “Der </a:t>
            </a:r>
            <a:r>
              <a:rPr lang="en-GB" sz="1200" kern="1200" dirty="0" err="1" smtClean="0">
                <a:solidFill>
                  <a:schemeClr val="tx1"/>
                </a:solidFill>
                <a:effectLst/>
                <a:latin typeface="+mn-lt"/>
                <a:ea typeface="+mn-ea"/>
                <a:cs typeface="+mn-cs"/>
              </a:rPr>
              <a:t>Gefangene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Inder</a:t>
            </a:r>
            <a:r>
              <a:rPr lang="en-GB" sz="1200" kern="1200" dirty="0" smtClean="0">
                <a:solidFill>
                  <a:schemeClr val="tx1"/>
                </a:solidFill>
                <a:effectLst/>
                <a:latin typeface="+mn-lt"/>
                <a:ea typeface="+mn-ea"/>
                <a:cs typeface="+mn-cs"/>
              </a:rPr>
              <a:t>” translates as “The Captured Indian”.</a:t>
            </a:r>
          </a:p>
          <a:p>
            <a:endParaRPr lang="en-GB" sz="1200" b="1"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By kind permission of Timothy Moore</a:t>
            </a:r>
            <a:endParaRPr lang="en-GB" b="1" dirty="0" smtClean="0"/>
          </a:p>
        </p:txBody>
      </p:sp>
      <p:sp>
        <p:nvSpPr>
          <p:cNvPr id="4" name="Slide Number Placeholder 3"/>
          <p:cNvSpPr>
            <a:spLocks noGrp="1"/>
          </p:cNvSpPr>
          <p:nvPr>
            <p:ph type="sldNum" sz="quarter" idx="10"/>
          </p:nvPr>
        </p:nvSpPr>
        <p:spPr/>
        <p:txBody>
          <a:bodyPr/>
          <a:lstStyle/>
          <a:p>
            <a:fld id="{0D780B37-C0FD-4DE0-96F3-11C27E1D3A92}" type="slidenum">
              <a:rPr lang="en-GB" smtClean="0"/>
              <a:t>5</a:t>
            </a:fld>
            <a:endParaRPr lang="en-GB"/>
          </a:p>
        </p:txBody>
      </p:sp>
    </p:spTree>
    <p:extLst>
      <p:ext uri="{BB962C8B-B14F-4D97-AF65-F5344CB8AC3E}">
        <p14:creationId xmlns:p14="http://schemas.microsoft.com/office/powerpoint/2010/main" val="314058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5</a:t>
            </a:r>
          </a:p>
          <a:p>
            <a:endParaRPr lang="en-GB" dirty="0" smtClean="0"/>
          </a:p>
          <a:p>
            <a:r>
              <a:rPr lang="en-GB" sz="1200" b="0" i="0" u="none" strike="noStrike" kern="1200" dirty="0" smtClean="0">
                <a:solidFill>
                  <a:schemeClr val="tx1"/>
                </a:solidFill>
                <a:effectLst/>
                <a:latin typeface="+mn-lt"/>
                <a:ea typeface="+mn-ea"/>
                <a:cs typeface="+mn-cs"/>
              </a:rPr>
              <a:t>A typical Sikh </a:t>
            </a:r>
            <a:r>
              <a:rPr lang="en-GB" sz="1200" b="0" i="0" u="none" strike="noStrike" kern="1200" dirty="0" err="1" smtClean="0">
                <a:solidFill>
                  <a:schemeClr val="tx1"/>
                </a:solidFill>
                <a:effectLst/>
                <a:latin typeface="+mn-lt"/>
                <a:ea typeface="+mn-ea"/>
                <a:cs typeface="+mn-cs"/>
              </a:rPr>
              <a:t>naik</a:t>
            </a:r>
            <a:r>
              <a:rPr lang="en-GB" sz="1200" b="0" i="0" u="none" strike="noStrike" kern="1200" dirty="0" smtClean="0">
                <a:solidFill>
                  <a:schemeClr val="tx1"/>
                </a:solidFill>
                <a:effectLst/>
                <a:latin typeface="+mn-lt"/>
                <a:ea typeface="+mn-ea"/>
                <a:cs typeface="+mn-cs"/>
              </a:rPr>
              <a:t> (corporal) of the 14th </a:t>
            </a:r>
            <a:r>
              <a:rPr lang="en-GB" sz="1200" b="0" i="0" u="none" strike="noStrike" kern="1200" dirty="0" err="1" smtClean="0">
                <a:solidFill>
                  <a:schemeClr val="tx1"/>
                </a:solidFill>
                <a:effectLst/>
                <a:latin typeface="+mn-lt"/>
                <a:ea typeface="+mn-ea"/>
                <a:cs typeface="+mn-cs"/>
              </a:rPr>
              <a:t>Ferozepore</a:t>
            </a:r>
            <a:r>
              <a:rPr lang="en-GB" sz="1200" b="0" i="0" u="none" strike="noStrike" kern="1200" dirty="0" smtClean="0">
                <a:solidFill>
                  <a:schemeClr val="tx1"/>
                </a:solidFill>
                <a:effectLst/>
                <a:latin typeface="+mn-lt"/>
                <a:ea typeface="+mn-ea"/>
                <a:cs typeface="+mn-cs"/>
              </a:rPr>
              <a:t> Sikhs, c. 1910.</a:t>
            </a:r>
          </a:p>
          <a:p>
            <a:endParaRPr lang="en-GB" sz="1200" b="0" i="0" u="none" strike="noStrike" kern="1200" dirty="0" smtClean="0">
              <a:solidFill>
                <a:schemeClr val="tx1"/>
              </a:solidFill>
              <a:effectLst/>
              <a:latin typeface="+mn-lt"/>
              <a:ea typeface="+mn-ea"/>
              <a:cs typeface="+mn-cs"/>
            </a:endParaRPr>
          </a:p>
          <a:p>
            <a:r>
              <a:rPr lang="en-GB" sz="1200" dirty="0" smtClean="0"/>
              <a:t>Courtesy of the Council of the </a:t>
            </a:r>
            <a:r>
              <a:rPr lang="en-GB" sz="1200" b="0" i="0" u="none" strike="noStrike" kern="1200" dirty="0" smtClean="0">
                <a:solidFill>
                  <a:schemeClr val="tx1"/>
                </a:solidFill>
                <a:effectLst/>
                <a:latin typeface="+mn-lt"/>
                <a:ea typeface="+mn-ea"/>
                <a:cs typeface="+mn-cs"/>
              </a:rPr>
              <a:t>National Army Museum, London (acc. no. 1994-05-50-716)</a:t>
            </a:r>
            <a:endParaRPr lang="en-GB" dirty="0" smtClean="0"/>
          </a:p>
          <a:p>
            <a:endParaRPr lang="en-GB" dirty="0"/>
          </a:p>
        </p:txBody>
      </p:sp>
      <p:sp>
        <p:nvSpPr>
          <p:cNvPr id="4" name="Slide Number Placeholder 3"/>
          <p:cNvSpPr>
            <a:spLocks noGrp="1"/>
          </p:cNvSpPr>
          <p:nvPr>
            <p:ph type="sldNum" sz="quarter" idx="10"/>
          </p:nvPr>
        </p:nvSpPr>
        <p:spPr/>
        <p:txBody>
          <a:bodyPr/>
          <a:lstStyle/>
          <a:p>
            <a:fld id="{9ED6A977-7783-4F34-BBE5-BC92F0F7D3C4}" type="slidenum">
              <a:rPr lang="en-GB" smtClean="0"/>
              <a:t>6</a:t>
            </a:fld>
            <a:endParaRPr lang="en-GB"/>
          </a:p>
        </p:txBody>
      </p:sp>
    </p:spTree>
    <p:extLst>
      <p:ext uri="{BB962C8B-B14F-4D97-AF65-F5344CB8AC3E}">
        <p14:creationId xmlns:p14="http://schemas.microsoft.com/office/powerpoint/2010/main" val="403431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6</a:t>
            </a:r>
            <a:endParaRPr lang="en-GB" b="0" dirty="0" smtClean="0"/>
          </a:p>
          <a:p>
            <a:endParaRPr lang="en-GB" b="0" dirty="0" smtClean="0"/>
          </a:p>
          <a:p>
            <a:r>
              <a:rPr lang="en-GB" sz="1200" b="0" i="0" u="none" strike="noStrike" kern="1200" dirty="0" smtClean="0">
                <a:solidFill>
                  <a:schemeClr val="tx1"/>
                </a:solidFill>
                <a:effectLst/>
                <a:latin typeface="+mn-lt"/>
                <a:ea typeface="+mn-ea"/>
                <a:cs typeface="+mn-cs"/>
              </a:rPr>
              <a:t>The commandant of the prison camp at </a:t>
            </a:r>
            <a:r>
              <a:rPr lang="en-GB" sz="1200" b="0" i="0" u="none" strike="noStrike" kern="1200" dirty="0" err="1" smtClean="0">
                <a:solidFill>
                  <a:schemeClr val="tx1"/>
                </a:solidFill>
                <a:effectLst/>
                <a:latin typeface="+mn-lt"/>
                <a:ea typeface="+mn-ea"/>
                <a:cs typeface="+mn-cs"/>
              </a:rPr>
              <a:t>Wunsdorf</a:t>
            </a:r>
            <a:r>
              <a:rPr lang="en-GB" sz="1200" b="0" i="0" u="none" strike="noStrike" kern="1200" dirty="0" smtClean="0">
                <a:solidFill>
                  <a:schemeClr val="tx1"/>
                </a:solidFill>
                <a:effectLst/>
                <a:latin typeface="+mn-lt"/>
                <a:ea typeface="+mn-ea"/>
                <a:cs typeface="+mn-cs"/>
              </a:rPr>
              <a:t> speaks with a group of British Indian prisoners </a:t>
            </a:r>
            <a:r>
              <a:rPr lang="en-GB" sz="1200" dirty="0" smtClean="0"/>
              <a:t>(including Sikhs) </a:t>
            </a:r>
            <a:r>
              <a:rPr lang="en-GB" sz="1200" b="0" i="0" u="none" strike="noStrike" kern="1200" dirty="0" smtClean="0">
                <a:solidFill>
                  <a:schemeClr val="tx1"/>
                </a:solidFill>
                <a:effectLst/>
                <a:latin typeface="+mn-lt"/>
                <a:ea typeface="+mn-ea"/>
                <a:cs typeface="+mn-cs"/>
              </a:rPr>
              <a:t>in the prison compound.</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UKPHA</a:t>
            </a:r>
            <a:r>
              <a:rPr lang="en-GB" sz="1200" b="0" i="0" u="none" strike="noStrike" kern="1200" baseline="0" dirty="0" smtClean="0">
                <a:solidFill>
                  <a:schemeClr val="tx1"/>
                </a:solidFill>
                <a:effectLst/>
                <a:latin typeface="+mn-lt"/>
                <a:ea typeface="+mn-ea"/>
                <a:cs typeface="+mn-cs"/>
              </a:rPr>
              <a:t> Archive</a:t>
            </a:r>
            <a:endParaRPr lang="en-GB" b="1" dirty="0" smtClean="0"/>
          </a:p>
        </p:txBody>
      </p:sp>
      <p:sp>
        <p:nvSpPr>
          <p:cNvPr id="4" name="Slide Number Placeholder 3"/>
          <p:cNvSpPr>
            <a:spLocks noGrp="1"/>
          </p:cNvSpPr>
          <p:nvPr>
            <p:ph type="sldNum" sz="quarter" idx="10"/>
          </p:nvPr>
        </p:nvSpPr>
        <p:spPr/>
        <p:txBody>
          <a:bodyPr/>
          <a:lstStyle/>
          <a:p>
            <a:fld id="{0D780B37-C0FD-4DE0-96F3-11C27E1D3A92}" type="slidenum">
              <a:rPr lang="en-GB" smtClean="0"/>
              <a:t>8</a:t>
            </a:fld>
            <a:endParaRPr lang="en-GB"/>
          </a:p>
        </p:txBody>
      </p:sp>
    </p:spTree>
    <p:extLst>
      <p:ext uri="{BB962C8B-B14F-4D97-AF65-F5344CB8AC3E}">
        <p14:creationId xmlns:p14="http://schemas.microsoft.com/office/powerpoint/2010/main" val="302127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6</a:t>
            </a:r>
            <a:endParaRPr lang="en-GB" b="0" dirty="0" smtClean="0"/>
          </a:p>
          <a:p>
            <a:endParaRPr lang="en-GB" b="0" dirty="0" smtClean="0"/>
          </a:p>
          <a:p>
            <a:r>
              <a:rPr lang="en-GB" sz="1200" b="0" i="0" u="none" strike="noStrike" kern="1200" dirty="0" smtClean="0">
                <a:solidFill>
                  <a:schemeClr val="tx1"/>
                </a:solidFill>
                <a:effectLst/>
                <a:latin typeface="+mn-lt"/>
                <a:ea typeface="+mn-ea"/>
                <a:cs typeface="+mn-cs"/>
              </a:rPr>
              <a:t>The commandant of the prison camp at </a:t>
            </a:r>
            <a:r>
              <a:rPr lang="en-GB" sz="1200" b="0" i="0" u="none" strike="noStrike" kern="1200" dirty="0" err="1" smtClean="0">
                <a:solidFill>
                  <a:schemeClr val="tx1"/>
                </a:solidFill>
                <a:effectLst/>
                <a:latin typeface="+mn-lt"/>
                <a:ea typeface="+mn-ea"/>
                <a:cs typeface="+mn-cs"/>
              </a:rPr>
              <a:t>Wunsdorf</a:t>
            </a:r>
            <a:r>
              <a:rPr lang="en-GB" sz="1200" b="0" i="0" u="none" strike="noStrike" kern="1200" dirty="0" smtClean="0">
                <a:solidFill>
                  <a:schemeClr val="tx1"/>
                </a:solidFill>
                <a:effectLst/>
                <a:latin typeface="+mn-lt"/>
                <a:ea typeface="+mn-ea"/>
                <a:cs typeface="+mn-cs"/>
              </a:rPr>
              <a:t> speaks with a group of British Indian prisoners </a:t>
            </a:r>
            <a:r>
              <a:rPr lang="en-GB" sz="1200" dirty="0" smtClean="0"/>
              <a:t>(including Sikhs) </a:t>
            </a:r>
            <a:r>
              <a:rPr lang="en-GB" sz="1200" b="0" i="0" u="none" strike="noStrike" kern="1200" dirty="0" smtClean="0">
                <a:solidFill>
                  <a:schemeClr val="tx1"/>
                </a:solidFill>
                <a:effectLst/>
                <a:latin typeface="+mn-lt"/>
                <a:ea typeface="+mn-ea"/>
                <a:cs typeface="+mn-cs"/>
              </a:rPr>
              <a:t>in the prison compound.</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UKPHA</a:t>
            </a:r>
            <a:r>
              <a:rPr lang="en-GB" sz="1200" b="0" i="0" u="none" strike="noStrike" kern="1200" baseline="0" dirty="0" smtClean="0">
                <a:solidFill>
                  <a:schemeClr val="tx1"/>
                </a:solidFill>
                <a:effectLst/>
                <a:latin typeface="+mn-lt"/>
                <a:ea typeface="+mn-ea"/>
                <a:cs typeface="+mn-cs"/>
              </a:rPr>
              <a:t> Archive</a:t>
            </a:r>
            <a:endParaRPr lang="en-GB" b="1" dirty="0" smtClean="0"/>
          </a:p>
        </p:txBody>
      </p:sp>
      <p:sp>
        <p:nvSpPr>
          <p:cNvPr id="4" name="Slide Number Placeholder 3"/>
          <p:cNvSpPr>
            <a:spLocks noGrp="1"/>
          </p:cNvSpPr>
          <p:nvPr>
            <p:ph type="sldNum" sz="quarter" idx="10"/>
          </p:nvPr>
        </p:nvSpPr>
        <p:spPr/>
        <p:txBody>
          <a:bodyPr/>
          <a:lstStyle/>
          <a:p>
            <a:fld id="{0D780B37-C0FD-4DE0-96F3-11C27E1D3A92}" type="slidenum">
              <a:rPr lang="en-GB" smtClean="0"/>
              <a:t>9</a:t>
            </a:fld>
            <a:endParaRPr lang="en-GB"/>
          </a:p>
        </p:txBody>
      </p:sp>
    </p:spTree>
    <p:extLst>
      <p:ext uri="{BB962C8B-B14F-4D97-AF65-F5344CB8AC3E}">
        <p14:creationId xmlns:p14="http://schemas.microsoft.com/office/powerpoint/2010/main" val="302127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80B37-C0FD-4DE0-96F3-11C27E1D3A92}" type="slidenum">
              <a:rPr lang="en-GB" smtClean="0"/>
              <a:t>10</a:t>
            </a:fld>
            <a:endParaRPr lang="en-GB"/>
          </a:p>
        </p:txBody>
      </p:sp>
    </p:spTree>
    <p:extLst>
      <p:ext uri="{BB962C8B-B14F-4D97-AF65-F5344CB8AC3E}">
        <p14:creationId xmlns:p14="http://schemas.microsoft.com/office/powerpoint/2010/main" val="257854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67FE3E-9E2B-4B85-B16A-24B666C058D1}" type="datetimeFigureOut">
              <a:rPr lang="en-GB" smtClean="0"/>
              <a:t>30/07/2015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C9718D-3DD4-465C-BA7B-D60A82AB6AEA}" type="slidenum">
              <a:rPr lang="en-GB" smtClean="0"/>
              <a:t>‹#›</a:t>
            </a:fld>
            <a:endParaRPr lang="en-GB"/>
          </a:p>
        </p:txBody>
      </p:sp>
    </p:spTree>
    <p:extLst>
      <p:ext uri="{BB962C8B-B14F-4D97-AF65-F5344CB8AC3E}">
        <p14:creationId xmlns:p14="http://schemas.microsoft.com/office/powerpoint/2010/main" val="169769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67FE3E-9E2B-4B85-B16A-24B666C058D1}" type="datetimeFigureOut">
              <a:rPr lang="en-GB" smtClean="0"/>
              <a:t>30/07/2015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C9718D-3DD4-465C-BA7B-D60A82AB6AEA}" type="slidenum">
              <a:rPr lang="en-GB" smtClean="0"/>
              <a:t>‹#›</a:t>
            </a:fld>
            <a:endParaRPr lang="en-GB"/>
          </a:p>
        </p:txBody>
      </p:sp>
    </p:spTree>
    <p:extLst>
      <p:ext uri="{BB962C8B-B14F-4D97-AF65-F5344CB8AC3E}">
        <p14:creationId xmlns:p14="http://schemas.microsoft.com/office/powerpoint/2010/main" val="45384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67FE3E-9E2B-4B85-B16A-24B666C058D1}" type="datetimeFigureOut">
              <a:rPr lang="en-GB" smtClean="0"/>
              <a:t>30/07/2015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C9718D-3DD4-465C-BA7B-D60A82AB6AEA}" type="slidenum">
              <a:rPr lang="en-GB" smtClean="0"/>
              <a:t>‹#›</a:t>
            </a:fld>
            <a:endParaRPr lang="en-GB"/>
          </a:p>
        </p:txBody>
      </p:sp>
    </p:spTree>
    <p:extLst>
      <p:ext uri="{BB962C8B-B14F-4D97-AF65-F5344CB8AC3E}">
        <p14:creationId xmlns:p14="http://schemas.microsoft.com/office/powerpoint/2010/main" val="104469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67FE3E-9E2B-4B85-B16A-24B666C058D1}" type="datetimeFigureOut">
              <a:rPr lang="en-GB" smtClean="0"/>
              <a:t>30/07/2015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C9718D-3DD4-465C-BA7B-D60A82AB6AEA}" type="slidenum">
              <a:rPr lang="en-GB" smtClean="0"/>
              <a:t>‹#›</a:t>
            </a:fld>
            <a:endParaRPr lang="en-GB"/>
          </a:p>
        </p:txBody>
      </p:sp>
    </p:spTree>
    <p:extLst>
      <p:ext uri="{BB962C8B-B14F-4D97-AF65-F5344CB8AC3E}">
        <p14:creationId xmlns:p14="http://schemas.microsoft.com/office/powerpoint/2010/main" val="159630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67FE3E-9E2B-4B85-B16A-24B666C058D1}" type="datetimeFigureOut">
              <a:rPr lang="en-GB" smtClean="0"/>
              <a:t>30/07/2015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C9718D-3DD4-465C-BA7B-D60A82AB6AEA}" type="slidenum">
              <a:rPr lang="en-GB" smtClean="0"/>
              <a:t>‹#›</a:t>
            </a:fld>
            <a:endParaRPr lang="en-GB"/>
          </a:p>
        </p:txBody>
      </p:sp>
    </p:spTree>
    <p:extLst>
      <p:ext uri="{BB962C8B-B14F-4D97-AF65-F5344CB8AC3E}">
        <p14:creationId xmlns:p14="http://schemas.microsoft.com/office/powerpoint/2010/main" val="373422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67FE3E-9E2B-4B85-B16A-24B666C058D1}" type="datetimeFigureOut">
              <a:rPr lang="en-GB" smtClean="0"/>
              <a:t>30/07/2015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C9718D-3DD4-465C-BA7B-D60A82AB6AEA}" type="slidenum">
              <a:rPr lang="en-GB" smtClean="0"/>
              <a:t>‹#›</a:t>
            </a:fld>
            <a:endParaRPr lang="en-GB"/>
          </a:p>
        </p:txBody>
      </p:sp>
    </p:spTree>
    <p:extLst>
      <p:ext uri="{BB962C8B-B14F-4D97-AF65-F5344CB8AC3E}">
        <p14:creationId xmlns:p14="http://schemas.microsoft.com/office/powerpoint/2010/main" val="4093518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67FE3E-9E2B-4B85-B16A-24B666C058D1}" type="datetimeFigureOut">
              <a:rPr lang="en-GB" smtClean="0"/>
              <a:t>30/07/2015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C9718D-3DD4-465C-BA7B-D60A82AB6AEA}" type="slidenum">
              <a:rPr lang="en-GB" smtClean="0"/>
              <a:t>‹#›</a:t>
            </a:fld>
            <a:endParaRPr lang="en-GB"/>
          </a:p>
        </p:txBody>
      </p:sp>
    </p:spTree>
    <p:extLst>
      <p:ext uri="{BB962C8B-B14F-4D97-AF65-F5344CB8AC3E}">
        <p14:creationId xmlns:p14="http://schemas.microsoft.com/office/powerpoint/2010/main" val="155332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67FE3E-9E2B-4B85-B16A-24B666C058D1}" type="datetimeFigureOut">
              <a:rPr lang="en-GB" smtClean="0"/>
              <a:t>30/07/2015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C9718D-3DD4-465C-BA7B-D60A82AB6AEA}" type="slidenum">
              <a:rPr lang="en-GB" smtClean="0"/>
              <a:t>‹#›</a:t>
            </a:fld>
            <a:endParaRPr lang="en-GB"/>
          </a:p>
        </p:txBody>
      </p:sp>
    </p:spTree>
    <p:extLst>
      <p:ext uri="{BB962C8B-B14F-4D97-AF65-F5344CB8AC3E}">
        <p14:creationId xmlns:p14="http://schemas.microsoft.com/office/powerpoint/2010/main" val="424457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7FE3E-9E2B-4B85-B16A-24B666C058D1}" type="datetimeFigureOut">
              <a:rPr lang="en-GB" smtClean="0"/>
              <a:t>30/07/2015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C9718D-3DD4-465C-BA7B-D60A82AB6AEA}" type="slidenum">
              <a:rPr lang="en-GB" smtClean="0"/>
              <a:t>‹#›</a:t>
            </a:fld>
            <a:endParaRPr lang="en-GB"/>
          </a:p>
        </p:txBody>
      </p:sp>
    </p:spTree>
    <p:extLst>
      <p:ext uri="{BB962C8B-B14F-4D97-AF65-F5344CB8AC3E}">
        <p14:creationId xmlns:p14="http://schemas.microsoft.com/office/powerpoint/2010/main" val="16399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7FE3E-9E2B-4B85-B16A-24B666C058D1}" type="datetimeFigureOut">
              <a:rPr lang="en-GB" smtClean="0"/>
              <a:t>30/07/2015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C9718D-3DD4-465C-BA7B-D60A82AB6AEA}" type="slidenum">
              <a:rPr lang="en-GB" smtClean="0"/>
              <a:t>‹#›</a:t>
            </a:fld>
            <a:endParaRPr lang="en-GB"/>
          </a:p>
        </p:txBody>
      </p:sp>
    </p:spTree>
    <p:extLst>
      <p:ext uri="{BB962C8B-B14F-4D97-AF65-F5344CB8AC3E}">
        <p14:creationId xmlns:p14="http://schemas.microsoft.com/office/powerpoint/2010/main" val="43493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7FE3E-9E2B-4B85-B16A-24B666C058D1}" type="datetimeFigureOut">
              <a:rPr lang="en-GB" smtClean="0"/>
              <a:t>30/07/2015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C9718D-3DD4-465C-BA7B-D60A82AB6AEA}" type="slidenum">
              <a:rPr lang="en-GB" smtClean="0"/>
              <a:t>‹#›</a:t>
            </a:fld>
            <a:endParaRPr lang="en-GB"/>
          </a:p>
        </p:txBody>
      </p:sp>
    </p:spTree>
    <p:extLst>
      <p:ext uri="{BB962C8B-B14F-4D97-AF65-F5344CB8AC3E}">
        <p14:creationId xmlns:p14="http://schemas.microsoft.com/office/powerpoint/2010/main" val="783910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7FE3E-9E2B-4B85-B16A-24B666C058D1}" type="datetimeFigureOut">
              <a:rPr lang="en-GB" smtClean="0"/>
              <a:t>30/07/2015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9718D-3DD4-465C-BA7B-D60A82AB6AEA}" type="slidenum">
              <a:rPr lang="en-GB" smtClean="0"/>
              <a:t>‹#›</a:t>
            </a:fld>
            <a:endParaRPr lang="en-GB"/>
          </a:p>
        </p:txBody>
      </p:sp>
    </p:spTree>
    <p:extLst>
      <p:ext uri="{BB962C8B-B14F-4D97-AF65-F5344CB8AC3E}">
        <p14:creationId xmlns:p14="http://schemas.microsoft.com/office/powerpoint/2010/main" val="3288924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1</a:t>
            </a:fld>
            <a:endParaRPr lang="en-GB" dirty="0"/>
          </a:p>
        </p:txBody>
      </p:sp>
      <p:pic>
        <p:nvPicPr>
          <p:cNvPr id="4" name="Picture 2" descr="http://www.greatwar.nl/children/child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581" y="0"/>
            <a:ext cx="4045652" cy="6453187"/>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(PRIMARY)						</a:t>
            </a:r>
            <a:r>
              <a:rPr lang="en-GB" dirty="0" smtClean="0">
                <a:solidFill>
                  <a:schemeClr val="tx1"/>
                </a:solidFill>
              </a:rPr>
              <a:t>LESSON 3: RESOURCE K</a:t>
            </a:r>
            <a:endParaRPr lang="en-GB" dirty="0">
              <a:solidFill>
                <a:schemeClr val="tx1"/>
              </a:solidFill>
            </a:endParaRPr>
          </a:p>
        </p:txBody>
      </p:sp>
    </p:spTree>
    <p:extLst>
      <p:ext uri="{BB962C8B-B14F-4D97-AF65-F5344CB8AC3E}">
        <p14:creationId xmlns:p14="http://schemas.microsoft.com/office/powerpoint/2010/main" val="1585414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 CREDITS</a:t>
            </a:r>
            <a:endParaRPr lang="en-GB" dirty="0"/>
          </a:p>
        </p:txBody>
      </p:sp>
      <p:sp>
        <p:nvSpPr>
          <p:cNvPr id="3" name="Content Placeholder 2"/>
          <p:cNvSpPr>
            <a:spLocks noGrp="1"/>
          </p:cNvSpPr>
          <p:nvPr>
            <p:ph idx="1"/>
          </p:nvPr>
        </p:nvSpPr>
        <p:spPr>
          <a:xfrm>
            <a:off x="457200" y="1231900"/>
            <a:ext cx="8382000" cy="5149428"/>
          </a:xfrm>
        </p:spPr>
        <p:txBody>
          <a:bodyPr>
            <a:normAutofit/>
          </a:bodyPr>
          <a:lstStyle/>
          <a:p>
            <a:pPr marL="0" indent="0">
              <a:spcBef>
                <a:spcPts val="0"/>
              </a:spcBef>
              <a:buNone/>
              <a:defRPr/>
            </a:pPr>
            <a:r>
              <a:rPr lang="en-GB" sz="2200" b="1" dirty="0" smtClean="0"/>
              <a:t>Slide 1 </a:t>
            </a:r>
            <a:r>
              <a:rPr lang="en-GB" sz="2200" dirty="0" smtClean="0"/>
              <a:t>Photograph of a German soldier of the First World War. From “The Heritage of the Great War” (www.greatwar.nl).</a:t>
            </a:r>
          </a:p>
          <a:p>
            <a:pPr marL="0" indent="0">
              <a:spcBef>
                <a:spcPts val="0"/>
              </a:spcBef>
              <a:buNone/>
              <a:defRPr/>
            </a:pPr>
            <a:r>
              <a:rPr lang="en-GB" sz="2200" b="1" dirty="0" smtClean="0"/>
              <a:t>Slide 3</a:t>
            </a:r>
            <a:r>
              <a:rPr lang="en-GB" sz="2200" dirty="0" smtClean="0"/>
              <a:t> A </a:t>
            </a:r>
            <a:r>
              <a:rPr lang="en-GB" sz="2200" dirty="0"/>
              <a:t>blood thirsty depiction of a Sikh soldier from a German children's picture book of 1914 entitled “Our Enemies”. </a:t>
            </a:r>
            <a:r>
              <a:rPr lang="en-GB" sz="2200" dirty="0" smtClean="0"/>
              <a:t>Courtesy </a:t>
            </a:r>
            <a:r>
              <a:rPr lang="en-GB" sz="2200" dirty="0"/>
              <a:t>of Robin </a:t>
            </a:r>
            <a:r>
              <a:rPr lang="en-GB" sz="2200" dirty="0" err="1"/>
              <a:t>Schäfer</a:t>
            </a:r>
            <a:r>
              <a:rPr lang="en-GB" sz="2200" dirty="0"/>
              <a:t>, Military Historian, Dinslaken, </a:t>
            </a:r>
            <a:r>
              <a:rPr lang="en-GB" sz="2200" dirty="0" smtClean="0"/>
              <a:t>Germany.</a:t>
            </a:r>
            <a:endParaRPr lang="en-GB" sz="2200" b="1" dirty="0"/>
          </a:p>
          <a:p>
            <a:pPr marL="0" indent="0">
              <a:buNone/>
            </a:pPr>
            <a:r>
              <a:rPr lang="en-GB" sz="2200" b="1" dirty="0" smtClean="0"/>
              <a:t>Slide 5 </a:t>
            </a:r>
            <a:r>
              <a:rPr lang="en-GB" sz="2200" dirty="0"/>
              <a:t>A German postcard from early on in the war with an image of a German soldier holding a captured Indian soldier. </a:t>
            </a:r>
            <a:r>
              <a:rPr lang="en-GB" sz="2200" dirty="0" smtClean="0"/>
              <a:t>By </a:t>
            </a:r>
            <a:r>
              <a:rPr lang="en-GB" sz="2200" dirty="0"/>
              <a:t>kind permission of Timothy </a:t>
            </a:r>
            <a:r>
              <a:rPr lang="en-GB" sz="2200" dirty="0" smtClean="0"/>
              <a:t>Moore.</a:t>
            </a:r>
          </a:p>
          <a:p>
            <a:pPr marL="0" indent="0">
              <a:buNone/>
            </a:pPr>
            <a:r>
              <a:rPr lang="en-GB" sz="2000" b="1" dirty="0" smtClean="0"/>
              <a:t>Slide 6 </a:t>
            </a:r>
            <a:r>
              <a:rPr lang="en-GB" sz="2000" dirty="0" smtClean="0"/>
              <a:t>A typical Sikh </a:t>
            </a:r>
            <a:r>
              <a:rPr lang="en-GB" sz="2000" dirty="0" err="1" smtClean="0"/>
              <a:t>naik</a:t>
            </a:r>
            <a:r>
              <a:rPr lang="en-GB" sz="2000" dirty="0" smtClean="0"/>
              <a:t> (corporal) of the 14th </a:t>
            </a:r>
            <a:r>
              <a:rPr lang="en-GB" sz="2000" dirty="0" err="1" smtClean="0"/>
              <a:t>Ferozepore</a:t>
            </a:r>
            <a:r>
              <a:rPr lang="en-GB" sz="2000" dirty="0" smtClean="0"/>
              <a:t> Sikhs, c. 1910. Courtesy of the Council of the National Army Museum, London (acc. no. 1994-05-50-716).</a:t>
            </a:r>
          </a:p>
          <a:p>
            <a:pPr marL="0" indent="0">
              <a:buNone/>
            </a:pPr>
            <a:r>
              <a:rPr lang="en-GB" sz="2200" b="1" dirty="0" smtClean="0"/>
              <a:t>Slide 8 </a:t>
            </a:r>
            <a:r>
              <a:rPr lang="en-GB" sz="2200" dirty="0"/>
              <a:t>The commandant of the prison camp at </a:t>
            </a:r>
            <a:r>
              <a:rPr lang="en-GB" sz="2200" dirty="0" err="1"/>
              <a:t>Wunsdorf</a:t>
            </a:r>
            <a:r>
              <a:rPr lang="en-GB" sz="2200" dirty="0"/>
              <a:t> speaks with a group of British Indian prisoners </a:t>
            </a:r>
            <a:r>
              <a:rPr lang="en-GB" sz="2200" dirty="0" smtClean="0"/>
              <a:t>(including Sikhs) in </a:t>
            </a:r>
            <a:r>
              <a:rPr lang="en-GB" sz="2200" dirty="0"/>
              <a:t>the prison </a:t>
            </a:r>
            <a:r>
              <a:rPr lang="en-GB" sz="2200" dirty="0" smtClean="0"/>
              <a:t>compound. UKPHA Archive.</a:t>
            </a:r>
          </a:p>
          <a:p>
            <a:pPr marL="0" indent="0">
              <a:buNone/>
            </a:pPr>
            <a:endParaRPr lang="en-GB" sz="2200" b="1" dirty="0"/>
          </a:p>
          <a:p>
            <a:pPr marL="0" indent="0">
              <a:buNone/>
            </a:pPr>
            <a:endParaRPr lang="en-GB" sz="2200" dirty="0"/>
          </a:p>
          <a:p>
            <a:pPr marL="0" indent="0">
              <a:buNone/>
            </a:pPr>
            <a:endParaRPr lang="en-GB" sz="2200" dirty="0" smtClean="0"/>
          </a:p>
          <a:p>
            <a:pPr marL="0" indent="0">
              <a:spcBef>
                <a:spcPts val="0"/>
              </a:spcBef>
              <a:buNone/>
              <a:defRPr/>
            </a:pPr>
            <a:endParaRPr lang="en-GB" sz="2200" dirty="0"/>
          </a:p>
          <a:p>
            <a:pPr marL="0" indent="0">
              <a:spcBef>
                <a:spcPts val="0"/>
              </a:spcBef>
              <a:buNone/>
              <a:defRPr/>
            </a:pPr>
            <a:endParaRPr lang="en-GB" sz="2200" dirty="0"/>
          </a:p>
          <a:p>
            <a:pPr marL="0" indent="0">
              <a:spcBef>
                <a:spcPts val="0"/>
              </a:spcBef>
              <a:buNone/>
              <a:defRPr/>
            </a:pPr>
            <a:endParaRPr lang="en-GB" sz="2200" dirty="0"/>
          </a:p>
          <a:p>
            <a:pPr marL="0" indent="0">
              <a:spcBef>
                <a:spcPts val="0"/>
              </a:spcBef>
              <a:buNone/>
              <a:defRPr/>
            </a:pPr>
            <a:endParaRPr lang="en-GB" sz="2200" dirty="0" smtClean="0"/>
          </a:p>
          <a:p>
            <a:pPr marL="0" indent="0">
              <a:spcBef>
                <a:spcPts val="0"/>
              </a:spcBef>
              <a:buNone/>
              <a:defRPr/>
            </a:pPr>
            <a:endParaRPr lang="en-GB" sz="2200" dirty="0"/>
          </a:p>
          <a:p>
            <a:pPr marL="0" indent="0">
              <a:buNone/>
            </a:pPr>
            <a:endParaRPr lang="en-GB" sz="2200" dirty="0"/>
          </a:p>
          <a:p>
            <a:pPr marL="0" indent="0">
              <a:buNone/>
            </a:pPr>
            <a:endParaRPr lang="en-GB" sz="2200" dirty="0"/>
          </a:p>
          <a:p>
            <a:endParaRPr lang="en-GB" sz="2200" dirty="0"/>
          </a:p>
          <a:p>
            <a:pPr marL="0" indent="0">
              <a:spcBef>
                <a:spcPts val="0"/>
              </a:spcBef>
              <a:buNone/>
              <a:defRPr/>
            </a:pPr>
            <a:endParaRPr lang="en-GB" sz="2200" dirty="0"/>
          </a:p>
          <a:p>
            <a:pPr marL="0" indent="0">
              <a:buNone/>
            </a:pPr>
            <a:endParaRPr lang="en-GB" sz="2200" dirty="0"/>
          </a:p>
        </p:txBody>
      </p:sp>
      <p:sp>
        <p:nvSpPr>
          <p:cNvPr id="6"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7"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10</a:t>
            </a:fld>
            <a:endParaRPr lang="en-GB" dirty="0"/>
          </a:p>
        </p:txBody>
      </p:sp>
      <p:sp>
        <p:nvSpPr>
          <p:cNvPr id="9"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(PRIMARY)						</a:t>
            </a:r>
            <a:r>
              <a:rPr lang="en-GB" dirty="0" smtClean="0">
                <a:solidFill>
                  <a:schemeClr val="tx1"/>
                </a:solidFill>
              </a:rPr>
              <a:t>LESSON 3: RESOURCE K</a:t>
            </a:r>
            <a:endParaRPr lang="en-GB" dirty="0">
              <a:solidFill>
                <a:schemeClr val="tx1"/>
              </a:solidFill>
            </a:endParaRPr>
          </a:p>
        </p:txBody>
      </p:sp>
    </p:spTree>
    <p:extLst>
      <p:ext uri="{BB962C8B-B14F-4D97-AF65-F5344CB8AC3E}">
        <p14:creationId xmlns:p14="http://schemas.microsoft.com/office/powerpoint/2010/main" val="1205203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did Germans fear about Sikhs?</a:t>
            </a:r>
            <a:endParaRPr lang="en-GB" b="1" dirty="0"/>
          </a:p>
        </p:txBody>
      </p:sp>
      <p:sp>
        <p:nvSpPr>
          <p:cNvPr id="3" name="Content Placeholder 2"/>
          <p:cNvSpPr>
            <a:spLocks noGrp="1"/>
          </p:cNvSpPr>
          <p:nvPr>
            <p:ph idx="1"/>
          </p:nvPr>
        </p:nvSpPr>
        <p:spPr/>
        <p:txBody>
          <a:bodyPr/>
          <a:lstStyle/>
          <a:p>
            <a:pPr marL="0" indent="0">
              <a:buNone/>
            </a:pPr>
            <a:r>
              <a:rPr lang="en-GB" dirty="0" smtClean="0"/>
              <a:t>“</a:t>
            </a:r>
            <a:r>
              <a:rPr lang="en-GB" i="1" dirty="0" smtClean="0"/>
              <a:t>Brown fellows wearing tall turbans. We were all sure that things would become even more dangerous from now on as they would probably sneak over to us at night time to murder our pickets </a:t>
            </a:r>
            <a:r>
              <a:rPr lang="en-GB" dirty="0" smtClean="0"/>
              <a:t>(sentries) </a:t>
            </a:r>
            <a:r>
              <a:rPr lang="en-GB" i="1" dirty="0" smtClean="0"/>
              <a:t>using their long knives.” </a:t>
            </a:r>
          </a:p>
          <a:p>
            <a:pPr marL="0" indent="0">
              <a:buNone/>
            </a:pPr>
            <a:r>
              <a:rPr lang="en-GB" b="1" dirty="0" smtClean="0"/>
              <a:t>German infantry officer </a:t>
            </a:r>
            <a:endParaRPr lang="en-GB" b="1" dirty="0"/>
          </a:p>
        </p:txBody>
      </p:sp>
      <p:sp>
        <p:nvSpPr>
          <p:cNvPr id="4"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5"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2</a:t>
            </a:fld>
            <a:endParaRPr lang="en-GB" dirty="0"/>
          </a:p>
        </p:txBody>
      </p:sp>
      <p:sp>
        <p:nvSpPr>
          <p:cNvPr id="7"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(PRIMARY)						</a:t>
            </a:r>
            <a:r>
              <a:rPr lang="en-GB" dirty="0" smtClean="0">
                <a:solidFill>
                  <a:schemeClr val="tx1"/>
                </a:solidFill>
              </a:rPr>
              <a:t>LESSON 3: RESOURCE K</a:t>
            </a:r>
            <a:endParaRPr lang="en-GB" dirty="0">
              <a:solidFill>
                <a:schemeClr val="tx1"/>
              </a:solidFill>
            </a:endParaRPr>
          </a:p>
        </p:txBody>
      </p:sp>
    </p:spTree>
    <p:extLst>
      <p:ext uri="{BB962C8B-B14F-4D97-AF65-F5344CB8AC3E}">
        <p14:creationId xmlns:p14="http://schemas.microsoft.com/office/powerpoint/2010/main" val="3672312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AppData\Local\Microsoft\Windows Live Mail\WLMDSS.tmp\WLME25.tmp\1555411_10152144583879084_116221854_n.jpg"/>
          <p:cNvPicPr>
            <a:picLocks noChangeAspect="1" noChangeArrowheads="1"/>
          </p:cNvPicPr>
          <p:nvPr/>
        </p:nvPicPr>
        <p:blipFill rotWithShape="1">
          <a:blip r:embed="rId3">
            <a:extLst>
              <a:ext uri="{28A0092B-C50C-407E-A947-70E740481C1C}">
                <a14:useLocalDpi xmlns:a14="http://schemas.microsoft.com/office/drawing/2010/main" val="0"/>
              </a:ext>
            </a:extLst>
          </a:blip>
          <a:srcRect r="561"/>
          <a:stretch/>
        </p:blipFill>
        <p:spPr bwMode="auto">
          <a:xfrm>
            <a:off x="2608669" y="-3810"/>
            <a:ext cx="3979555" cy="645699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3</a:t>
            </a:fld>
            <a:endParaRPr lang="en-GB" dirty="0"/>
          </a:p>
        </p:txBody>
      </p:sp>
      <p:sp>
        <p:nvSpPr>
          <p:cNvPr id="8"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(PRIMARY)						</a:t>
            </a:r>
            <a:r>
              <a:rPr lang="en-GB" dirty="0" smtClean="0">
                <a:solidFill>
                  <a:schemeClr val="tx1"/>
                </a:solidFill>
              </a:rPr>
              <a:t>LESSON 3: RESOURCE K</a:t>
            </a:r>
            <a:endParaRPr lang="en-GB" dirty="0">
              <a:solidFill>
                <a:schemeClr val="tx1"/>
              </a:solidFill>
            </a:endParaRPr>
          </a:p>
        </p:txBody>
      </p:sp>
    </p:spTree>
    <p:extLst>
      <p:ext uri="{BB962C8B-B14F-4D97-AF65-F5344CB8AC3E}">
        <p14:creationId xmlns:p14="http://schemas.microsoft.com/office/powerpoint/2010/main" val="1989350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67544" y="692696"/>
            <a:ext cx="4248472" cy="5433467"/>
          </a:xfrm>
        </p:spPr>
        <p:txBody>
          <a:bodyPr>
            <a:normAutofit/>
          </a:bodyPr>
          <a:lstStyle/>
          <a:p>
            <a:r>
              <a:rPr lang="en-GB" sz="2700" dirty="0" smtClean="0"/>
              <a:t>Magnificent</a:t>
            </a:r>
          </a:p>
          <a:p>
            <a:r>
              <a:rPr lang="en-GB" sz="2700" dirty="0" smtClean="0"/>
              <a:t>Mysterious </a:t>
            </a:r>
            <a:endParaRPr lang="en-GB" sz="2700" dirty="0"/>
          </a:p>
          <a:p>
            <a:r>
              <a:rPr lang="en-GB" sz="2700" dirty="0"/>
              <a:t>Cruel</a:t>
            </a:r>
          </a:p>
          <a:p>
            <a:r>
              <a:rPr lang="en-GB" sz="2700" dirty="0"/>
              <a:t>Savage</a:t>
            </a:r>
          </a:p>
          <a:p>
            <a:r>
              <a:rPr lang="en-GB" sz="2700" dirty="0" smtClean="0"/>
              <a:t>Weak</a:t>
            </a:r>
          </a:p>
          <a:p>
            <a:r>
              <a:rPr lang="en-GB" sz="2700" dirty="0" smtClean="0"/>
              <a:t>Powerful </a:t>
            </a:r>
            <a:r>
              <a:rPr lang="en-GB" sz="2700" dirty="0"/>
              <a:t>		</a:t>
            </a:r>
            <a:endParaRPr lang="en-GB" sz="2700" dirty="0" smtClean="0"/>
          </a:p>
          <a:p>
            <a:r>
              <a:rPr lang="en-GB" sz="2700" dirty="0" smtClean="0"/>
              <a:t>Equal </a:t>
            </a:r>
            <a:r>
              <a:rPr lang="en-GB" sz="2700" dirty="0"/>
              <a:t>to white Europeans</a:t>
            </a:r>
          </a:p>
          <a:p>
            <a:r>
              <a:rPr lang="en-GB" sz="2700" dirty="0"/>
              <a:t>Handsome</a:t>
            </a:r>
          </a:p>
          <a:p>
            <a:r>
              <a:rPr lang="en-GB" sz="2700" dirty="0" smtClean="0"/>
              <a:t>Better </a:t>
            </a:r>
            <a:r>
              <a:rPr lang="en-GB" sz="2700" dirty="0"/>
              <a:t>than white Europeans</a:t>
            </a:r>
          </a:p>
          <a:p>
            <a:endParaRPr lang="en-GB" sz="2700" dirty="0"/>
          </a:p>
          <a:p>
            <a:endParaRPr lang="en-GB" sz="2700" dirty="0"/>
          </a:p>
        </p:txBody>
      </p:sp>
      <p:sp>
        <p:nvSpPr>
          <p:cNvPr id="4" name="Content Placeholder 3"/>
          <p:cNvSpPr>
            <a:spLocks noGrp="1"/>
          </p:cNvSpPr>
          <p:nvPr>
            <p:ph sz="half" idx="4294967295"/>
          </p:nvPr>
        </p:nvSpPr>
        <p:spPr>
          <a:xfrm>
            <a:off x="4644008" y="692696"/>
            <a:ext cx="4104456" cy="5433467"/>
          </a:xfrm>
        </p:spPr>
        <p:txBody>
          <a:bodyPr>
            <a:noAutofit/>
          </a:bodyPr>
          <a:lstStyle/>
          <a:p>
            <a:r>
              <a:rPr lang="en-GB" sz="2700" dirty="0"/>
              <a:t>Disciplined</a:t>
            </a:r>
          </a:p>
          <a:p>
            <a:r>
              <a:rPr lang="en-GB" sz="2700" dirty="0"/>
              <a:t>Frightening</a:t>
            </a:r>
          </a:p>
          <a:p>
            <a:r>
              <a:rPr lang="en-GB" sz="2700" dirty="0"/>
              <a:t>Strong </a:t>
            </a:r>
          </a:p>
          <a:p>
            <a:r>
              <a:rPr lang="en-GB" sz="2700" dirty="0"/>
              <a:t>Fierce</a:t>
            </a:r>
          </a:p>
          <a:p>
            <a:r>
              <a:rPr lang="en-GB" sz="2700" dirty="0" smtClean="0"/>
              <a:t>Not as good as </a:t>
            </a:r>
            <a:r>
              <a:rPr lang="en-GB" sz="2700" dirty="0"/>
              <a:t>white Europeans </a:t>
            </a:r>
          </a:p>
          <a:p>
            <a:r>
              <a:rPr lang="en-GB" sz="2700" dirty="0"/>
              <a:t>Aggressive </a:t>
            </a:r>
          </a:p>
          <a:p>
            <a:r>
              <a:rPr lang="en-GB" sz="2700" dirty="0"/>
              <a:t>Brave </a:t>
            </a:r>
          </a:p>
          <a:p>
            <a:r>
              <a:rPr lang="en-GB" sz="2700" dirty="0" smtClean="0"/>
              <a:t>Healthy</a:t>
            </a:r>
          </a:p>
          <a:p>
            <a:r>
              <a:rPr lang="en-GB" sz="2800" dirty="0"/>
              <a:t>Loyal</a:t>
            </a:r>
            <a:endParaRPr lang="en-GB" sz="2700" dirty="0"/>
          </a:p>
        </p:txBody>
      </p:sp>
      <p:sp>
        <p:nvSpPr>
          <p:cNvPr id="5"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(PRIMARY)						</a:t>
            </a:r>
            <a:r>
              <a:rPr lang="en-GB" dirty="0" smtClean="0">
                <a:solidFill>
                  <a:schemeClr val="tx1"/>
                </a:solidFill>
              </a:rPr>
              <a:t>LESSON 3: RESOURCE K</a:t>
            </a:r>
            <a:endParaRPr lang="en-GB" dirty="0">
              <a:solidFill>
                <a:schemeClr val="tx1"/>
              </a:solidFill>
            </a:endParaRP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4</a:t>
            </a:fld>
            <a:endParaRPr lang="en-GB" dirty="0"/>
          </a:p>
        </p:txBody>
      </p:sp>
      <p:sp>
        <p:nvSpPr>
          <p:cNvPr id="7"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Tree>
    <p:extLst>
      <p:ext uri="{BB962C8B-B14F-4D97-AF65-F5344CB8AC3E}">
        <p14:creationId xmlns:p14="http://schemas.microsoft.com/office/powerpoint/2010/main" val="3443402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54802" y="-10177"/>
            <a:ext cx="4070448" cy="6463365"/>
          </a:xfrm>
        </p:spPr>
      </p:pic>
      <p:sp>
        <p:nvSpPr>
          <p:cNvPr id="4"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5</a:t>
            </a:fld>
            <a:endParaRPr lang="en-GB" dirty="0"/>
          </a:p>
        </p:txBody>
      </p:sp>
      <p:sp>
        <p:nvSpPr>
          <p:cNvPr id="8"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(PRIMARY)						</a:t>
            </a:r>
            <a:r>
              <a:rPr lang="en-GB" dirty="0" smtClean="0">
                <a:solidFill>
                  <a:schemeClr val="tx1"/>
                </a:solidFill>
              </a:rPr>
              <a:t>LESSON 3: RESOURCE K</a:t>
            </a:r>
            <a:endParaRPr lang="en-GB" dirty="0">
              <a:solidFill>
                <a:schemeClr val="tx1"/>
              </a:solidFill>
            </a:endParaRPr>
          </a:p>
        </p:txBody>
      </p:sp>
    </p:spTree>
    <p:extLst>
      <p:ext uri="{BB962C8B-B14F-4D97-AF65-F5344CB8AC3E}">
        <p14:creationId xmlns:p14="http://schemas.microsoft.com/office/powerpoint/2010/main" val="2620944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165" t="5458" r="2216" b="5858"/>
          <a:stretch/>
        </p:blipFill>
        <p:spPr>
          <a:xfrm>
            <a:off x="2000230" y="382892"/>
            <a:ext cx="5143541" cy="6070296"/>
          </a:xfrm>
        </p:spPr>
      </p:pic>
      <p:sp>
        <p:nvSpPr>
          <p:cNvPr id="5"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6</a:t>
            </a:fld>
            <a:endParaRPr lang="en-GB" dirty="0"/>
          </a:p>
        </p:txBody>
      </p:sp>
      <p:sp>
        <p:nvSpPr>
          <p:cNvPr id="8"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(PRIMARY)						</a:t>
            </a:r>
            <a:r>
              <a:rPr lang="en-GB" dirty="0" smtClean="0">
                <a:solidFill>
                  <a:schemeClr val="tx1"/>
                </a:solidFill>
              </a:rPr>
              <a:t>LESSON 3: RESOURCE K</a:t>
            </a:r>
            <a:endParaRPr lang="en-GB" dirty="0">
              <a:solidFill>
                <a:schemeClr val="tx1"/>
              </a:solidFill>
            </a:endParaRPr>
          </a:p>
        </p:txBody>
      </p:sp>
    </p:spTree>
    <p:extLst>
      <p:ext uri="{BB962C8B-B14F-4D97-AF65-F5344CB8AC3E}">
        <p14:creationId xmlns:p14="http://schemas.microsoft.com/office/powerpoint/2010/main" val="3111453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67544" y="692696"/>
            <a:ext cx="4248472" cy="5433467"/>
          </a:xfrm>
        </p:spPr>
        <p:txBody>
          <a:bodyPr>
            <a:normAutofit/>
          </a:bodyPr>
          <a:lstStyle/>
          <a:p>
            <a:r>
              <a:rPr lang="en-GB" sz="2700" dirty="0" smtClean="0"/>
              <a:t>Magnificent</a:t>
            </a:r>
          </a:p>
          <a:p>
            <a:r>
              <a:rPr lang="en-GB" sz="2700" dirty="0" smtClean="0"/>
              <a:t>Mysterious </a:t>
            </a:r>
            <a:endParaRPr lang="en-GB" sz="2700" dirty="0"/>
          </a:p>
          <a:p>
            <a:r>
              <a:rPr lang="en-GB" sz="2700" dirty="0"/>
              <a:t>Cruel</a:t>
            </a:r>
          </a:p>
          <a:p>
            <a:r>
              <a:rPr lang="en-GB" sz="2700" dirty="0"/>
              <a:t>Savage</a:t>
            </a:r>
          </a:p>
          <a:p>
            <a:r>
              <a:rPr lang="en-GB" sz="2700" dirty="0" smtClean="0"/>
              <a:t>Weak</a:t>
            </a:r>
          </a:p>
          <a:p>
            <a:r>
              <a:rPr lang="en-GB" sz="2700" dirty="0" smtClean="0"/>
              <a:t>Powerful </a:t>
            </a:r>
            <a:r>
              <a:rPr lang="en-GB" sz="2700" dirty="0"/>
              <a:t>		</a:t>
            </a:r>
            <a:endParaRPr lang="en-GB" sz="2700" dirty="0" smtClean="0"/>
          </a:p>
          <a:p>
            <a:r>
              <a:rPr lang="en-GB" sz="2700" dirty="0" smtClean="0"/>
              <a:t>Equal </a:t>
            </a:r>
            <a:r>
              <a:rPr lang="en-GB" sz="2700" dirty="0"/>
              <a:t>to white Europeans</a:t>
            </a:r>
          </a:p>
          <a:p>
            <a:r>
              <a:rPr lang="en-GB" sz="2700" dirty="0"/>
              <a:t>Handsome</a:t>
            </a:r>
          </a:p>
          <a:p>
            <a:r>
              <a:rPr lang="en-GB" sz="2700" dirty="0" smtClean="0"/>
              <a:t>Better </a:t>
            </a:r>
            <a:r>
              <a:rPr lang="en-GB" sz="2700" dirty="0"/>
              <a:t>than white Europeans</a:t>
            </a:r>
          </a:p>
          <a:p>
            <a:endParaRPr lang="en-GB" sz="2700" dirty="0"/>
          </a:p>
          <a:p>
            <a:endParaRPr lang="en-GB" sz="2700" dirty="0"/>
          </a:p>
        </p:txBody>
      </p:sp>
      <p:sp>
        <p:nvSpPr>
          <p:cNvPr id="4" name="Content Placeholder 3"/>
          <p:cNvSpPr>
            <a:spLocks noGrp="1"/>
          </p:cNvSpPr>
          <p:nvPr>
            <p:ph sz="half" idx="4294967295"/>
          </p:nvPr>
        </p:nvSpPr>
        <p:spPr>
          <a:xfrm>
            <a:off x="4644008" y="692696"/>
            <a:ext cx="4104456" cy="5433467"/>
          </a:xfrm>
        </p:spPr>
        <p:txBody>
          <a:bodyPr>
            <a:noAutofit/>
          </a:bodyPr>
          <a:lstStyle/>
          <a:p>
            <a:r>
              <a:rPr lang="en-GB" sz="2700" dirty="0"/>
              <a:t>Disciplined</a:t>
            </a:r>
          </a:p>
          <a:p>
            <a:r>
              <a:rPr lang="en-GB" sz="2700" dirty="0"/>
              <a:t>Frightening</a:t>
            </a:r>
          </a:p>
          <a:p>
            <a:r>
              <a:rPr lang="en-GB" sz="2700" dirty="0"/>
              <a:t>Strong </a:t>
            </a:r>
          </a:p>
          <a:p>
            <a:r>
              <a:rPr lang="en-GB" sz="2700" dirty="0"/>
              <a:t>Fierce</a:t>
            </a:r>
          </a:p>
          <a:p>
            <a:r>
              <a:rPr lang="en-GB" sz="2700" dirty="0" smtClean="0"/>
              <a:t>Not as good as </a:t>
            </a:r>
            <a:r>
              <a:rPr lang="en-GB" sz="2700" dirty="0"/>
              <a:t>white Europeans </a:t>
            </a:r>
          </a:p>
          <a:p>
            <a:r>
              <a:rPr lang="en-GB" sz="2700" dirty="0"/>
              <a:t>Aggressive </a:t>
            </a:r>
          </a:p>
          <a:p>
            <a:r>
              <a:rPr lang="en-GB" sz="2700" dirty="0"/>
              <a:t>Brave </a:t>
            </a:r>
          </a:p>
          <a:p>
            <a:r>
              <a:rPr lang="en-GB" sz="2700" dirty="0" smtClean="0"/>
              <a:t>Healthy</a:t>
            </a:r>
          </a:p>
          <a:p>
            <a:r>
              <a:rPr lang="en-GB" sz="2800" dirty="0"/>
              <a:t>Loyal</a:t>
            </a:r>
            <a:endParaRPr lang="en-GB" sz="2700" dirty="0"/>
          </a:p>
        </p:txBody>
      </p:sp>
      <p:sp>
        <p:nvSpPr>
          <p:cNvPr id="5"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(PRIMARY)						</a:t>
            </a:r>
            <a:r>
              <a:rPr lang="en-GB" dirty="0" smtClean="0">
                <a:solidFill>
                  <a:schemeClr val="tx1"/>
                </a:solidFill>
              </a:rPr>
              <a:t>LESSON 2: RESOURCE G</a:t>
            </a:r>
            <a:endParaRPr lang="en-GB" dirty="0">
              <a:solidFill>
                <a:schemeClr val="tx1"/>
              </a:solidFill>
            </a:endParaRP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7</a:t>
            </a:fld>
            <a:endParaRPr lang="en-GB" dirty="0"/>
          </a:p>
        </p:txBody>
      </p:sp>
      <p:sp>
        <p:nvSpPr>
          <p:cNvPr id="7"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Tree>
    <p:extLst>
      <p:ext uri="{BB962C8B-B14F-4D97-AF65-F5344CB8AC3E}">
        <p14:creationId xmlns:p14="http://schemas.microsoft.com/office/powerpoint/2010/main" val="3443402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195" r="9465"/>
          <a:stretch/>
        </p:blipFill>
        <p:spPr>
          <a:xfrm>
            <a:off x="308046" y="404813"/>
            <a:ext cx="8527908" cy="6044565"/>
          </a:xfrm>
        </p:spPr>
      </p:pic>
      <p:sp>
        <p:nvSpPr>
          <p:cNvPr id="5"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8</a:t>
            </a:fld>
            <a:endParaRPr lang="en-GB" dirty="0"/>
          </a:p>
        </p:txBody>
      </p:sp>
      <p:sp>
        <p:nvSpPr>
          <p:cNvPr id="8"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(PRIMARY)						</a:t>
            </a:r>
            <a:r>
              <a:rPr lang="en-GB" dirty="0" smtClean="0">
                <a:solidFill>
                  <a:schemeClr val="tx1"/>
                </a:solidFill>
              </a:rPr>
              <a:t>LESSON 3: RESOURCE K</a:t>
            </a:r>
            <a:endParaRPr lang="en-GB" dirty="0">
              <a:solidFill>
                <a:schemeClr val="tx1"/>
              </a:solidFill>
            </a:endParaRPr>
          </a:p>
        </p:txBody>
      </p:sp>
    </p:spTree>
    <p:extLst>
      <p:ext uri="{BB962C8B-B14F-4D97-AF65-F5344CB8AC3E}">
        <p14:creationId xmlns:p14="http://schemas.microsoft.com/office/powerpoint/2010/main" val="911937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How did Germans change their minds about Sikh soldiers?</a:t>
            </a:r>
            <a:endParaRPr lang="en-GB" dirty="0"/>
          </a:p>
        </p:txBody>
      </p:sp>
      <p:sp>
        <p:nvSpPr>
          <p:cNvPr id="5"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9</a:t>
            </a:fld>
            <a:endParaRPr lang="en-GB" dirty="0"/>
          </a:p>
        </p:txBody>
      </p:sp>
      <p:sp>
        <p:nvSpPr>
          <p:cNvPr id="3" name="Content Placeholder 2"/>
          <p:cNvSpPr>
            <a:spLocks noGrp="1"/>
          </p:cNvSpPr>
          <p:nvPr>
            <p:ph idx="1"/>
          </p:nvPr>
        </p:nvSpPr>
        <p:spPr/>
        <p:txBody>
          <a:bodyPr/>
          <a:lstStyle/>
          <a:p>
            <a:pPr marL="0" indent="0">
              <a:buNone/>
            </a:pPr>
            <a:r>
              <a:rPr lang="en-GB" dirty="0" smtClean="0"/>
              <a:t>By the end of the First World War in 1918 Germans who had fought against them or met them thought that:</a:t>
            </a:r>
          </a:p>
          <a:p>
            <a:r>
              <a:rPr lang="en-GB" dirty="0" smtClean="0"/>
              <a:t>Sikhs were brave fighters</a:t>
            </a:r>
          </a:p>
          <a:p>
            <a:r>
              <a:rPr lang="en-GB" dirty="0" smtClean="0"/>
              <a:t>Sikhs were loyal</a:t>
            </a:r>
          </a:p>
          <a:p>
            <a:r>
              <a:rPr lang="en-GB" dirty="0" smtClean="0"/>
              <a:t>Sikhs were not cruel and cared for prisoners</a:t>
            </a:r>
          </a:p>
          <a:p>
            <a:r>
              <a:rPr lang="en-GB" dirty="0" smtClean="0"/>
              <a:t>Sikhs were not equal to Europeans</a:t>
            </a:r>
          </a:p>
          <a:p>
            <a:endParaRPr lang="en-GB" dirty="0"/>
          </a:p>
        </p:txBody>
      </p:sp>
      <p:sp>
        <p:nvSpPr>
          <p:cNvPr id="8"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(PRIMARY)						</a:t>
            </a:r>
            <a:r>
              <a:rPr lang="en-GB" dirty="0" smtClean="0">
                <a:solidFill>
                  <a:schemeClr val="tx1"/>
                </a:solidFill>
              </a:rPr>
              <a:t>LESSON 3: RESOURCE K</a:t>
            </a:r>
            <a:endParaRPr lang="en-GB" dirty="0">
              <a:solidFill>
                <a:schemeClr val="tx1"/>
              </a:solidFill>
            </a:endParaRPr>
          </a:p>
        </p:txBody>
      </p:sp>
    </p:spTree>
    <p:extLst>
      <p:ext uri="{BB962C8B-B14F-4D97-AF65-F5344CB8AC3E}">
        <p14:creationId xmlns:p14="http://schemas.microsoft.com/office/powerpoint/2010/main" val="4192817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851</Words>
  <Application>Microsoft Office PowerPoint</Application>
  <PresentationFormat>On-screen Show (4:3)</PresentationFormat>
  <Paragraphs>139</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What did Germans fear about Sikhs?</vt:lpstr>
      <vt:lpstr>PowerPoint Presentation</vt:lpstr>
      <vt:lpstr>PowerPoint Presentation</vt:lpstr>
      <vt:lpstr>PowerPoint Presentation</vt:lpstr>
      <vt:lpstr>PowerPoint Presentation</vt:lpstr>
      <vt:lpstr>PowerPoint Presentation</vt:lpstr>
      <vt:lpstr>PowerPoint Presentation</vt:lpstr>
      <vt:lpstr>How did Germans change their minds about Sikh soldiers?</vt:lpstr>
      <vt:lpstr>IMAGE 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cp:revision>
  <dcterms:created xsi:type="dcterms:W3CDTF">2015-05-12T11:41:34Z</dcterms:created>
  <dcterms:modified xsi:type="dcterms:W3CDTF">2015-07-30T12:48:09Z</dcterms:modified>
</cp:coreProperties>
</file>