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80" r:id="rId2"/>
    <p:sldId id="294" r:id="rId3"/>
    <p:sldId id="296" r:id="rId4"/>
    <p:sldId id="300" r:id="rId5"/>
    <p:sldId id="298" r:id="rId6"/>
    <p:sldId id="268" r:id="rId7"/>
    <p:sldId id="267" r:id="rId8"/>
    <p:sldId id="303" r:id="rId9"/>
    <p:sldId id="263" r:id="rId10"/>
    <p:sldId id="306" r:id="rId11"/>
    <p:sldId id="308" r:id="rId12"/>
    <p:sldId id="310" r:id="rId13"/>
    <p:sldId id="312" r:id="rId14"/>
    <p:sldId id="316" r:id="rId15"/>
    <p:sldId id="320" r:id="rId16"/>
    <p:sldId id="321" r:id="rId17"/>
    <p:sldId id="367" r:id="rId18"/>
    <p:sldId id="373" r:id="rId19"/>
    <p:sldId id="274" r:id="rId20"/>
    <p:sldId id="279" r:id="rId21"/>
    <p:sldId id="330" r:id="rId22"/>
    <p:sldId id="332" r:id="rId23"/>
    <p:sldId id="336" r:id="rId24"/>
    <p:sldId id="334" r:id="rId25"/>
    <p:sldId id="370" r:id="rId26"/>
    <p:sldId id="281" r:id="rId27"/>
    <p:sldId id="323" r:id="rId28"/>
    <p:sldId id="285" r:id="rId29"/>
    <p:sldId id="371" r:id="rId30"/>
    <p:sldId id="289" r:id="rId31"/>
    <p:sldId id="287" r:id="rId32"/>
    <p:sldId id="328" r:id="rId33"/>
    <p:sldId id="292" r:id="rId34"/>
    <p:sldId id="293" r:id="rId35"/>
    <p:sldId id="368" r:id="rId36"/>
    <p:sldId id="343" r:id="rId37"/>
    <p:sldId id="342" r:id="rId38"/>
    <p:sldId id="291" r:id="rId39"/>
    <p:sldId id="346" r:id="rId40"/>
    <p:sldId id="345" r:id="rId41"/>
    <p:sldId id="372" r:id="rId42"/>
    <p:sldId id="348" r:id="rId43"/>
    <p:sldId id="350" r:id="rId44"/>
    <p:sldId id="352" r:id="rId45"/>
    <p:sldId id="354" r:id="rId46"/>
    <p:sldId id="362" r:id="rId47"/>
    <p:sldId id="357" r:id="rId48"/>
    <p:sldId id="363" r:id="rId49"/>
    <p:sldId id="359" r:id="rId50"/>
    <p:sldId id="361" r:id="rId51"/>
    <p:sldId id="365" r:id="rId52"/>
    <p:sldId id="366" r:id="rId53"/>
    <p:sldId id="374" r:id="rId54"/>
    <p:sldId id="375"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p:cViewPr>
        <p:scale>
          <a:sx n="70" d="100"/>
          <a:sy n="70" d="100"/>
        </p:scale>
        <p:origin x="-1494" y="792"/>
      </p:cViewPr>
      <p:guideLst>
        <p:guide orient="horz" pos="754"/>
        <p:guide pos="295"/>
      </p:guideLst>
    </p:cSldViewPr>
  </p:slideViewPr>
  <p:notesTextViewPr>
    <p:cViewPr>
      <p:scale>
        <a:sx n="1" d="1"/>
        <a:sy n="1" d="1"/>
      </p:scale>
      <p:origin x="0" y="0"/>
    </p:cViewPr>
  </p:notesTextViewPr>
  <p:sorterViewPr>
    <p:cViewPr>
      <p:scale>
        <a:sx n="100" d="100"/>
        <a:sy n="100" d="100"/>
      </p:scale>
      <p:origin x="0" y="70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8DE840-1812-4608-AC32-45D088CD9B8F}" type="datetimeFigureOut">
              <a:rPr lang="en-GB" smtClean="0"/>
              <a:t>30/07/2015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7486E-B4EC-4BEE-910E-7943B808ADBB}" type="slidenum">
              <a:rPr lang="en-GB" smtClean="0"/>
              <a:t>‹#›</a:t>
            </a:fld>
            <a:endParaRPr lang="en-GB"/>
          </a:p>
        </p:txBody>
      </p:sp>
    </p:spTree>
    <p:extLst>
      <p:ext uri="{BB962C8B-B14F-4D97-AF65-F5344CB8AC3E}">
        <p14:creationId xmlns:p14="http://schemas.microsoft.com/office/powerpoint/2010/main" val="723158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5</a:t>
            </a:r>
          </a:p>
          <a:p>
            <a:endParaRPr lang="en-GB" dirty="0" smtClean="0"/>
          </a:p>
          <a:p>
            <a:r>
              <a:rPr lang="en-GB" dirty="0" smtClean="0"/>
              <a:t>Maharaja Ranjit Singh with his favourite, Raja </a:t>
            </a:r>
            <a:r>
              <a:rPr lang="en-GB" dirty="0" err="1" smtClean="0"/>
              <a:t>Heera</a:t>
            </a:r>
            <a:r>
              <a:rPr lang="en-GB" dirty="0" smtClean="0"/>
              <a:t> Singh,</a:t>
            </a:r>
            <a:r>
              <a:rPr lang="en-GB" baseline="0" dirty="0" smtClean="0"/>
              <a:t> </a:t>
            </a:r>
            <a:r>
              <a:rPr lang="en-GB" sz="1200" b="0" i="0" u="none" strike="noStrike" kern="1200" dirty="0" smtClean="0">
                <a:solidFill>
                  <a:schemeClr val="tx1"/>
                </a:solidFill>
                <a:effectLst/>
                <a:latin typeface="+mn-lt"/>
                <a:ea typeface="+mn-ea"/>
                <a:cs typeface="+mn-cs"/>
              </a:rPr>
              <a:t>c. 1835-38.</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err="1" smtClean="0">
                <a:solidFill>
                  <a:schemeClr val="tx1"/>
                </a:solidFill>
                <a:effectLst/>
                <a:latin typeface="+mn-lt"/>
                <a:ea typeface="+mn-ea"/>
                <a:cs typeface="+mn-cs"/>
              </a:rPr>
              <a:t>Toor</a:t>
            </a:r>
            <a:r>
              <a:rPr lang="en-GB" sz="1200" b="0" i="0" u="none" strike="noStrike" kern="1200" baseline="0" dirty="0" smtClean="0">
                <a:solidFill>
                  <a:schemeClr val="tx1"/>
                </a:solidFill>
                <a:effectLst/>
                <a:latin typeface="+mn-lt"/>
                <a:ea typeface="+mn-ea"/>
                <a:cs typeface="+mn-cs"/>
              </a:rPr>
              <a:t> Collection.</a:t>
            </a:r>
            <a:endParaRPr lang="en-GB" dirty="0"/>
          </a:p>
        </p:txBody>
      </p:sp>
      <p:sp>
        <p:nvSpPr>
          <p:cNvPr id="4" name="Slide Number Placeholder 3"/>
          <p:cNvSpPr>
            <a:spLocks noGrp="1"/>
          </p:cNvSpPr>
          <p:nvPr>
            <p:ph type="sldNum" sz="quarter" idx="10"/>
          </p:nvPr>
        </p:nvSpPr>
        <p:spPr/>
        <p:txBody>
          <a:bodyPr/>
          <a:lstStyle/>
          <a:p>
            <a:fld id="{C2A4A14C-C30A-4203-AE92-72B866651F28}" type="slidenum">
              <a:rPr lang="en-GB" smtClean="0"/>
              <a:t>1</a:t>
            </a:fld>
            <a:endParaRPr lang="en-GB"/>
          </a:p>
        </p:txBody>
      </p:sp>
    </p:spTree>
    <p:extLst>
      <p:ext uri="{BB962C8B-B14F-4D97-AF65-F5344CB8AC3E}">
        <p14:creationId xmlns:p14="http://schemas.microsoft.com/office/powerpoint/2010/main" val="66374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10</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3</a:t>
            </a:r>
          </a:p>
          <a:p>
            <a:endParaRPr lang="en-GB" dirty="0" smtClean="0"/>
          </a:p>
          <a:p>
            <a:r>
              <a:rPr lang="en-GB" dirty="0" smtClean="0"/>
              <a:t>A Sikh warrior bathes in the pool around the Golden Temple of Amritsar.</a:t>
            </a:r>
          </a:p>
          <a:p>
            <a:endParaRPr lang="en-GB" dirty="0" smtClean="0"/>
          </a:p>
          <a:p>
            <a:r>
              <a:rPr lang="en-GB" dirty="0" smtClean="0"/>
              <a:t>Courtesy of Taran Singh </a:t>
            </a:r>
            <a:r>
              <a:rPr lang="en-GB" dirty="0" err="1" smtClean="0"/>
              <a:t>Padam</a:t>
            </a:r>
            <a:r>
              <a:rPr lang="en-GB" dirty="0" smtClean="0"/>
              <a:t>.</a:t>
            </a:r>
            <a:endParaRPr lang="en-GB" dirty="0"/>
          </a:p>
        </p:txBody>
      </p:sp>
      <p:sp>
        <p:nvSpPr>
          <p:cNvPr id="4" name="Slide Number Placeholder 3"/>
          <p:cNvSpPr>
            <a:spLocks noGrp="1"/>
          </p:cNvSpPr>
          <p:nvPr>
            <p:ph type="sldNum" sz="quarter" idx="10"/>
          </p:nvPr>
        </p:nvSpPr>
        <p:spPr/>
        <p:txBody>
          <a:bodyPr/>
          <a:lstStyle/>
          <a:p>
            <a:fld id="{C2A4A14C-C30A-4203-AE92-72B866651F28}" type="slidenum">
              <a:rPr lang="en-GB" smtClean="0"/>
              <a:t>11</a:t>
            </a:fld>
            <a:endParaRPr lang="en-GB"/>
          </a:p>
        </p:txBody>
      </p:sp>
    </p:spTree>
    <p:extLst>
      <p:ext uri="{BB962C8B-B14F-4D97-AF65-F5344CB8AC3E}">
        <p14:creationId xmlns:p14="http://schemas.microsoft.com/office/powerpoint/2010/main" val="173601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12</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3</a:t>
            </a:r>
          </a:p>
          <a:p>
            <a:endParaRPr lang="en-GB" dirty="0" smtClean="0"/>
          </a:p>
          <a:p>
            <a:r>
              <a:rPr lang="en-GB" dirty="0" smtClean="0"/>
              <a:t>A Sikh warrior bathes in the pool around the Golden Temple of Amritsar.</a:t>
            </a:r>
          </a:p>
          <a:p>
            <a:endParaRPr lang="en-GB" dirty="0" smtClean="0"/>
          </a:p>
          <a:p>
            <a:r>
              <a:rPr lang="en-GB" dirty="0" smtClean="0"/>
              <a:t>Courtesy of Taran Singh </a:t>
            </a:r>
            <a:r>
              <a:rPr lang="en-GB" dirty="0" err="1" smtClean="0"/>
              <a:t>Padam</a:t>
            </a:r>
            <a:r>
              <a:rPr lang="en-GB" dirty="0" smtClean="0"/>
              <a:t>.</a:t>
            </a:r>
            <a:endParaRPr lang="en-GB" dirty="0"/>
          </a:p>
        </p:txBody>
      </p:sp>
      <p:sp>
        <p:nvSpPr>
          <p:cNvPr id="4" name="Slide Number Placeholder 3"/>
          <p:cNvSpPr>
            <a:spLocks noGrp="1"/>
          </p:cNvSpPr>
          <p:nvPr>
            <p:ph type="sldNum" sz="quarter" idx="10"/>
          </p:nvPr>
        </p:nvSpPr>
        <p:spPr/>
        <p:txBody>
          <a:bodyPr/>
          <a:lstStyle/>
          <a:p>
            <a:fld id="{C2A4A14C-C30A-4203-AE92-72B866651F28}" type="slidenum">
              <a:rPr lang="en-GB" smtClean="0"/>
              <a:t>13</a:t>
            </a:fld>
            <a:endParaRPr lang="en-GB"/>
          </a:p>
        </p:txBody>
      </p:sp>
    </p:spTree>
    <p:extLst>
      <p:ext uri="{BB962C8B-B14F-4D97-AF65-F5344CB8AC3E}">
        <p14:creationId xmlns:p14="http://schemas.microsoft.com/office/powerpoint/2010/main" val="173601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3</a:t>
            </a:r>
          </a:p>
          <a:p>
            <a:endParaRPr lang="en-GB" dirty="0" smtClean="0"/>
          </a:p>
          <a:p>
            <a:r>
              <a:rPr lang="en-GB" dirty="0" smtClean="0"/>
              <a:t>A Sikh warrior bathes in the pool around the Golden Temple of Amritsar.</a:t>
            </a:r>
          </a:p>
          <a:p>
            <a:endParaRPr lang="en-GB" dirty="0" smtClean="0"/>
          </a:p>
          <a:p>
            <a:r>
              <a:rPr lang="en-GB" dirty="0" smtClean="0"/>
              <a:t>Courtesy of Taran Singh </a:t>
            </a:r>
            <a:r>
              <a:rPr lang="en-GB" dirty="0" err="1" smtClean="0"/>
              <a:t>Padam</a:t>
            </a:r>
            <a:r>
              <a:rPr lang="en-GB" dirty="0" smtClean="0"/>
              <a:t>.</a:t>
            </a:r>
            <a:endParaRPr lang="en-GB" dirty="0"/>
          </a:p>
        </p:txBody>
      </p:sp>
      <p:sp>
        <p:nvSpPr>
          <p:cNvPr id="4" name="Slide Number Placeholder 3"/>
          <p:cNvSpPr>
            <a:spLocks noGrp="1"/>
          </p:cNvSpPr>
          <p:nvPr>
            <p:ph type="sldNum" sz="quarter" idx="10"/>
          </p:nvPr>
        </p:nvSpPr>
        <p:spPr/>
        <p:txBody>
          <a:bodyPr/>
          <a:lstStyle/>
          <a:p>
            <a:fld id="{C2A4A14C-C30A-4203-AE92-72B866651F28}" type="slidenum">
              <a:rPr lang="en-GB" smtClean="0"/>
              <a:t>14</a:t>
            </a:fld>
            <a:endParaRPr lang="en-GB"/>
          </a:p>
        </p:txBody>
      </p:sp>
    </p:spTree>
    <p:extLst>
      <p:ext uri="{BB962C8B-B14F-4D97-AF65-F5344CB8AC3E}">
        <p14:creationId xmlns:p14="http://schemas.microsoft.com/office/powerpoint/2010/main" val="173601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15</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3</a:t>
            </a:r>
          </a:p>
          <a:p>
            <a:endParaRPr lang="en-GB" dirty="0" smtClean="0"/>
          </a:p>
          <a:p>
            <a:r>
              <a:rPr lang="en-GB" dirty="0" smtClean="0"/>
              <a:t>A Sikh warrior bathes in the pool around the Golden Temple of Amritsar.</a:t>
            </a:r>
          </a:p>
          <a:p>
            <a:endParaRPr lang="en-GB" dirty="0" smtClean="0"/>
          </a:p>
          <a:p>
            <a:r>
              <a:rPr lang="en-GB" dirty="0" smtClean="0"/>
              <a:t>Courtesy of Taran Singh </a:t>
            </a:r>
            <a:r>
              <a:rPr lang="en-GB" dirty="0" err="1" smtClean="0"/>
              <a:t>Padam</a:t>
            </a:r>
            <a:r>
              <a:rPr lang="en-GB" dirty="0" smtClean="0"/>
              <a:t>.</a:t>
            </a:r>
            <a:endParaRPr lang="en-GB" dirty="0"/>
          </a:p>
        </p:txBody>
      </p:sp>
      <p:sp>
        <p:nvSpPr>
          <p:cNvPr id="4" name="Slide Number Placeholder 3"/>
          <p:cNvSpPr>
            <a:spLocks noGrp="1"/>
          </p:cNvSpPr>
          <p:nvPr>
            <p:ph type="sldNum" sz="quarter" idx="10"/>
          </p:nvPr>
        </p:nvSpPr>
        <p:spPr/>
        <p:txBody>
          <a:bodyPr/>
          <a:lstStyle/>
          <a:p>
            <a:fld id="{C2A4A14C-C30A-4203-AE92-72B866651F28}" type="slidenum">
              <a:rPr lang="en-GB" smtClean="0"/>
              <a:t>16</a:t>
            </a:fld>
            <a:endParaRPr lang="en-GB"/>
          </a:p>
        </p:txBody>
      </p:sp>
    </p:spTree>
    <p:extLst>
      <p:ext uri="{BB962C8B-B14F-4D97-AF65-F5344CB8AC3E}">
        <p14:creationId xmlns:p14="http://schemas.microsoft.com/office/powerpoint/2010/main" val="173601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17</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p>
          <a:p>
            <a:endParaRPr lang="en-GB" dirty="0" smtClean="0"/>
          </a:p>
          <a:p>
            <a:r>
              <a:rPr lang="en-GB" dirty="0" smtClean="0"/>
              <a:t>Map of the Sikh Empire in 1839.</a:t>
            </a:r>
          </a:p>
          <a:p>
            <a:endParaRPr lang="en-GB" dirty="0" smtClean="0"/>
          </a:p>
          <a:p>
            <a:r>
              <a:rPr lang="en-GB" dirty="0" smtClean="0"/>
              <a:t>Designed</a:t>
            </a:r>
            <a:r>
              <a:rPr lang="en-GB" baseline="0" dirty="0" smtClean="0"/>
              <a:t> by </a:t>
            </a:r>
            <a:r>
              <a:rPr lang="en-GB" dirty="0" smtClean="0"/>
              <a:t>Jugasingh.com/Grfik.com.</a:t>
            </a:r>
            <a:endParaRPr lang="en-GB" dirty="0"/>
          </a:p>
        </p:txBody>
      </p:sp>
      <p:sp>
        <p:nvSpPr>
          <p:cNvPr id="4" name="Slide Number Placeholder 3"/>
          <p:cNvSpPr>
            <a:spLocks noGrp="1"/>
          </p:cNvSpPr>
          <p:nvPr>
            <p:ph type="sldNum" sz="quarter" idx="10"/>
          </p:nvPr>
        </p:nvSpPr>
        <p:spPr/>
        <p:txBody>
          <a:bodyPr/>
          <a:lstStyle/>
          <a:p>
            <a:fld id="{C2A4A14C-C30A-4203-AE92-72B866651F28}" type="slidenum">
              <a:rPr lang="en-GB" smtClean="0"/>
              <a:t>18</a:t>
            </a:fld>
            <a:endParaRPr lang="en-GB"/>
          </a:p>
        </p:txBody>
      </p:sp>
    </p:spTree>
    <p:extLst>
      <p:ext uri="{BB962C8B-B14F-4D97-AF65-F5344CB8AC3E}">
        <p14:creationId xmlns:p14="http://schemas.microsoft.com/office/powerpoint/2010/main" val="3798901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3rd King's Own Light Dragoons and the Khalsa Army clash in the Battle of Chillianwalla during</a:t>
            </a:r>
            <a:r>
              <a:rPr lang="en-GB" sz="1200" b="0" i="0" u="none" strike="noStrike" kern="1200" baseline="0" dirty="0" smtClean="0">
                <a:solidFill>
                  <a:schemeClr val="tx1"/>
                </a:solidFill>
                <a:effectLst/>
                <a:latin typeface="+mn-lt"/>
                <a:ea typeface="+mn-ea"/>
                <a:cs typeface="+mn-cs"/>
              </a:rPr>
              <a:t> the Second Anglo-Sikh War</a:t>
            </a:r>
            <a:r>
              <a:rPr lang="en-GB" sz="1200" b="0" i="0" u="none" strike="noStrike" kern="1200" dirty="0" smtClean="0">
                <a:solidFill>
                  <a:schemeClr val="tx1"/>
                </a:solidFill>
                <a:effectLst/>
                <a:latin typeface="+mn-lt"/>
                <a:ea typeface="+mn-ea"/>
                <a:cs typeface="+mn-cs"/>
              </a:rPr>
              <a:t>.</a:t>
            </a:r>
            <a:r>
              <a:rPr lang="en-GB" dirty="0" smtClean="0"/>
              <a:t> </a:t>
            </a:r>
          </a:p>
          <a:p>
            <a:endParaRPr lang="en-GB" b="1" dirty="0" smtClean="0"/>
          </a:p>
          <a:p>
            <a:r>
              <a:rPr lang="en-GB" sz="1200" b="0" i="0" u="none" strike="noStrike" kern="1200" dirty="0" smtClean="0">
                <a:solidFill>
                  <a:schemeClr val="tx1"/>
                </a:solidFill>
                <a:effectLst/>
                <a:latin typeface="+mn-lt"/>
                <a:ea typeface="+mn-ea"/>
                <a:cs typeface="+mn-cs"/>
              </a:rPr>
              <a:t>Courtesy of www.thequeensownhussars.co.uk</a:t>
            </a:r>
            <a:r>
              <a:rPr lang="en-GB" dirty="0" smtClean="0"/>
              <a:t> </a:t>
            </a:r>
            <a:endParaRPr lang="en-GB" b="1" dirty="0"/>
          </a:p>
        </p:txBody>
      </p:sp>
      <p:sp>
        <p:nvSpPr>
          <p:cNvPr id="4" name="Slide Number Placeholder 3"/>
          <p:cNvSpPr>
            <a:spLocks noGrp="1"/>
          </p:cNvSpPr>
          <p:nvPr>
            <p:ph type="sldNum" sz="quarter" idx="10"/>
          </p:nvPr>
        </p:nvSpPr>
        <p:spPr/>
        <p:txBody>
          <a:bodyPr/>
          <a:lstStyle/>
          <a:p>
            <a:fld id="{43DAC2EA-AFAB-482B-8131-624003AB5538}" type="slidenum">
              <a:rPr lang="en-GB" smtClean="0"/>
              <a:t>19</a:t>
            </a:fld>
            <a:endParaRPr lang="en-GB"/>
          </a:p>
        </p:txBody>
      </p:sp>
    </p:spTree>
    <p:extLst>
      <p:ext uri="{BB962C8B-B14F-4D97-AF65-F5344CB8AC3E}">
        <p14:creationId xmlns:p14="http://schemas.microsoft.com/office/powerpoint/2010/main" val="2188141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2</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6</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British Victorian print showing Sir Henry Hardinge, British Governor-General of India and his officers surveying the battlefield at Ferozeshah (a village in Punjab, North India) on the first night of this crucial battle during the first Anglo-Sikh War in December 1845 when British forces faced defeat. The images show exhausted British soldiers sleeping amid the British dead.</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Courtesy of the Council of the National Army Museum, London (acc. no. 1971-02-33-165)</a:t>
            </a:r>
          </a:p>
          <a:p>
            <a:endParaRPr lang="en-GB" dirty="0"/>
          </a:p>
        </p:txBody>
      </p:sp>
      <p:sp>
        <p:nvSpPr>
          <p:cNvPr id="4" name="Slide Number Placeholder 3"/>
          <p:cNvSpPr>
            <a:spLocks noGrp="1"/>
          </p:cNvSpPr>
          <p:nvPr>
            <p:ph type="sldNum" sz="quarter" idx="10"/>
          </p:nvPr>
        </p:nvSpPr>
        <p:spPr/>
        <p:txBody>
          <a:bodyPr/>
          <a:lstStyle/>
          <a:p>
            <a:fld id="{A342A5A2-F14B-44B8-AEE9-B53210980686}" type="slidenum">
              <a:rPr lang="en-GB" smtClean="0"/>
              <a:t>20</a:t>
            </a:fld>
            <a:endParaRPr lang="en-GB"/>
          </a:p>
        </p:txBody>
      </p:sp>
    </p:spTree>
    <p:extLst>
      <p:ext uri="{BB962C8B-B14F-4D97-AF65-F5344CB8AC3E}">
        <p14:creationId xmlns:p14="http://schemas.microsoft.com/office/powerpoint/2010/main" val="2733052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5</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Maharaja Duleep Singh on the Lower Terrace at Osborne House, Isle of Wight, in August 1854.</a:t>
            </a:r>
            <a:endParaRPr lang="en-GB" dirty="0" smtClean="0"/>
          </a:p>
          <a:p>
            <a:endParaRPr lang="en-GB"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21</a:t>
            </a:fld>
            <a:endParaRPr lang="en-GB"/>
          </a:p>
        </p:txBody>
      </p:sp>
    </p:spTree>
    <p:extLst>
      <p:ext uri="{BB962C8B-B14F-4D97-AF65-F5344CB8AC3E}">
        <p14:creationId xmlns:p14="http://schemas.microsoft.com/office/powerpoint/2010/main" val="1448941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3</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Sikh recruits of the 34th Sikh Pioneers taking the Khalsa initiation at the </a:t>
            </a:r>
            <a:r>
              <a:rPr lang="en-GB" sz="1200" b="0" i="0" u="none" strike="noStrike" kern="1200" dirty="0" err="1" smtClean="0">
                <a:solidFill>
                  <a:schemeClr val="tx1"/>
                </a:solidFill>
                <a:effectLst/>
                <a:latin typeface="+mn-lt"/>
                <a:ea typeface="+mn-ea"/>
                <a:cs typeface="+mn-cs"/>
              </a:rPr>
              <a:t>Mian</a:t>
            </a:r>
            <a:r>
              <a:rPr lang="en-GB" sz="1200" b="0" i="0" u="none" strike="noStrike" kern="1200" dirty="0" smtClean="0">
                <a:solidFill>
                  <a:schemeClr val="tx1"/>
                </a:solidFill>
                <a:effectLst/>
                <a:latin typeface="+mn-lt"/>
                <a:ea typeface="+mn-ea"/>
                <a:cs typeface="+mn-cs"/>
              </a:rPr>
              <a:t> Mir Cantonment, Lahore, in 1906.</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Courtesy of the Council of the National Army Museum, London (acc. no. 7109-25-2-45)</a:t>
            </a:r>
            <a:r>
              <a:rPr lang="en-GB" dirty="0" smtClean="0"/>
              <a:t> </a:t>
            </a:r>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22</a:t>
            </a:fld>
            <a:endParaRPr lang="en-GB"/>
          </a:p>
        </p:txBody>
      </p:sp>
    </p:spTree>
    <p:extLst>
      <p:ext uri="{BB962C8B-B14F-4D97-AF65-F5344CB8AC3E}">
        <p14:creationId xmlns:p14="http://schemas.microsoft.com/office/powerpoint/2010/main" val="2417408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23</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3rd King's Own Light Dragoons and the Khalsa Army clash in the Battle of Chillianwalla during</a:t>
            </a:r>
            <a:r>
              <a:rPr lang="en-GB" sz="1200" b="0" i="0" u="none" strike="noStrike" kern="1200" baseline="0" dirty="0" smtClean="0">
                <a:solidFill>
                  <a:schemeClr val="tx1"/>
                </a:solidFill>
                <a:effectLst/>
                <a:latin typeface="+mn-lt"/>
                <a:ea typeface="+mn-ea"/>
                <a:cs typeface="+mn-cs"/>
              </a:rPr>
              <a:t> the Second Anglo-Sikh War</a:t>
            </a:r>
            <a:r>
              <a:rPr lang="en-GB" sz="1200" b="0" i="0" u="none" strike="noStrike" kern="1200" dirty="0" smtClean="0">
                <a:solidFill>
                  <a:schemeClr val="tx1"/>
                </a:solidFill>
                <a:effectLst/>
                <a:latin typeface="+mn-lt"/>
                <a:ea typeface="+mn-ea"/>
                <a:cs typeface="+mn-cs"/>
              </a:rPr>
              <a:t>.</a:t>
            </a:r>
            <a:r>
              <a:rPr lang="en-GB" dirty="0" smtClean="0"/>
              <a:t> </a:t>
            </a:r>
          </a:p>
          <a:p>
            <a:endParaRPr lang="en-GB" b="1" dirty="0" smtClean="0"/>
          </a:p>
          <a:p>
            <a:r>
              <a:rPr lang="en-GB" sz="1200" b="0" i="0" u="none" strike="noStrike" kern="1200" dirty="0" smtClean="0">
                <a:solidFill>
                  <a:schemeClr val="tx1"/>
                </a:solidFill>
                <a:effectLst/>
                <a:latin typeface="+mn-lt"/>
                <a:ea typeface="+mn-ea"/>
                <a:cs typeface="+mn-cs"/>
              </a:rPr>
              <a:t>Courtesy of www.thequeensownhussars.co.uk</a:t>
            </a:r>
            <a:r>
              <a:rPr lang="en-GB" dirty="0" smtClean="0"/>
              <a:t> </a:t>
            </a:r>
            <a:endParaRPr lang="en-GB" b="1" dirty="0"/>
          </a:p>
        </p:txBody>
      </p:sp>
      <p:sp>
        <p:nvSpPr>
          <p:cNvPr id="4" name="Slide Number Placeholder 3"/>
          <p:cNvSpPr>
            <a:spLocks noGrp="1"/>
          </p:cNvSpPr>
          <p:nvPr>
            <p:ph type="sldNum" sz="quarter" idx="10"/>
          </p:nvPr>
        </p:nvSpPr>
        <p:spPr/>
        <p:txBody>
          <a:bodyPr/>
          <a:lstStyle/>
          <a:p>
            <a:fld id="{43DAC2EA-AFAB-482B-8131-624003AB5538}" type="slidenum">
              <a:rPr lang="en-GB" smtClean="0"/>
              <a:t>24</a:t>
            </a:fld>
            <a:endParaRPr lang="en-GB"/>
          </a:p>
        </p:txBody>
      </p:sp>
    </p:spTree>
    <p:extLst>
      <p:ext uri="{BB962C8B-B14F-4D97-AF65-F5344CB8AC3E}">
        <p14:creationId xmlns:p14="http://schemas.microsoft.com/office/powerpoint/2010/main" val="2188141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25</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26</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3rd King's Own Light Dragoons and the Khalsa Army clash in the Battle of Chillianwalla during</a:t>
            </a:r>
            <a:r>
              <a:rPr lang="en-GB" sz="1200" b="0" i="0" u="none" strike="noStrike" kern="1200" baseline="0" dirty="0" smtClean="0">
                <a:solidFill>
                  <a:schemeClr val="tx1"/>
                </a:solidFill>
                <a:effectLst/>
                <a:latin typeface="+mn-lt"/>
                <a:ea typeface="+mn-ea"/>
                <a:cs typeface="+mn-cs"/>
              </a:rPr>
              <a:t> the Second Anglo-Sikh War</a:t>
            </a:r>
            <a:r>
              <a:rPr lang="en-GB" sz="1200" b="0" i="0" u="none" strike="noStrike" kern="1200" dirty="0" smtClean="0">
                <a:solidFill>
                  <a:schemeClr val="tx1"/>
                </a:solidFill>
                <a:effectLst/>
                <a:latin typeface="+mn-lt"/>
                <a:ea typeface="+mn-ea"/>
                <a:cs typeface="+mn-cs"/>
              </a:rPr>
              <a:t>.</a:t>
            </a:r>
            <a:r>
              <a:rPr lang="en-GB" dirty="0" smtClean="0"/>
              <a:t> </a:t>
            </a:r>
          </a:p>
          <a:p>
            <a:endParaRPr lang="en-GB" b="1" dirty="0" smtClean="0"/>
          </a:p>
          <a:p>
            <a:r>
              <a:rPr lang="en-GB" sz="1200" b="0" i="0" u="none" strike="noStrike" kern="1200" dirty="0" smtClean="0">
                <a:solidFill>
                  <a:schemeClr val="tx1"/>
                </a:solidFill>
                <a:effectLst/>
                <a:latin typeface="+mn-lt"/>
                <a:ea typeface="+mn-ea"/>
                <a:cs typeface="+mn-cs"/>
              </a:rPr>
              <a:t>Courtesy of www.thequeensownhussars.co.uk</a:t>
            </a:r>
            <a:r>
              <a:rPr lang="en-GB" dirty="0" smtClean="0"/>
              <a:t> </a:t>
            </a:r>
            <a:endParaRPr lang="en-GB" b="1" dirty="0"/>
          </a:p>
        </p:txBody>
      </p:sp>
      <p:sp>
        <p:nvSpPr>
          <p:cNvPr id="4" name="Slide Number Placeholder 3"/>
          <p:cNvSpPr>
            <a:spLocks noGrp="1"/>
          </p:cNvSpPr>
          <p:nvPr>
            <p:ph type="sldNum" sz="quarter" idx="10"/>
          </p:nvPr>
        </p:nvSpPr>
        <p:spPr/>
        <p:txBody>
          <a:bodyPr/>
          <a:lstStyle/>
          <a:p>
            <a:fld id="{43DAC2EA-AFAB-482B-8131-624003AB5538}" type="slidenum">
              <a:rPr lang="en-GB" smtClean="0"/>
              <a:t>27</a:t>
            </a:fld>
            <a:endParaRPr lang="en-GB"/>
          </a:p>
        </p:txBody>
      </p:sp>
    </p:spTree>
    <p:extLst>
      <p:ext uri="{BB962C8B-B14F-4D97-AF65-F5344CB8AC3E}">
        <p14:creationId xmlns:p14="http://schemas.microsoft.com/office/powerpoint/2010/main" val="2188141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4</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Prince Albert (1819–1861), the husband of Queen Victoria, had 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diamond cut in Amsterdam so that it could be set in a brooch for her.</a:t>
            </a:r>
            <a:r>
              <a:rPr lang="en-GB" dirty="0" smtClean="0"/>
              <a:t> </a:t>
            </a:r>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28</a:t>
            </a:fld>
            <a:endParaRPr lang="en-GB"/>
          </a:p>
        </p:txBody>
      </p:sp>
    </p:spTree>
    <p:extLst>
      <p:ext uri="{BB962C8B-B14F-4D97-AF65-F5344CB8AC3E}">
        <p14:creationId xmlns:p14="http://schemas.microsoft.com/office/powerpoint/2010/main" val="3558998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29</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3</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30</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6</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Men of the 45th Rattray's Sikhs at the Delhi Camp of Exercise in 1886.</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Private</a:t>
            </a:r>
            <a:r>
              <a:rPr lang="en-GB" sz="1200" b="0" i="0" u="none" strike="noStrike" kern="1200" baseline="0" dirty="0" smtClean="0">
                <a:solidFill>
                  <a:schemeClr val="tx1"/>
                </a:solidFill>
                <a:effectLst/>
                <a:latin typeface="+mn-lt"/>
                <a:ea typeface="+mn-ea"/>
                <a:cs typeface="+mn-cs"/>
              </a:rPr>
              <a:t> collection</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31</a:t>
            </a:fld>
            <a:endParaRPr lang="en-GB"/>
          </a:p>
        </p:txBody>
      </p:sp>
    </p:spTree>
    <p:extLst>
      <p:ext uri="{BB962C8B-B14F-4D97-AF65-F5344CB8AC3E}">
        <p14:creationId xmlns:p14="http://schemas.microsoft.com/office/powerpoint/2010/main" val="380511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3rd King's Own Light Dragoons and the Khalsa Army clash in the Battle of Chillianwalla during</a:t>
            </a:r>
            <a:r>
              <a:rPr lang="en-GB" sz="1200" b="0" i="0" u="none" strike="noStrike" kern="1200" baseline="0" dirty="0" smtClean="0">
                <a:solidFill>
                  <a:schemeClr val="tx1"/>
                </a:solidFill>
                <a:effectLst/>
                <a:latin typeface="+mn-lt"/>
                <a:ea typeface="+mn-ea"/>
                <a:cs typeface="+mn-cs"/>
              </a:rPr>
              <a:t> the Second Anglo-Sikh War</a:t>
            </a:r>
            <a:r>
              <a:rPr lang="en-GB" sz="1200" b="0" i="0" u="none" strike="noStrike" kern="1200" dirty="0" smtClean="0">
                <a:solidFill>
                  <a:schemeClr val="tx1"/>
                </a:solidFill>
                <a:effectLst/>
                <a:latin typeface="+mn-lt"/>
                <a:ea typeface="+mn-ea"/>
                <a:cs typeface="+mn-cs"/>
              </a:rPr>
              <a:t>.</a:t>
            </a:r>
            <a:r>
              <a:rPr lang="en-GB" dirty="0" smtClean="0"/>
              <a:t> </a:t>
            </a:r>
          </a:p>
          <a:p>
            <a:endParaRPr lang="en-GB" b="1" dirty="0" smtClean="0"/>
          </a:p>
          <a:p>
            <a:r>
              <a:rPr lang="en-GB" sz="1200" b="0" i="0" u="none" strike="noStrike" kern="1200" dirty="0" smtClean="0">
                <a:solidFill>
                  <a:schemeClr val="tx1"/>
                </a:solidFill>
                <a:effectLst/>
                <a:latin typeface="+mn-lt"/>
                <a:ea typeface="+mn-ea"/>
                <a:cs typeface="+mn-cs"/>
              </a:rPr>
              <a:t>Courtesy of www.thequeensownhussars.co.uk</a:t>
            </a:r>
            <a:r>
              <a:rPr lang="en-GB" dirty="0" smtClean="0"/>
              <a:t> </a:t>
            </a:r>
            <a:endParaRPr lang="en-GB" b="1" dirty="0"/>
          </a:p>
        </p:txBody>
      </p:sp>
      <p:sp>
        <p:nvSpPr>
          <p:cNvPr id="4" name="Slide Number Placeholder 3"/>
          <p:cNvSpPr>
            <a:spLocks noGrp="1"/>
          </p:cNvSpPr>
          <p:nvPr>
            <p:ph type="sldNum" sz="quarter" idx="10"/>
          </p:nvPr>
        </p:nvSpPr>
        <p:spPr/>
        <p:txBody>
          <a:bodyPr/>
          <a:lstStyle/>
          <a:p>
            <a:fld id="{43DAC2EA-AFAB-482B-8131-624003AB5538}" type="slidenum">
              <a:rPr lang="en-GB" smtClean="0"/>
              <a:t>32</a:t>
            </a:fld>
            <a:endParaRPr lang="en-GB"/>
          </a:p>
        </p:txBody>
      </p:sp>
    </p:spTree>
    <p:extLst>
      <p:ext uri="{BB962C8B-B14F-4D97-AF65-F5344CB8AC3E}">
        <p14:creationId xmlns:p14="http://schemas.microsoft.com/office/powerpoint/2010/main" val="2188141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9</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Men of the 15th Punjab Infantry in China during the Second Opium War.</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err="1" smtClean="0">
                <a:solidFill>
                  <a:schemeClr val="tx1"/>
                </a:solidFill>
                <a:effectLst/>
                <a:latin typeface="+mn-lt"/>
                <a:ea typeface="+mn-ea"/>
                <a:cs typeface="+mn-cs"/>
              </a:rPr>
              <a:t>Toor</a:t>
            </a:r>
            <a:r>
              <a:rPr lang="en-GB" sz="1200" b="0" i="0" u="none" strike="noStrike" kern="1200" baseline="0" dirty="0" smtClean="0">
                <a:solidFill>
                  <a:schemeClr val="tx1"/>
                </a:solidFill>
                <a:effectLst/>
                <a:latin typeface="+mn-lt"/>
                <a:ea typeface="+mn-ea"/>
                <a:cs typeface="+mn-cs"/>
              </a:rPr>
              <a:t> Collection</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33</a:t>
            </a:fld>
            <a:endParaRPr lang="en-GB"/>
          </a:p>
        </p:txBody>
      </p:sp>
    </p:spTree>
    <p:extLst>
      <p:ext uri="{BB962C8B-B14F-4D97-AF65-F5344CB8AC3E}">
        <p14:creationId xmlns:p14="http://schemas.microsoft.com/office/powerpoint/2010/main" val="2858538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10</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Charge of the 23rd Pioneers at </a:t>
            </a:r>
            <a:r>
              <a:rPr lang="en-GB" sz="1200" b="0" i="0" u="none" strike="noStrike" kern="1200" dirty="0" err="1" smtClean="0">
                <a:solidFill>
                  <a:schemeClr val="tx1"/>
                </a:solidFill>
                <a:effectLst/>
                <a:latin typeface="+mn-lt"/>
                <a:ea typeface="+mn-ea"/>
                <a:cs typeface="+mn-cs"/>
              </a:rPr>
              <a:t>Arrogee</a:t>
            </a:r>
            <a:r>
              <a:rPr lang="en-GB" sz="1200" b="0" i="0" u="none" strike="noStrike" kern="1200" dirty="0" smtClean="0">
                <a:solidFill>
                  <a:schemeClr val="tx1"/>
                </a:solidFill>
                <a:effectLst/>
                <a:latin typeface="+mn-lt"/>
                <a:ea typeface="+mn-ea"/>
                <a:cs typeface="+mn-cs"/>
              </a:rPr>
              <a:t>, 10 April 1868.</a:t>
            </a:r>
          </a:p>
          <a:p>
            <a:endParaRPr lang="en-GB" dirty="0" smtClean="0"/>
          </a:p>
          <a:p>
            <a:r>
              <a:rPr lang="en-GB" sz="1200" b="0" i="0" u="none" strike="noStrike" kern="1200" dirty="0" smtClean="0">
                <a:solidFill>
                  <a:schemeClr val="tx1"/>
                </a:solidFill>
                <a:effectLst/>
                <a:latin typeface="+mn-lt"/>
                <a:ea typeface="+mn-ea"/>
                <a:cs typeface="+mn-cs"/>
              </a:rPr>
              <a:t>Courtesy of the Council of the National Army Museum, London (acc. no. 1956-02-202)</a:t>
            </a:r>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34</a:t>
            </a:fld>
            <a:endParaRPr lang="en-GB"/>
          </a:p>
        </p:txBody>
      </p:sp>
    </p:spTree>
    <p:extLst>
      <p:ext uri="{BB962C8B-B14F-4D97-AF65-F5344CB8AC3E}">
        <p14:creationId xmlns:p14="http://schemas.microsoft.com/office/powerpoint/2010/main" val="897279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15</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British and Native Officers of the 3rd Sikh Infantry, part of the Punjab Frontier Force that was raised in </a:t>
            </a:r>
            <a:r>
              <a:rPr lang="en-GB" sz="1200" b="0" i="0" u="none" strike="noStrike" kern="1200" dirty="0" err="1" smtClean="0">
                <a:solidFill>
                  <a:schemeClr val="tx1"/>
                </a:solidFill>
                <a:effectLst/>
                <a:latin typeface="+mn-lt"/>
                <a:ea typeface="+mn-ea"/>
                <a:cs typeface="+mn-cs"/>
              </a:rPr>
              <a:t>Ferozepore</a:t>
            </a:r>
            <a:r>
              <a:rPr lang="en-GB" sz="1200" b="0" i="0" u="none" strike="noStrike" kern="1200" dirty="0" smtClean="0">
                <a:solidFill>
                  <a:schemeClr val="tx1"/>
                </a:solidFill>
                <a:effectLst/>
                <a:latin typeface="+mn-lt"/>
                <a:ea typeface="+mn-ea"/>
                <a:cs typeface="+mn-cs"/>
              </a:rPr>
              <a:t>, Punjab, in 1847.</a:t>
            </a:r>
          </a:p>
          <a:p>
            <a:endParaRPr lang="en-GB" sz="1200" b="0" i="0" u="none" strike="noStrike" kern="1200" dirty="0" smtClean="0">
              <a:solidFill>
                <a:schemeClr val="tx1"/>
              </a:solidFill>
              <a:effectLst/>
              <a:latin typeface="+mn-lt"/>
              <a:ea typeface="+mn-ea"/>
              <a:cs typeface="+mn-cs"/>
            </a:endParaRPr>
          </a:p>
          <a:p>
            <a:r>
              <a:rPr lang="en-GB" sz="1200" dirty="0" smtClean="0"/>
              <a:t>Courtesy of the Council of the </a:t>
            </a:r>
            <a:r>
              <a:rPr lang="en-GB" sz="1200" b="0" i="0" u="none" strike="noStrike" kern="1200" dirty="0" smtClean="0">
                <a:solidFill>
                  <a:schemeClr val="tx1"/>
                </a:solidFill>
                <a:effectLst/>
                <a:latin typeface="+mn-lt"/>
                <a:ea typeface="+mn-ea"/>
                <a:cs typeface="+mn-cs"/>
              </a:rPr>
              <a:t>National Army Museum, London (acc. no. 1955-04-41-39)</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35</a:t>
            </a:fld>
            <a:endParaRPr lang="en-GB"/>
          </a:p>
        </p:txBody>
      </p:sp>
    </p:spTree>
    <p:extLst>
      <p:ext uri="{BB962C8B-B14F-4D97-AF65-F5344CB8AC3E}">
        <p14:creationId xmlns:p14="http://schemas.microsoft.com/office/powerpoint/2010/main" val="1458234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36</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37</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38</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39</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4</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40</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41</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42</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43</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44</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Slide </a:t>
            </a:r>
            <a:r>
              <a:rPr lang="en-GB" sz="1200" b="1" kern="1200" dirty="0" smtClean="0">
                <a:solidFill>
                  <a:schemeClr val="tx1"/>
                </a:solidFill>
                <a:effectLst/>
                <a:latin typeface="+mn-lt"/>
                <a:ea typeface="+mn-ea"/>
                <a:cs typeface="+mn-cs"/>
              </a:rPr>
              <a:t>6</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replica of the crown of the late Queen Mother, with 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diamond set within it. The historic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diamond was one of the most precious treasures of the Sikh Kingdom, which was taken over by the British East India Company following two battles in 1846 and 1849. From the time of its gift to Queen Victoria it has formed part of the British Crown Jewels and by tradition is only worn by women.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Royal Collection Trust/© Her Majesty Queen Elizabeth II 2014</a:t>
            </a:r>
          </a:p>
        </p:txBody>
      </p:sp>
      <p:sp>
        <p:nvSpPr>
          <p:cNvPr id="4" name="Slide Number Placeholder 3"/>
          <p:cNvSpPr>
            <a:spLocks noGrp="1"/>
          </p:cNvSpPr>
          <p:nvPr>
            <p:ph type="sldNum" sz="quarter" idx="10"/>
          </p:nvPr>
        </p:nvSpPr>
        <p:spPr/>
        <p:txBody>
          <a:bodyPr/>
          <a:lstStyle/>
          <a:p>
            <a:fld id="{A342A5A2-F14B-44B8-AEE9-B53210980686}" type="slidenum">
              <a:rPr lang="en-GB" smtClean="0"/>
              <a:t>45</a:t>
            </a:fld>
            <a:endParaRPr lang="en-GB"/>
          </a:p>
        </p:txBody>
      </p:sp>
    </p:spTree>
    <p:extLst>
      <p:ext uri="{BB962C8B-B14F-4D97-AF65-F5344CB8AC3E}">
        <p14:creationId xmlns:p14="http://schemas.microsoft.com/office/powerpoint/2010/main" val="92944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47</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49</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50</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51</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5</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52</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53</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54</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p>
          <a:p>
            <a:endParaRPr lang="en-GB" dirty="0" smtClean="0"/>
          </a:p>
          <a:p>
            <a:r>
              <a:rPr lang="en-GB" dirty="0" smtClean="0"/>
              <a:t>Map of the Sikh Empire in 1839.</a:t>
            </a:r>
          </a:p>
          <a:p>
            <a:endParaRPr lang="en-GB" dirty="0" smtClean="0"/>
          </a:p>
          <a:p>
            <a:r>
              <a:rPr lang="en-GB" dirty="0" smtClean="0"/>
              <a:t>Designed</a:t>
            </a:r>
            <a:r>
              <a:rPr lang="en-GB" baseline="0" dirty="0" smtClean="0"/>
              <a:t> by </a:t>
            </a:r>
            <a:r>
              <a:rPr lang="en-GB" dirty="0" smtClean="0"/>
              <a:t>Jugasingh.com/Grfik.com.</a:t>
            </a:r>
            <a:endParaRPr lang="en-GB" dirty="0"/>
          </a:p>
        </p:txBody>
      </p:sp>
      <p:sp>
        <p:nvSpPr>
          <p:cNvPr id="4" name="Slide Number Placeholder 3"/>
          <p:cNvSpPr>
            <a:spLocks noGrp="1"/>
          </p:cNvSpPr>
          <p:nvPr>
            <p:ph type="sldNum" sz="quarter" idx="10"/>
          </p:nvPr>
        </p:nvSpPr>
        <p:spPr/>
        <p:txBody>
          <a:bodyPr/>
          <a:lstStyle/>
          <a:p>
            <a:fld id="{C2A4A14C-C30A-4203-AE92-72B866651F28}" type="slidenum">
              <a:rPr lang="en-GB" smtClean="0"/>
              <a:t>6</a:t>
            </a:fld>
            <a:endParaRPr lang="en-GB"/>
          </a:p>
        </p:txBody>
      </p:sp>
    </p:spTree>
    <p:extLst>
      <p:ext uri="{BB962C8B-B14F-4D97-AF65-F5344CB8AC3E}">
        <p14:creationId xmlns:p14="http://schemas.microsoft.com/office/powerpoint/2010/main" val="3798901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7</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a:t>
            </a:r>
            <a:r>
              <a:rPr lang="en-GB" sz="1200" b="1" kern="1200" dirty="0" smtClean="0">
                <a:solidFill>
                  <a:schemeClr val="tx1"/>
                </a:solidFill>
                <a:effectLst/>
                <a:latin typeface="+mn-lt"/>
                <a:ea typeface="+mn-ea"/>
                <a:cs typeface="+mn-cs"/>
              </a:rPr>
              <a:t>1</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Koh-i-noor</a:t>
            </a:r>
            <a:r>
              <a:rPr lang="en-GB" sz="1200" kern="1200" dirty="0" smtClean="0">
                <a:solidFill>
                  <a:schemeClr val="tx1"/>
                </a:solidFill>
                <a:effectLst/>
                <a:latin typeface="+mn-lt"/>
                <a:ea typeface="+mn-ea"/>
                <a:cs typeface="+mn-cs"/>
              </a:rPr>
              <a:t> (Persian for ‘Mountain of Light’) diamond in its original setting. It was confiscated from the Sikh State by the British East India Company after the Second Anglo-Sikh War in 1849 and subsequently presented to Queen Victoria. In England, it was cut down to almost half its original size in an attempt to make it more attractive to European eyes.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Royal Collection Trust/© Her Majesty Queen Elizabeth II 2014</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42A5A2-F14B-44B8-AEE9-B53210980686}" type="slidenum">
              <a:rPr lang="en-GB" smtClean="0"/>
              <a:t>8</a:t>
            </a:fld>
            <a:endParaRPr lang="en-GB"/>
          </a:p>
        </p:txBody>
      </p:sp>
    </p:spTree>
    <p:extLst>
      <p:ext uri="{BB962C8B-B14F-4D97-AF65-F5344CB8AC3E}">
        <p14:creationId xmlns:p14="http://schemas.microsoft.com/office/powerpoint/2010/main" val="904085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3</a:t>
            </a:r>
          </a:p>
          <a:p>
            <a:endParaRPr lang="en-GB" dirty="0" smtClean="0"/>
          </a:p>
          <a:p>
            <a:r>
              <a:rPr lang="en-GB" dirty="0" smtClean="0"/>
              <a:t>A Sikh warrior bathes in the pool around the Golden Temple of Amritsar.</a:t>
            </a:r>
          </a:p>
          <a:p>
            <a:endParaRPr lang="en-GB" dirty="0" smtClean="0"/>
          </a:p>
          <a:p>
            <a:r>
              <a:rPr lang="en-GB" dirty="0" smtClean="0"/>
              <a:t>Courtesy of Taran Singh </a:t>
            </a:r>
            <a:r>
              <a:rPr lang="en-GB" dirty="0" err="1" smtClean="0"/>
              <a:t>Padam</a:t>
            </a:r>
            <a:r>
              <a:rPr lang="en-GB" dirty="0" smtClean="0"/>
              <a:t>.</a:t>
            </a:r>
            <a:endParaRPr lang="en-GB" dirty="0"/>
          </a:p>
        </p:txBody>
      </p:sp>
      <p:sp>
        <p:nvSpPr>
          <p:cNvPr id="4" name="Slide Number Placeholder 3"/>
          <p:cNvSpPr>
            <a:spLocks noGrp="1"/>
          </p:cNvSpPr>
          <p:nvPr>
            <p:ph type="sldNum" sz="quarter" idx="10"/>
          </p:nvPr>
        </p:nvSpPr>
        <p:spPr/>
        <p:txBody>
          <a:bodyPr/>
          <a:lstStyle/>
          <a:p>
            <a:fld id="{C2A4A14C-C30A-4203-AE92-72B866651F28}" type="slidenum">
              <a:rPr lang="en-GB" smtClean="0"/>
              <a:t>9</a:t>
            </a:fld>
            <a:endParaRPr lang="en-GB"/>
          </a:p>
        </p:txBody>
      </p:sp>
    </p:spTree>
    <p:extLst>
      <p:ext uri="{BB962C8B-B14F-4D97-AF65-F5344CB8AC3E}">
        <p14:creationId xmlns:p14="http://schemas.microsoft.com/office/powerpoint/2010/main" val="173601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5A10922-367B-44E3-9B62-7D29C61E2E92}" type="datetimeFigureOut">
              <a:rPr lang="en-GB" smtClean="0"/>
              <a:t>30/07/2015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EFE521-5B4E-418D-B358-4C31C6CDAFD7}" type="slidenum">
              <a:rPr lang="en-GB" smtClean="0"/>
              <a:t>‹#›</a:t>
            </a:fld>
            <a:endParaRPr lang="en-GB"/>
          </a:p>
        </p:txBody>
      </p:sp>
    </p:spTree>
    <p:extLst>
      <p:ext uri="{BB962C8B-B14F-4D97-AF65-F5344CB8AC3E}">
        <p14:creationId xmlns:p14="http://schemas.microsoft.com/office/powerpoint/2010/main" val="2526417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A10922-367B-44E3-9B62-7D29C61E2E92}" type="datetimeFigureOut">
              <a:rPr lang="en-GB" smtClean="0"/>
              <a:t>30/07/2015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EFE521-5B4E-418D-B358-4C31C6CDAFD7}" type="slidenum">
              <a:rPr lang="en-GB" smtClean="0"/>
              <a:t>‹#›</a:t>
            </a:fld>
            <a:endParaRPr lang="en-GB"/>
          </a:p>
        </p:txBody>
      </p:sp>
    </p:spTree>
    <p:extLst>
      <p:ext uri="{BB962C8B-B14F-4D97-AF65-F5344CB8AC3E}">
        <p14:creationId xmlns:p14="http://schemas.microsoft.com/office/powerpoint/2010/main" val="2013904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A10922-367B-44E3-9B62-7D29C61E2E92}" type="datetimeFigureOut">
              <a:rPr lang="en-GB" smtClean="0"/>
              <a:t>30/07/2015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EFE521-5B4E-418D-B358-4C31C6CDAFD7}" type="slidenum">
              <a:rPr lang="en-GB" smtClean="0"/>
              <a:t>‹#›</a:t>
            </a:fld>
            <a:endParaRPr lang="en-GB"/>
          </a:p>
        </p:txBody>
      </p:sp>
    </p:spTree>
    <p:extLst>
      <p:ext uri="{BB962C8B-B14F-4D97-AF65-F5344CB8AC3E}">
        <p14:creationId xmlns:p14="http://schemas.microsoft.com/office/powerpoint/2010/main" val="109102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A10922-367B-44E3-9B62-7D29C61E2E92}" type="datetimeFigureOut">
              <a:rPr lang="en-GB" smtClean="0"/>
              <a:t>30/07/2015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EFE521-5B4E-418D-B358-4C31C6CDAFD7}" type="slidenum">
              <a:rPr lang="en-GB" smtClean="0"/>
              <a:t>‹#›</a:t>
            </a:fld>
            <a:endParaRPr lang="en-GB"/>
          </a:p>
        </p:txBody>
      </p:sp>
    </p:spTree>
    <p:extLst>
      <p:ext uri="{BB962C8B-B14F-4D97-AF65-F5344CB8AC3E}">
        <p14:creationId xmlns:p14="http://schemas.microsoft.com/office/powerpoint/2010/main" val="1596802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A10922-367B-44E3-9B62-7D29C61E2E92}" type="datetimeFigureOut">
              <a:rPr lang="en-GB" smtClean="0"/>
              <a:t>30/07/2015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EFE521-5B4E-418D-B358-4C31C6CDAFD7}" type="slidenum">
              <a:rPr lang="en-GB" smtClean="0"/>
              <a:t>‹#›</a:t>
            </a:fld>
            <a:endParaRPr lang="en-GB"/>
          </a:p>
        </p:txBody>
      </p:sp>
    </p:spTree>
    <p:extLst>
      <p:ext uri="{BB962C8B-B14F-4D97-AF65-F5344CB8AC3E}">
        <p14:creationId xmlns:p14="http://schemas.microsoft.com/office/powerpoint/2010/main" val="3157346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5A10922-367B-44E3-9B62-7D29C61E2E92}" type="datetimeFigureOut">
              <a:rPr lang="en-GB" smtClean="0"/>
              <a:t>30/07/2015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EFE521-5B4E-418D-B358-4C31C6CDAFD7}" type="slidenum">
              <a:rPr lang="en-GB" smtClean="0"/>
              <a:t>‹#›</a:t>
            </a:fld>
            <a:endParaRPr lang="en-GB"/>
          </a:p>
        </p:txBody>
      </p:sp>
    </p:spTree>
    <p:extLst>
      <p:ext uri="{BB962C8B-B14F-4D97-AF65-F5344CB8AC3E}">
        <p14:creationId xmlns:p14="http://schemas.microsoft.com/office/powerpoint/2010/main" val="2096485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5A10922-367B-44E3-9B62-7D29C61E2E92}" type="datetimeFigureOut">
              <a:rPr lang="en-GB" smtClean="0"/>
              <a:t>30/07/2015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5EFE521-5B4E-418D-B358-4C31C6CDAFD7}" type="slidenum">
              <a:rPr lang="en-GB" smtClean="0"/>
              <a:t>‹#›</a:t>
            </a:fld>
            <a:endParaRPr lang="en-GB"/>
          </a:p>
        </p:txBody>
      </p:sp>
    </p:spTree>
    <p:extLst>
      <p:ext uri="{BB962C8B-B14F-4D97-AF65-F5344CB8AC3E}">
        <p14:creationId xmlns:p14="http://schemas.microsoft.com/office/powerpoint/2010/main" val="280724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5A10922-367B-44E3-9B62-7D29C61E2E92}" type="datetimeFigureOut">
              <a:rPr lang="en-GB" smtClean="0"/>
              <a:t>30/07/2015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5EFE521-5B4E-418D-B358-4C31C6CDAFD7}" type="slidenum">
              <a:rPr lang="en-GB" smtClean="0"/>
              <a:t>‹#›</a:t>
            </a:fld>
            <a:endParaRPr lang="en-GB"/>
          </a:p>
        </p:txBody>
      </p:sp>
    </p:spTree>
    <p:extLst>
      <p:ext uri="{BB962C8B-B14F-4D97-AF65-F5344CB8AC3E}">
        <p14:creationId xmlns:p14="http://schemas.microsoft.com/office/powerpoint/2010/main" val="1289001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10922-367B-44E3-9B62-7D29C61E2E92}" type="datetimeFigureOut">
              <a:rPr lang="en-GB" smtClean="0"/>
              <a:t>30/07/2015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5EFE521-5B4E-418D-B358-4C31C6CDAFD7}" type="slidenum">
              <a:rPr lang="en-GB" smtClean="0"/>
              <a:t>‹#›</a:t>
            </a:fld>
            <a:endParaRPr lang="en-GB"/>
          </a:p>
        </p:txBody>
      </p:sp>
    </p:spTree>
    <p:extLst>
      <p:ext uri="{BB962C8B-B14F-4D97-AF65-F5344CB8AC3E}">
        <p14:creationId xmlns:p14="http://schemas.microsoft.com/office/powerpoint/2010/main" val="2758438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A10922-367B-44E3-9B62-7D29C61E2E92}" type="datetimeFigureOut">
              <a:rPr lang="en-GB" smtClean="0"/>
              <a:t>30/07/2015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EFE521-5B4E-418D-B358-4C31C6CDAFD7}" type="slidenum">
              <a:rPr lang="en-GB" smtClean="0"/>
              <a:t>‹#›</a:t>
            </a:fld>
            <a:endParaRPr lang="en-GB"/>
          </a:p>
        </p:txBody>
      </p:sp>
    </p:spTree>
    <p:extLst>
      <p:ext uri="{BB962C8B-B14F-4D97-AF65-F5344CB8AC3E}">
        <p14:creationId xmlns:p14="http://schemas.microsoft.com/office/powerpoint/2010/main" val="2060365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A10922-367B-44E3-9B62-7D29C61E2E92}" type="datetimeFigureOut">
              <a:rPr lang="en-GB" smtClean="0"/>
              <a:t>30/07/2015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EFE521-5B4E-418D-B358-4C31C6CDAFD7}" type="slidenum">
              <a:rPr lang="en-GB" smtClean="0"/>
              <a:t>‹#›</a:t>
            </a:fld>
            <a:endParaRPr lang="en-GB"/>
          </a:p>
        </p:txBody>
      </p:sp>
    </p:spTree>
    <p:extLst>
      <p:ext uri="{BB962C8B-B14F-4D97-AF65-F5344CB8AC3E}">
        <p14:creationId xmlns:p14="http://schemas.microsoft.com/office/powerpoint/2010/main" val="895978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10922-367B-44E3-9B62-7D29C61E2E92}" type="datetimeFigureOut">
              <a:rPr lang="en-GB" smtClean="0"/>
              <a:t>30/07/2015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FE521-5B4E-418D-B358-4C31C6CDAFD7}" type="slidenum">
              <a:rPr lang="en-GB" smtClean="0"/>
              <a:t>‹#›</a:t>
            </a:fld>
            <a:endParaRPr lang="en-GB"/>
          </a:p>
        </p:txBody>
      </p:sp>
    </p:spTree>
    <p:extLst>
      <p:ext uri="{BB962C8B-B14F-4D97-AF65-F5344CB8AC3E}">
        <p14:creationId xmlns:p14="http://schemas.microsoft.com/office/powerpoint/2010/main" val="3704693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(PRIMARY)						</a:t>
            </a:r>
            <a:r>
              <a:rPr lang="en-GB" dirty="0" smtClean="0">
                <a:solidFill>
                  <a:schemeClr val="tx1"/>
                </a:solidFill>
              </a:rPr>
              <a:t>LESSON 1: RESOURCE A</a:t>
            </a:r>
            <a:endParaRPr lang="en-GB" dirty="0">
              <a:solidFill>
                <a:schemeClr val="tx1"/>
              </a:solidFill>
            </a:endParaRP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a:t>
            </a:fld>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614" y="365125"/>
            <a:ext cx="7402773" cy="6016203"/>
          </a:xfrm>
          <a:prstGeom prst="rect">
            <a:avLst/>
          </a:prstGeom>
        </p:spPr>
      </p:pic>
    </p:spTree>
    <p:extLst>
      <p:ext uri="{BB962C8B-B14F-4D97-AF65-F5344CB8AC3E}">
        <p14:creationId xmlns:p14="http://schemas.microsoft.com/office/powerpoint/2010/main" val="32534469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10</a:t>
            </a:fld>
            <a:endParaRPr lang="en-GB"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l="4992" t="18147" r="6488" b="20663"/>
          <a:stretch/>
        </p:blipFill>
        <p:spPr bwMode="auto">
          <a:xfrm>
            <a:off x="0" y="365125"/>
            <a:ext cx="9144000" cy="60166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27455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11</a:t>
            </a:fld>
            <a:endParaRPr lang="en-GB"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274" t="14947" r="15153" b="17966"/>
          <a:stretch/>
        </p:blipFill>
        <p:spPr>
          <a:xfrm>
            <a:off x="0" y="365125"/>
            <a:ext cx="9144000" cy="6016626"/>
          </a:xfrm>
        </p:spPr>
      </p:pic>
    </p:spTree>
    <p:extLst>
      <p:ext uri="{BB962C8B-B14F-4D97-AF65-F5344CB8AC3E}">
        <p14:creationId xmlns:p14="http://schemas.microsoft.com/office/powerpoint/2010/main" val="2873098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12</a:t>
            </a:fld>
            <a:endParaRPr lang="en-GB"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pic>
        <p:nvPicPr>
          <p:cNvPr id="9" name="Picture 2" descr="Flag of the British East India Company (1801).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 y="727838"/>
            <a:ext cx="9142395" cy="540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145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13</a:t>
            </a:fld>
            <a:endParaRPr lang="en-GB" dirty="0"/>
          </a:p>
        </p:txBody>
      </p:sp>
      <p:pic>
        <p:nvPicPr>
          <p:cNvPr id="9" name="Picture 2" descr="http://upload.wikimedia.org/wikipedia/commons/thumb/8/87/Portrait_of_East_India_Company_official.jpg/800px-Portrait_of_East_India_Company_official.jpg"/>
          <p:cNvPicPr>
            <a:picLocks noChangeAspect="1" noChangeArrowheads="1"/>
          </p:cNvPicPr>
          <p:nvPr/>
        </p:nvPicPr>
        <p:blipFill rotWithShape="1">
          <a:blip r:embed="rId3">
            <a:extLst>
              <a:ext uri="{28A0092B-C50C-407E-A947-70E740481C1C}">
                <a14:useLocalDpi xmlns:a14="http://schemas.microsoft.com/office/drawing/2010/main" val="0"/>
              </a:ext>
            </a:extLst>
          </a:blip>
          <a:srcRect l="3641" t="22754" r="4871" b="5596"/>
          <a:stretch/>
        </p:blipFill>
        <p:spPr bwMode="auto">
          <a:xfrm>
            <a:off x="1354248" y="365125"/>
            <a:ext cx="6435504" cy="601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7564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upload.wikimedia.org/wikipedia/en/a/ae/India1765and1805b.jpg"/>
          <p:cNvPicPr>
            <a:picLocks noChangeAspect="1" noChangeArrowheads="1"/>
          </p:cNvPicPr>
          <p:nvPr/>
        </p:nvPicPr>
        <p:blipFill rotWithShape="1">
          <a:blip r:embed="rId3">
            <a:extLst>
              <a:ext uri="{28A0092B-C50C-407E-A947-70E740481C1C}">
                <a14:useLocalDpi xmlns:a14="http://schemas.microsoft.com/office/drawing/2010/main" val="0"/>
              </a:ext>
            </a:extLst>
          </a:blip>
          <a:srcRect l="1637" t="7368" r="51895" b="14845"/>
          <a:stretch/>
        </p:blipFill>
        <p:spPr bwMode="auto">
          <a:xfrm>
            <a:off x="2115403" y="0"/>
            <a:ext cx="4913194" cy="636810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14</a:t>
            </a:fld>
            <a:endParaRPr lang="en-GB" dirty="0"/>
          </a:p>
        </p:txBody>
      </p:sp>
      <p:pic>
        <p:nvPicPr>
          <p:cNvPr id="9" name="Picture 2" descr="http://upload.wikimedia.org/wikipedia/en/a/ae/India1765and1805b.jpg"/>
          <p:cNvPicPr>
            <a:picLocks noChangeAspect="1" noChangeArrowheads="1"/>
          </p:cNvPicPr>
          <p:nvPr/>
        </p:nvPicPr>
        <p:blipFill rotWithShape="1">
          <a:blip r:embed="rId3">
            <a:extLst>
              <a:ext uri="{28A0092B-C50C-407E-A947-70E740481C1C}">
                <a14:useLocalDpi xmlns:a14="http://schemas.microsoft.com/office/drawing/2010/main" val="0"/>
              </a:ext>
            </a:extLst>
          </a:blip>
          <a:srcRect l="44586" t="86679" r="44597" b="5123"/>
          <a:stretch/>
        </p:blipFill>
        <p:spPr bwMode="auto">
          <a:xfrm>
            <a:off x="7308304" y="2729536"/>
            <a:ext cx="1549192" cy="90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9057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upload.wikimedia.org/wikipedia/en/a/ae/India1765and1805b.jpg"/>
          <p:cNvPicPr>
            <a:picLocks noChangeAspect="1" noChangeArrowheads="1"/>
          </p:cNvPicPr>
          <p:nvPr/>
        </p:nvPicPr>
        <p:blipFill rotWithShape="1">
          <a:blip r:embed="rId3">
            <a:extLst>
              <a:ext uri="{28A0092B-C50C-407E-A947-70E740481C1C}">
                <a14:useLocalDpi xmlns:a14="http://schemas.microsoft.com/office/drawing/2010/main" val="0"/>
              </a:ext>
            </a:extLst>
          </a:blip>
          <a:srcRect l="50876" t="7330" r="2673" b="14717"/>
          <a:stretch/>
        </p:blipFill>
        <p:spPr bwMode="auto">
          <a:xfrm>
            <a:off x="2116219" y="1"/>
            <a:ext cx="4911562" cy="638175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15</a:t>
            </a:fld>
            <a:endParaRPr lang="en-GB"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pic>
        <p:nvPicPr>
          <p:cNvPr id="10" name="Picture 2" descr="http://upload.wikimedia.org/wikipedia/en/a/ae/India1765and1805b.jpg"/>
          <p:cNvPicPr>
            <a:picLocks noChangeAspect="1" noChangeArrowheads="1"/>
          </p:cNvPicPr>
          <p:nvPr/>
        </p:nvPicPr>
        <p:blipFill rotWithShape="1">
          <a:blip r:embed="rId3">
            <a:extLst>
              <a:ext uri="{28A0092B-C50C-407E-A947-70E740481C1C}">
                <a14:useLocalDpi xmlns:a14="http://schemas.microsoft.com/office/drawing/2010/main" val="0"/>
              </a:ext>
            </a:extLst>
          </a:blip>
          <a:srcRect l="44586" t="86679" r="44597" b="5123"/>
          <a:stretch/>
        </p:blipFill>
        <p:spPr bwMode="auto">
          <a:xfrm>
            <a:off x="7308304" y="2729536"/>
            <a:ext cx="1549192" cy="90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533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upload.wikimedia.org/wikipedia/commons/6/61/India1837to1857.jpg"/>
          <p:cNvPicPr>
            <a:picLocks noChangeAspect="1" noChangeArrowheads="1"/>
          </p:cNvPicPr>
          <p:nvPr/>
        </p:nvPicPr>
        <p:blipFill rotWithShape="1">
          <a:blip r:embed="rId3">
            <a:extLst>
              <a:ext uri="{28A0092B-C50C-407E-A947-70E740481C1C}">
                <a14:useLocalDpi xmlns:a14="http://schemas.microsoft.com/office/drawing/2010/main" val="0"/>
              </a:ext>
            </a:extLst>
          </a:blip>
          <a:srcRect l="1540" t="8105" r="51764" b="14010"/>
          <a:stretch/>
        </p:blipFill>
        <p:spPr bwMode="auto">
          <a:xfrm>
            <a:off x="2111571" y="-1"/>
            <a:ext cx="4920858" cy="638231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16</a:t>
            </a:fld>
            <a:endParaRPr lang="en-GB" dirty="0"/>
          </a:p>
        </p:txBody>
      </p:sp>
      <p:pic>
        <p:nvPicPr>
          <p:cNvPr id="10" name="Picture 2" descr="http://upload.wikimedia.org/wikipedia/en/a/ae/India1765and1805b.jpg"/>
          <p:cNvPicPr>
            <a:picLocks noChangeAspect="1" noChangeArrowheads="1"/>
          </p:cNvPicPr>
          <p:nvPr/>
        </p:nvPicPr>
        <p:blipFill rotWithShape="1">
          <a:blip r:embed="rId4">
            <a:extLst>
              <a:ext uri="{28A0092B-C50C-407E-A947-70E740481C1C}">
                <a14:useLocalDpi xmlns:a14="http://schemas.microsoft.com/office/drawing/2010/main" val="0"/>
              </a:ext>
            </a:extLst>
          </a:blip>
          <a:srcRect l="44586" t="86679" r="44597" b="5123"/>
          <a:stretch/>
        </p:blipFill>
        <p:spPr bwMode="auto">
          <a:xfrm>
            <a:off x="7308304" y="2729536"/>
            <a:ext cx="1549192" cy="90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29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17</a:t>
            </a:fld>
            <a:endParaRPr lang="en-GB"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pic>
        <p:nvPicPr>
          <p:cNvPr id="8" name="Picture 2" descr="http://upload.wikimedia.org/wikipedia/commons/1/1a/Tipu%27s_Tiger_with_keyboard_on_display_2006AH4168.jpg"/>
          <p:cNvPicPr>
            <a:picLocks noChangeAspect="1" noChangeArrowheads="1"/>
          </p:cNvPicPr>
          <p:nvPr/>
        </p:nvPicPr>
        <p:blipFill rotWithShape="1">
          <a:blip r:embed="rId3">
            <a:extLst>
              <a:ext uri="{28A0092B-C50C-407E-A947-70E740481C1C}">
                <a14:useLocalDpi xmlns:a14="http://schemas.microsoft.com/office/drawing/2010/main" val="0"/>
              </a:ext>
            </a:extLst>
          </a:blip>
          <a:srcRect b="2949"/>
          <a:stretch/>
        </p:blipFill>
        <p:spPr bwMode="auto">
          <a:xfrm>
            <a:off x="-16124" y="365125"/>
            <a:ext cx="9156107" cy="601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7523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18</a:t>
            </a:fld>
            <a:endParaRPr lang="en-GB" dirty="0"/>
          </a:p>
        </p:txBody>
      </p:sp>
      <p:pic>
        <p:nvPicPr>
          <p:cNvPr id="8"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3547" t="31524" r="26618" b="14392"/>
          <a:stretch/>
        </p:blipFill>
        <p:spPr>
          <a:xfrm>
            <a:off x="1998086" y="365125"/>
            <a:ext cx="5147829" cy="6014604"/>
          </a:xfrm>
          <a:prstGeom prst="rect">
            <a:avLst/>
          </a:prstGeom>
        </p:spPr>
      </p:pic>
    </p:spTree>
    <p:extLst>
      <p:ext uri="{BB962C8B-B14F-4D97-AF65-F5344CB8AC3E}">
        <p14:creationId xmlns:p14="http://schemas.microsoft.com/office/powerpoint/2010/main" val="42316073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598" r="18313"/>
          <a:stretch/>
        </p:blipFill>
        <p:spPr>
          <a:xfrm>
            <a:off x="0" y="365125"/>
            <a:ext cx="9144000" cy="6016625"/>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19</a:t>
            </a:fld>
            <a:endParaRPr lang="en-GB" dirty="0"/>
          </a:p>
        </p:txBody>
      </p:sp>
    </p:spTree>
    <p:extLst>
      <p:ext uri="{BB962C8B-B14F-4D97-AF65-F5344CB8AC3E}">
        <p14:creationId xmlns:p14="http://schemas.microsoft.com/office/powerpoint/2010/main" val="3907458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a:t>
            </a:fld>
            <a:endParaRPr lang="en-GB"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pic>
        <p:nvPicPr>
          <p:cNvPr id="1026" name="Picture 2" descr="http://maps.unomaha.edu/Peterson/geog1000/MapLinks/India_files/image00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23" y="365125"/>
            <a:ext cx="8125155" cy="601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9377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447"/>
          <a:stretch/>
        </p:blipFill>
        <p:spPr>
          <a:xfrm>
            <a:off x="2" y="365124"/>
            <a:ext cx="9143998" cy="6002555"/>
          </a:xfrm>
        </p:spPr>
      </p:pic>
      <p:sp>
        <p:nvSpPr>
          <p:cNvPr id="6"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7"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8"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20</a:t>
            </a:fld>
            <a:endParaRPr lang="en-GB" dirty="0"/>
          </a:p>
        </p:txBody>
      </p:sp>
    </p:spTree>
    <p:extLst>
      <p:ext uri="{BB962C8B-B14F-4D97-AF65-F5344CB8AC3E}">
        <p14:creationId xmlns:p14="http://schemas.microsoft.com/office/powerpoint/2010/main" val="22814091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797" t="2855" r="2797" b="4473"/>
          <a:stretch/>
        </p:blipFill>
        <p:spPr>
          <a:xfrm>
            <a:off x="1419051" y="365125"/>
            <a:ext cx="6202127" cy="6002977"/>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21</a:t>
            </a:fld>
            <a:endParaRPr lang="en-GB" dirty="0"/>
          </a:p>
        </p:txBody>
      </p:sp>
    </p:spTree>
    <p:extLst>
      <p:ext uri="{BB962C8B-B14F-4D97-AF65-F5344CB8AC3E}">
        <p14:creationId xmlns:p14="http://schemas.microsoft.com/office/powerpoint/2010/main" val="27158742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5939"/>
          <a:stretch/>
        </p:blipFill>
        <p:spPr>
          <a:xfrm>
            <a:off x="-11112" y="365125"/>
            <a:ext cx="9155112" cy="6002555"/>
          </a:xfrm>
        </p:spPr>
      </p:pic>
      <p:sp>
        <p:nvSpPr>
          <p:cNvPr id="4"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22</a:t>
            </a:fld>
            <a:endParaRPr lang="en-GB" dirty="0"/>
          </a:p>
        </p:txBody>
      </p:sp>
    </p:spTree>
    <p:extLst>
      <p:ext uri="{BB962C8B-B14F-4D97-AF65-F5344CB8AC3E}">
        <p14:creationId xmlns:p14="http://schemas.microsoft.com/office/powerpoint/2010/main" val="30366063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8909" t="62782" r="40196" b="4990"/>
          <a:stretch/>
        </p:blipFill>
        <p:spPr>
          <a:xfrm>
            <a:off x="1817694" y="365125"/>
            <a:ext cx="5508612" cy="6011493"/>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23</a:t>
            </a:fld>
            <a:endParaRPr lang="en-GB" dirty="0"/>
          </a:p>
        </p:txBody>
      </p:sp>
    </p:spTree>
    <p:extLst>
      <p:ext uri="{BB962C8B-B14F-4D97-AF65-F5344CB8AC3E}">
        <p14:creationId xmlns:p14="http://schemas.microsoft.com/office/powerpoint/2010/main" val="1100966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24</a:t>
            </a:fld>
            <a:endParaRPr lang="en-GB" dirty="0"/>
          </a:p>
        </p:txBody>
      </p:sp>
      <p:pic>
        <p:nvPicPr>
          <p:cNvPr id="8" name="Picture 2" descr="File:Queen Victoria the Princess Royal Victoria c1844-5.png"/>
          <p:cNvPicPr>
            <a:picLocks noChangeAspect="1" noChangeArrowheads="1"/>
          </p:cNvPicPr>
          <p:nvPr/>
        </p:nvPicPr>
        <p:blipFill rotWithShape="1">
          <a:blip r:embed="rId3">
            <a:extLst>
              <a:ext uri="{28A0092B-C50C-407E-A947-70E740481C1C}">
                <a14:useLocalDpi xmlns:a14="http://schemas.microsoft.com/office/drawing/2010/main" val="0"/>
              </a:ext>
            </a:extLst>
          </a:blip>
          <a:srcRect t="5735"/>
          <a:stretch/>
        </p:blipFill>
        <p:spPr bwMode="auto">
          <a:xfrm>
            <a:off x="2125750" y="365126"/>
            <a:ext cx="4892501" cy="6002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7189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upload.wikimedia.org/wikipedia/commons/6/61/India1837to1857.jpg"/>
          <p:cNvPicPr>
            <a:picLocks noChangeAspect="1" noChangeArrowheads="1"/>
          </p:cNvPicPr>
          <p:nvPr/>
        </p:nvPicPr>
        <p:blipFill rotWithShape="1">
          <a:blip r:embed="rId3">
            <a:extLst>
              <a:ext uri="{28A0092B-C50C-407E-A947-70E740481C1C}">
                <a14:useLocalDpi xmlns:a14="http://schemas.microsoft.com/office/drawing/2010/main" val="0"/>
              </a:ext>
            </a:extLst>
          </a:blip>
          <a:srcRect l="49919" t="7488" r="2882" b="13184"/>
          <a:stretch/>
        </p:blipFill>
        <p:spPr bwMode="auto">
          <a:xfrm>
            <a:off x="2101756" y="0"/>
            <a:ext cx="4940489" cy="645676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25</a:t>
            </a:fld>
            <a:endParaRPr lang="en-GB" dirty="0"/>
          </a:p>
        </p:txBody>
      </p:sp>
      <p:pic>
        <p:nvPicPr>
          <p:cNvPr id="9" name="Picture 2" descr="http://upload.wikimedia.org/wikipedia/en/a/ae/India1765and1805b.jpg"/>
          <p:cNvPicPr>
            <a:picLocks noChangeAspect="1" noChangeArrowheads="1"/>
          </p:cNvPicPr>
          <p:nvPr/>
        </p:nvPicPr>
        <p:blipFill rotWithShape="1">
          <a:blip r:embed="rId4">
            <a:extLst>
              <a:ext uri="{28A0092B-C50C-407E-A947-70E740481C1C}">
                <a14:useLocalDpi xmlns:a14="http://schemas.microsoft.com/office/drawing/2010/main" val="0"/>
              </a:ext>
            </a:extLst>
          </a:blip>
          <a:srcRect l="44586" t="86679" r="44597" b="5123"/>
          <a:stretch/>
        </p:blipFill>
        <p:spPr bwMode="auto">
          <a:xfrm>
            <a:off x="7308304" y="2729536"/>
            <a:ext cx="1549192" cy="90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0950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26</a:t>
            </a:fld>
            <a:endParaRPr lang="en-GB" dirty="0"/>
          </a:p>
        </p:txBody>
      </p:sp>
      <p:pic>
        <p:nvPicPr>
          <p:cNvPr id="1026" name="Picture 2" descr="C:\Users\Parmjit\Desktop\PS\Pics\Royal Collection\258021-1330626031.jpg"/>
          <p:cNvPicPr>
            <a:picLocks noChangeAspect="1" noChangeArrowheads="1"/>
          </p:cNvPicPr>
          <p:nvPr/>
        </p:nvPicPr>
        <p:blipFill rotWithShape="1">
          <a:blip r:embed="rId3">
            <a:extLst>
              <a:ext uri="{28A0092B-C50C-407E-A947-70E740481C1C}">
                <a14:useLocalDpi xmlns:a14="http://schemas.microsoft.com/office/drawing/2010/main" val="0"/>
              </a:ext>
            </a:extLst>
          </a:blip>
          <a:srcRect t="4270"/>
          <a:stretch/>
        </p:blipFill>
        <p:spPr bwMode="auto">
          <a:xfrm>
            <a:off x="-6903" y="365125"/>
            <a:ext cx="9158142" cy="600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1377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27</a:t>
            </a:fld>
            <a:endParaRPr lang="en-GB" dirty="0"/>
          </a:p>
        </p:txBody>
      </p:sp>
      <p:pic>
        <p:nvPicPr>
          <p:cNvPr id="9" name="Picture 2" descr="http://upload.wikimedia.org/wikipedia/commons/3/33/Kohino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40768"/>
            <a:ext cx="8378205" cy="405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351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c/ce/Prince_Albert_of_Saxe-Coburg-Gotha_by_Franz_Xaver_Winterhalter.jpg"/>
          <p:cNvPicPr>
            <a:picLocks noChangeAspect="1" noChangeArrowheads="1"/>
          </p:cNvPicPr>
          <p:nvPr/>
        </p:nvPicPr>
        <p:blipFill rotWithShape="1">
          <a:blip r:embed="rId3">
            <a:extLst>
              <a:ext uri="{28A0092B-C50C-407E-A947-70E740481C1C}">
                <a14:useLocalDpi xmlns:a14="http://schemas.microsoft.com/office/drawing/2010/main" val="0"/>
              </a:ext>
            </a:extLst>
          </a:blip>
          <a:srcRect t="358"/>
          <a:stretch/>
        </p:blipFill>
        <p:spPr bwMode="auto">
          <a:xfrm>
            <a:off x="2633956" y="0"/>
            <a:ext cx="3876089" cy="637712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8"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9"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28</a:t>
            </a:fld>
            <a:endParaRPr lang="en-GB" dirty="0"/>
          </a:p>
        </p:txBody>
      </p:sp>
    </p:spTree>
    <p:extLst>
      <p:ext uri="{BB962C8B-B14F-4D97-AF65-F5344CB8AC3E}">
        <p14:creationId xmlns:p14="http://schemas.microsoft.com/office/powerpoint/2010/main" val="3109413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upload.wikimedia.org/wikipedia/commons/6/61/India1837to1857.jpg"/>
          <p:cNvPicPr>
            <a:picLocks noChangeAspect="1" noChangeArrowheads="1"/>
          </p:cNvPicPr>
          <p:nvPr/>
        </p:nvPicPr>
        <p:blipFill rotWithShape="1">
          <a:blip r:embed="rId3">
            <a:extLst>
              <a:ext uri="{28A0092B-C50C-407E-A947-70E740481C1C}">
                <a14:useLocalDpi xmlns:a14="http://schemas.microsoft.com/office/drawing/2010/main" val="0"/>
              </a:ext>
            </a:extLst>
          </a:blip>
          <a:srcRect l="49919" t="7488" r="2882" b="13184"/>
          <a:stretch/>
        </p:blipFill>
        <p:spPr bwMode="auto">
          <a:xfrm>
            <a:off x="2101756" y="0"/>
            <a:ext cx="4940489" cy="645676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29</a:t>
            </a:fld>
            <a:endParaRPr lang="en-GB" dirty="0"/>
          </a:p>
        </p:txBody>
      </p:sp>
      <p:pic>
        <p:nvPicPr>
          <p:cNvPr id="9" name="Picture 2" descr="http://upload.wikimedia.org/wikipedia/en/a/ae/India1765and1805b.jpg"/>
          <p:cNvPicPr>
            <a:picLocks noChangeAspect="1" noChangeArrowheads="1"/>
          </p:cNvPicPr>
          <p:nvPr/>
        </p:nvPicPr>
        <p:blipFill rotWithShape="1">
          <a:blip r:embed="rId4">
            <a:extLst>
              <a:ext uri="{28A0092B-C50C-407E-A947-70E740481C1C}">
                <a14:useLocalDpi xmlns:a14="http://schemas.microsoft.com/office/drawing/2010/main" val="0"/>
              </a:ext>
            </a:extLst>
          </a:blip>
          <a:srcRect l="44586" t="86679" r="44597" b="5123"/>
          <a:stretch/>
        </p:blipFill>
        <p:spPr bwMode="auto">
          <a:xfrm>
            <a:off x="7308304" y="2729536"/>
            <a:ext cx="1549192" cy="90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175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a:t>
            </a:fld>
            <a:endParaRPr lang="en-GB"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pic>
        <p:nvPicPr>
          <p:cNvPr id="2050" name="Picture 2" descr="File:Sixteen views of monuments in Delhi Peacock Throne Red Fort Delhi 18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622" y="877217"/>
            <a:ext cx="6804756" cy="5103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7164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30</a:t>
            </a:fld>
            <a:endParaRPr lang="en-GB" dirty="0"/>
          </a:p>
        </p:txBody>
      </p:sp>
      <p:pic>
        <p:nvPicPr>
          <p:cNvPr id="15362" name="Picture 2" descr="File:Sepoy, 29th Madras Native Infantry. Watercolour by Alex Hunter, 1846.jpg"/>
          <p:cNvPicPr>
            <a:picLocks noChangeAspect="1" noChangeArrowheads="1"/>
          </p:cNvPicPr>
          <p:nvPr/>
        </p:nvPicPr>
        <p:blipFill rotWithShape="1">
          <a:blip r:embed="rId3">
            <a:extLst>
              <a:ext uri="{28A0092B-C50C-407E-A947-70E740481C1C}">
                <a14:useLocalDpi xmlns:a14="http://schemas.microsoft.com/office/drawing/2010/main" val="0"/>
              </a:ext>
            </a:extLst>
          </a:blip>
          <a:srcRect l="12207" t="3544" r="3354" b="3380"/>
          <a:stretch/>
        </p:blipFill>
        <p:spPr bwMode="auto">
          <a:xfrm>
            <a:off x="2719612" y="75563"/>
            <a:ext cx="3704777" cy="630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7191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559" t="3686" r="7283" b="3784"/>
          <a:stretch/>
        </p:blipFill>
        <p:spPr>
          <a:xfrm>
            <a:off x="0" y="354842"/>
            <a:ext cx="9144000" cy="6013260"/>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31</a:t>
            </a:fld>
            <a:endParaRPr lang="en-GB" dirty="0"/>
          </a:p>
        </p:txBody>
      </p:sp>
    </p:spTree>
    <p:extLst>
      <p:ext uri="{BB962C8B-B14F-4D97-AF65-F5344CB8AC3E}">
        <p14:creationId xmlns:p14="http://schemas.microsoft.com/office/powerpoint/2010/main" val="3896128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32</a:t>
            </a:fld>
            <a:endParaRPr lang="en-GB" dirty="0"/>
          </a:p>
        </p:txBody>
      </p:sp>
      <p:pic>
        <p:nvPicPr>
          <p:cNvPr id="12290" name="Picture 2" descr="http://upload.wikimedia.org/wikipedia/commons/7/71/AlexandraKohinoo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8" t="5337" r="3908" b="18475"/>
          <a:stretch/>
        </p:blipFill>
        <p:spPr bwMode="auto">
          <a:xfrm>
            <a:off x="2423947" y="365125"/>
            <a:ext cx="4296107" cy="600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0773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2195" b="4097"/>
          <a:stretch/>
        </p:blipFill>
        <p:spPr>
          <a:xfrm>
            <a:off x="0" y="365125"/>
            <a:ext cx="9187302" cy="6016203"/>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33</a:t>
            </a:fld>
            <a:endParaRPr lang="en-GB" dirty="0"/>
          </a:p>
        </p:txBody>
      </p:sp>
    </p:spTree>
    <p:extLst>
      <p:ext uri="{BB962C8B-B14F-4D97-AF65-F5344CB8AC3E}">
        <p14:creationId xmlns:p14="http://schemas.microsoft.com/office/powerpoint/2010/main" val="36700300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476" t="25173" r="10054" b="6668"/>
          <a:stretch/>
        </p:blipFill>
        <p:spPr>
          <a:xfrm>
            <a:off x="1883771" y="365125"/>
            <a:ext cx="5376458" cy="6002555"/>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34</a:t>
            </a:fld>
            <a:endParaRPr lang="en-GB" dirty="0"/>
          </a:p>
        </p:txBody>
      </p:sp>
    </p:spTree>
    <p:extLst>
      <p:ext uri="{BB962C8B-B14F-4D97-AF65-F5344CB8AC3E}">
        <p14:creationId xmlns:p14="http://schemas.microsoft.com/office/powerpoint/2010/main" val="29517399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773" t="16877" r="2178" b="7108"/>
          <a:stretch/>
        </p:blipFill>
        <p:spPr>
          <a:xfrm>
            <a:off x="1" y="365125"/>
            <a:ext cx="9144000" cy="6002556"/>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35</a:t>
            </a:fld>
            <a:endParaRPr lang="en-GB" dirty="0"/>
          </a:p>
        </p:txBody>
      </p:sp>
    </p:spTree>
    <p:extLst>
      <p:ext uri="{BB962C8B-B14F-4D97-AF65-F5344CB8AC3E}">
        <p14:creationId xmlns:p14="http://schemas.microsoft.com/office/powerpoint/2010/main" val="15508141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36</a:t>
            </a:fld>
            <a:endParaRPr lang="en-GB" dirty="0"/>
          </a:p>
        </p:txBody>
      </p:sp>
      <p:pic>
        <p:nvPicPr>
          <p:cNvPr id="10"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528" t="1" r="3549" b="5283"/>
          <a:stretch/>
        </p:blipFill>
        <p:spPr>
          <a:xfrm>
            <a:off x="0" y="409433"/>
            <a:ext cx="9143999" cy="5958669"/>
          </a:xfrm>
          <a:prstGeom prst="rect">
            <a:avLst/>
          </a:prstGeom>
        </p:spPr>
      </p:pic>
    </p:spTree>
    <p:extLst>
      <p:ext uri="{BB962C8B-B14F-4D97-AF65-F5344CB8AC3E}">
        <p14:creationId xmlns:p14="http://schemas.microsoft.com/office/powerpoint/2010/main" val="20328934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smtClean="0"/>
              <a:t>					</a:t>
            </a:r>
            <a:endParaRPr lang="en-GB" sz="6000" dirty="0"/>
          </a:p>
        </p:txBody>
      </p:sp>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37</a:t>
            </a:fld>
            <a:endParaRPr lang="en-GB" dirty="0"/>
          </a:p>
        </p:txBody>
      </p:sp>
      <p:pic>
        <p:nvPicPr>
          <p:cNvPr id="10"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830" t="10945" r="2830" b="6669"/>
          <a:stretch/>
        </p:blipFill>
        <p:spPr>
          <a:xfrm>
            <a:off x="5991" y="365125"/>
            <a:ext cx="9157496" cy="6006176"/>
          </a:xfrm>
          <a:prstGeom prst="rect">
            <a:avLst/>
          </a:prstGeom>
        </p:spPr>
      </p:pic>
    </p:spTree>
    <p:extLst>
      <p:ext uri="{BB962C8B-B14F-4D97-AF65-F5344CB8AC3E}">
        <p14:creationId xmlns:p14="http://schemas.microsoft.com/office/powerpoint/2010/main" val="22684343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38</a:t>
            </a:fld>
            <a:endParaRPr lang="en-GB" dirty="0"/>
          </a:p>
        </p:txBody>
      </p:sp>
      <p:pic>
        <p:nvPicPr>
          <p:cNvPr id="8"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t="6275" b="9868"/>
          <a:stretch/>
        </p:blipFill>
        <p:spPr>
          <a:xfrm>
            <a:off x="3131" y="365125"/>
            <a:ext cx="9140869" cy="6016625"/>
          </a:xfrm>
          <a:prstGeom prst="rect">
            <a:avLst/>
          </a:prstGeom>
        </p:spPr>
      </p:pic>
    </p:spTree>
    <p:extLst>
      <p:ext uri="{BB962C8B-B14F-4D97-AF65-F5344CB8AC3E}">
        <p14:creationId xmlns:p14="http://schemas.microsoft.com/office/powerpoint/2010/main" val="28024358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39</a:t>
            </a:fld>
            <a:endParaRPr lang="en-GB" dirty="0"/>
          </a:p>
        </p:txBody>
      </p:sp>
      <p:pic>
        <p:nvPicPr>
          <p:cNvPr id="8"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396" t="3652" r="568" b="5421"/>
          <a:stretch/>
        </p:blipFill>
        <p:spPr>
          <a:xfrm>
            <a:off x="1" y="365125"/>
            <a:ext cx="9144000" cy="6016625"/>
          </a:xfrm>
          <a:prstGeom prst="rect">
            <a:avLst/>
          </a:prstGeom>
        </p:spPr>
      </p:pic>
    </p:spTree>
    <p:extLst>
      <p:ext uri="{BB962C8B-B14F-4D97-AF65-F5344CB8AC3E}">
        <p14:creationId xmlns:p14="http://schemas.microsoft.com/office/powerpoint/2010/main" val="32090448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4</a:t>
            </a:fld>
            <a:endParaRPr lang="en-GB"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pic>
        <p:nvPicPr>
          <p:cNvPr id="9" name="Picture 6" descr="Snow covered mountains in Ghazni province"/>
          <p:cNvPicPr>
            <a:picLocks noChangeAspect="1" noChangeArrowheads="1"/>
          </p:cNvPicPr>
          <p:nvPr/>
        </p:nvPicPr>
        <p:blipFill rotWithShape="1">
          <a:blip r:embed="rId3">
            <a:extLst>
              <a:ext uri="{28A0092B-C50C-407E-A947-70E740481C1C}">
                <a14:useLocalDpi xmlns:a14="http://schemas.microsoft.com/office/drawing/2010/main" val="0"/>
              </a:ext>
            </a:extLst>
          </a:blip>
          <a:srcRect l="1244" t="1214" r="10748" b="11789"/>
          <a:stretch/>
        </p:blipFill>
        <p:spPr bwMode="auto">
          <a:xfrm>
            <a:off x="0" y="365124"/>
            <a:ext cx="9144000" cy="601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240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40</a:t>
            </a:fld>
            <a:endParaRPr lang="en-GB" dirty="0"/>
          </a:p>
        </p:txBody>
      </p:sp>
      <p:pic>
        <p:nvPicPr>
          <p:cNvPr id="1026" name="Picture 2" descr="http://upload.wikimedia.org/wikipedia/commons/3/36/British_Indian_Empire_1909_Imperial_Gazetteer_of_India.jpg"/>
          <p:cNvPicPr>
            <a:picLocks noChangeAspect="1" noChangeArrowheads="1"/>
          </p:cNvPicPr>
          <p:nvPr/>
        </p:nvPicPr>
        <p:blipFill rotWithShape="1">
          <a:blip r:embed="rId3">
            <a:extLst>
              <a:ext uri="{28A0092B-C50C-407E-A947-70E740481C1C}">
                <a14:useLocalDpi xmlns:a14="http://schemas.microsoft.com/office/drawing/2010/main" val="0"/>
              </a:ext>
            </a:extLst>
          </a:blip>
          <a:srcRect l="1679" t="1826" r="1866" b="1509"/>
          <a:stretch/>
        </p:blipFill>
        <p:spPr bwMode="auto">
          <a:xfrm>
            <a:off x="898747" y="357323"/>
            <a:ext cx="7346507" cy="601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0448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41</a:t>
            </a:fld>
            <a:endParaRPr lang="en-GB" dirty="0"/>
          </a:p>
        </p:txBody>
      </p:sp>
      <p:pic>
        <p:nvPicPr>
          <p:cNvPr id="8" name="Picture 2" descr="http://upload.wikimedia.org/wikipedia/commons/8/8c/The-queens-domin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65124"/>
            <a:ext cx="7757671" cy="6091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2791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42</a:t>
            </a:fld>
            <a:endParaRPr lang="en-GB" dirty="0"/>
          </a:p>
        </p:txBody>
      </p:sp>
      <p:pic>
        <p:nvPicPr>
          <p:cNvPr id="3074" name="Picture 2" descr="File:1867 Mitchell Map of the United States - Geographicus - UnitedStates-mitchell-18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 y="373599"/>
            <a:ext cx="7132586" cy="45291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le:US flag 45 star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736" y="3437907"/>
            <a:ext cx="5567264" cy="292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7692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43</a:t>
            </a:fld>
            <a:endParaRPr lang="en-GB" dirty="0"/>
          </a:p>
        </p:txBody>
      </p:sp>
      <p:pic>
        <p:nvPicPr>
          <p:cNvPr id="4100" name="Picture 4" descr="http://upload.wikimedia.org/wikipedia/commons/thumb/4/4e/German_Empire_location_map.svg/600px-German_Empire_location_map.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70492"/>
            <a:ext cx="6182543" cy="518303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upload.wikimedia.org/wikipedia/commons/thumb/e/ec/Flag_of_the_German_Empire.svg/125px-Flag_of_the_German_Empire.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471690"/>
            <a:ext cx="4361424" cy="289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825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44</a:t>
            </a:fld>
            <a:endParaRPr lang="en-GB" dirty="0"/>
          </a:p>
        </p:txBody>
      </p:sp>
      <p:pic>
        <p:nvPicPr>
          <p:cNvPr id="6146" name="Picture 2" descr="File:Mafikeng Second Boer War.jpg"/>
          <p:cNvPicPr>
            <a:picLocks noChangeAspect="1" noChangeArrowheads="1"/>
          </p:cNvPicPr>
          <p:nvPr/>
        </p:nvPicPr>
        <p:blipFill rotWithShape="1">
          <a:blip r:embed="rId3">
            <a:extLst>
              <a:ext uri="{28A0092B-C50C-407E-A947-70E740481C1C}">
                <a14:useLocalDpi xmlns:a14="http://schemas.microsoft.com/office/drawing/2010/main" val="0"/>
              </a:ext>
            </a:extLst>
          </a:blip>
          <a:srcRect l="22265" r="865"/>
          <a:stretch/>
        </p:blipFill>
        <p:spPr bwMode="auto">
          <a:xfrm>
            <a:off x="0" y="365125"/>
            <a:ext cx="9144000" cy="6022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557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737"/>
          <a:stretch/>
        </p:blipFill>
        <p:spPr>
          <a:xfrm>
            <a:off x="1976106" y="354842"/>
            <a:ext cx="5222859" cy="6023654"/>
          </a:xfrm>
        </p:spPr>
      </p:pic>
      <p:sp>
        <p:nvSpPr>
          <p:cNvPr id="6"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7"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8"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45</a:t>
            </a:fld>
            <a:endParaRPr lang="en-GB" dirty="0"/>
          </a:p>
        </p:txBody>
      </p:sp>
    </p:spTree>
    <p:extLst>
      <p:ext uri="{BB962C8B-B14F-4D97-AF65-F5344CB8AC3E}">
        <p14:creationId xmlns:p14="http://schemas.microsoft.com/office/powerpoint/2010/main" val="2998117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IMAGE CREDITS</a:t>
            </a:r>
            <a:endParaRPr lang="en-GB" dirty="0"/>
          </a:p>
        </p:txBody>
      </p:sp>
      <p:sp>
        <p:nvSpPr>
          <p:cNvPr id="3" name="Content Placeholder 2"/>
          <p:cNvSpPr>
            <a:spLocks noGrp="1"/>
          </p:cNvSpPr>
          <p:nvPr>
            <p:ph idx="1"/>
          </p:nvPr>
        </p:nvSpPr>
        <p:spPr>
          <a:xfrm>
            <a:off x="467544" y="1196752"/>
            <a:ext cx="8382000" cy="5149428"/>
          </a:xfrm>
        </p:spPr>
        <p:txBody>
          <a:bodyPr>
            <a:noAutofit/>
          </a:bodyPr>
          <a:lstStyle/>
          <a:p>
            <a:pPr marL="0" indent="0">
              <a:buNone/>
            </a:pPr>
            <a:r>
              <a:rPr lang="en-GB" sz="2200" b="1" dirty="0" smtClean="0"/>
              <a:t>Slide 1</a:t>
            </a:r>
            <a:r>
              <a:rPr lang="en-GB" sz="2200" dirty="0" smtClean="0"/>
              <a:t> Photograph of a glass replica of the </a:t>
            </a:r>
            <a:r>
              <a:rPr lang="en-GB" sz="2200" dirty="0" err="1" smtClean="0"/>
              <a:t>Koh-i-noor</a:t>
            </a:r>
            <a:r>
              <a:rPr lang="en-GB" sz="2200" dirty="0" smtClean="0"/>
              <a:t> diamond in its original cut. </a:t>
            </a:r>
            <a:r>
              <a:rPr lang="en-GB" sz="2200" dirty="0" err="1" smtClean="0"/>
              <a:t>Toor</a:t>
            </a:r>
            <a:r>
              <a:rPr lang="en-GB" sz="2200" dirty="0" smtClean="0"/>
              <a:t> Collection.</a:t>
            </a:r>
          </a:p>
          <a:p>
            <a:pPr marL="0" indent="0">
              <a:buNone/>
            </a:pPr>
            <a:r>
              <a:rPr lang="en-GB" sz="2200" b="1" dirty="0"/>
              <a:t>Slide </a:t>
            </a:r>
            <a:r>
              <a:rPr lang="en-GB" sz="2200" b="1" dirty="0" smtClean="0"/>
              <a:t>2 </a:t>
            </a:r>
            <a:r>
              <a:rPr lang="en-GB" sz="2200" dirty="0" smtClean="0"/>
              <a:t>Satellite image of India and surrounding regions. NASA (public domain).</a:t>
            </a:r>
          </a:p>
          <a:p>
            <a:pPr marL="0" indent="0">
              <a:buNone/>
            </a:pPr>
            <a:r>
              <a:rPr lang="en-GB" sz="2200" b="1" dirty="0"/>
              <a:t>Slide </a:t>
            </a:r>
            <a:r>
              <a:rPr lang="en-GB" sz="2200" b="1" dirty="0" smtClean="0"/>
              <a:t>3</a:t>
            </a:r>
            <a:r>
              <a:rPr lang="en-GB" sz="2200" dirty="0" smtClean="0"/>
              <a:t> Painting of the Peacock Throne at the Red Fort in </a:t>
            </a:r>
            <a:r>
              <a:rPr lang="en-GB" sz="2200" dirty="0" err="1" smtClean="0"/>
              <a:t>Dehli</a:t>
            </a:r>
            <a:r>
              <a:rPr lang="en-GB" sz="2200" dirty="0" smtClean="0"/>
              <a:t>, 1879. Victoria &amp; Albert Museum (public domain). </a:t>
            </a:r>
          </a:p>
          <a:p>
            <a:pPr marL="0" indent="0">
              <a:buNone/>
            </a:pPr>
            <a:r>
              <a:rPr lang="en-GB" sz="2200" b="1" dirty="0" smtClean="0"/>
              <a:t>Slide 4 </a:t>
            </a:r>
            <a:r>
              <a:rPr lang="en-GB" sz="2200" dirty="0" smtClean="0"/>
              <a:t>Snow covered mountains in </a:t>
            </a:r>
            <a:r>
              <a:rPr lang="en-GB" sz="2200" dirty="0" err="1" smtClean="0"/>
              <a:t>Ghansi</a:t>
            </a:r>
            <a:r>
              <a:rPr lang="en-GB" sz="2200" dirty="0" smtClean="0"/>
              <a:t> province, Afghanistan. US Embassy in Kabul, Afghanistan (public domain).</a:t>
            </a:r>
          </a:p>
          <a:p>
            <a:pPr marL="0" indent="0">
              <a:buNone/>
            </a:pPr>
            <a:r>
              <a:rPr lang="en-GB" sz="2200" b="1" dirty="0" smtClean="0"/>
              <a:t>Slide 5</a:t>
            </a:r>
            <a:r>
              <a:rPr lang="en-GB" sz="2200" dirty="0" smtClean="0"/>
              <a:t> </a:t>
            </a:r>
            <a:r>
              <a:rPr lang="en-GB" sz="2200" dirty="0"/>
              <a:t>King Ahmed Shah </a:t>
            </a:r>
            <a:r>
              <a:rPr lang="en-GB" sz="2200" dirty="0" err="1" smtClean="0"/>
              <a:t>Durrani</a:t>
            </a:r>
            <a:r>
              <a:rPr lang="en-GB" sz="2200" dirty="0"/>
              <a:t>, emir of </a:t>
            </a:r>
            <a:r>
              <a:rPr lang="en-GB" sz="2200" dirty="0" smtClean="0"/>
              <a:t>Afghanistan, </a:t>
            </a:r>
            <a:r>
              <a:rPr lang="en-GB" sz="2200" dirty="0"/>
              <a:t>c</a:t>
            </a:r>
            <a:r>
              <a:rPr lang="en-GB" sz="2200" dirty="0" smtClean="0"/>
              <a:t>. 1757</a:t>
            </a:r>
            <a:r>
              <a:rPr lang="en-GB" sz="2200" dirty="0"/>
              <a:t>. </a:t>
            </a:r>
            <a:r>
              <a:rPr lang="en-GB" sz="2200" dirty="0" err="1" smtClean="0"/>
              <a:t>Bibliothèque</a:t>
            </a:r>
            <a:r>
              <a:rPr lang="en-GB" sz="2200" dirty="0" smtClean="0"/>
              <a:t> </a:t>
            </a:r>
            <a:r>
              <a:rPr lang="en-GB" sz="2200" dirty="0" err="1" smtClean="0"/>
              <a:t>Nationale</a:t>
            </a:r>
            <a:r>
              <a:rPr lang="en-GB" sz="2200" dirty="0" smtClean="0"/>
              <a:t> de France (public domain). </a:t>
            </a:r>
            <a:endParaRPr lang="en-GB" sz="2200" dirty="0"/>
          </a:p>
          <a:p>
            <a:pPr marL="0" indent="0">
              <a:spcBef>
                <a:spcPts val="0"/>
              </a:spcBef>
              <a:buNone/>
              <a:defRPr/>
            </a:pPr>
            <a:r>
              <a:rPr lang="en-GB" sz="2200" b="1" dirty="0"/>
              <a:t>Slide </a:t>
            </a:r>
            <a:r>
              <a:rPr lang="en-GB" sz="2200" b="1" dirty="0" smtClean="0"/>
              <a:t>6 </a:t>
            </a:r>
            <a:r>
              <a:rPr lang="en-GB" sz="2200" dirty="0" smtClean="0"/>
              <a:t>Maharaja </a:t>
            </a:r>
            <a:r>
              <a:rPr lang="en-GB" sz="2200" dirty="0" err="1"/>
              <a:t>Ranjit</a:t>
            </a:r>
            <a:r>
              <a:rPr lang="en-GB" sz="2200" dirty="0"/>
              <a:t> Singh with his favourite, Raja </a:t>
            </a:r>
            <a:r>
              <a:rPr lang="en-GB" sz="2200" dirty="0" err="1"/>
              <a:t>Heera</a:t>
            </a:r>
            <a:r>
              <a:rPr lang="en-GB" sz="2200" dirty="0"/>
              <a:t> Singh. </a:t>
            </a:r>
            <a:r>
              <a:rPr lang="en-GB" sz="2200" dirty="0" err="1"/>
              <a:t>Toor</a:t>
            </a:r>
            <a:r>
              <a:rPr lang="en-GB" sz="2200" dirty="0"/>
              <a:t> Collection.</a:t>
            </a:r>
          </a:p>
          <a:p>
            <a:pPr marL="0" indent="0">
              <a:spcBef>
                <a:spcPts val="0"/>
              </a:spcBef>
              <a:buNone/>
              <a:defRPr/>
            </a:pPr>
            <a:r>
              <a:rPr lang="en-GB" sz="2200" b="1" dirty="0" smtClean="0"/>
              <a:t>Slide 7</a:t>
            </a:r>
            <a:r>
              <a:rPr lang="en-GB" sz="2200" dirty="0" smtClean="0"/>
              <a:t> The </a:t>
            </a:r>
            <a:r>
              <a:rPr lang="en-GB" sz="2200" dirty="0" err="1" smtClean="0"/>
              <a:t>Koh-i-noor</a:t>
            </a:r>
            <a:r>
              <a:rPr lang="en-GB" sz="2200" dirty="0" smtClean="0"/>
              <a:t> diamond in its original setting. Royal Collection Trust/copyright Her Majesty Queen Elizabeth II 2014.</a:t>
            </a:r>
            <a:endParaRPr lang="en-GB" sz="2200" dirty="0"/>
          </a:p>
          <a:p>
            <a:pPr marL="0" indent="0">
              <a:spcBef>
                <a:spcPts val="0"/>
              </a:spcBef>
              <a:buNone/>
              <a:defRPr/>
            </a:pPr>
            <a:r>
              <a:rPr lang="en-GB" sz="2200" dirty="0" smtClean="0"/>
              <a:t> </a:t>
            </a:r>
            <a:endParaRPr lang="en-GB" sz="2200" dirty="0"/>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46</a:t>
            </a:fld>
            <a:endParaRPr lang="en-GB" dirty="0"/>
          </a:p>
        </p:txBody>
      </p:sp>
      <p:sp>
        <p:nvSpPr>
          <p:cNvPr id="8"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Tree>
    <p:extLst>
      <p:ext uri="{BB962C8B-B14F-4D97-AF65-F5344CB8AC3E}">
        <p14:creationId xmlns:p14="http://schemas.microsoft.com/office/powerpoint/2010/main" val="13243391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IMAGE CREDITS</a:t>
            </a:r>
          </a:p>
        </p:txBody>
      </p:sp>
      <p:sp>
        <p:nvSpPr>
          <p:cNvPr id="9" name="Content Placeholder 8"/>
          <p:cNvSpPr>
            <a:spLocks noGrp="1"/>
          </p:cNvSpPr>
          <p:nvPr>
            <p:ph idx="1"/>
          </p:nvPr>
        </p:nvSpPr>
        <p:spPr>
          <a:xfrm>
            <a:off x="457200" y="1196752"/>
            <a:ext cx="8229600" cy="5067570"/>
          </a:xfrm>
        </p:spPr>
        <p:txBody>
          <a:bodyPr>
            <a:noAutofit/>
          </a:bodyPr>
          <a:lstStyle/>
          <a:p>
            <a:pPr marL="0" indent="0">
              <a:buNone/>
            </a:pPr>
            <a:r>
              <a:rPr lang="en-GB" sz="2200" b="1" dirty="0"/>
              <a:t>Slide 8</a:t>
            </a:r>
            <a:r>
              <a:rPr lang="en-GB" sz="2200" dirty="0"/>
              <a:t> Map of the Sikh Empire in 1839. Designed by </a:t>
            </a:r>
            <a:r>
              <a:rPr lang="en-GB" sz="2200" dirty="0" err="1" smtClean="0"/>
              <a:t>Juga</a:t>
            </a:r>
            <a:r>
              <a:rPr lang="en-GB" sz="2200" dirty="0" smtClean="0"/>
              <a:t> Singh (jugasingh.com / grfik.com).</a:t>
            </a:r>
          </a:p>
          <a:p>
            <a:pPr marL="0" indent="0">
              <a:buNone/>
            </a:pPr>
            <a:r>
              <a:rPr lang="en-GB" sz="2200" b="1" dirty="0" smtClean="0"/>
              <a:t>Slide 9</a:t>
            </a:r>
            <a:r>
              <a:rPr lang="en-GB" sz="2200" dirty="0" smtClean="0"/>
              <a:t> </a:t>
            </a:r>
            <a:r>
              <a:rPr lang="en-GB" sz="2200" dirty="0"/>
              <a:t>A Sikh warrior bathes in the pool around the Golden Temple of Amritsar. Courtesy of </a:t>
            </a:r>
            <a:r>
              <a:rPr lang="en-GB" sz="2200" dirty="0" err="1"/>
              <a:t>Taran</a:t>
            </a:r>
            <a:r>
              <a:rPr lang="en-GB" sz="2200" dirty="0"/>
              <a:t> Singh </a:t>
            </a:r>
            <a:r>
              <a:rPr lang="en-GB" sz="2200" dirty="0" err="1"/>
              <a:t>Padam</a:t>
            </a:r>
            <a:r>
              <a:rPr lang="en-GB" sz="2200" dirty="0" smtClean="0"/>
              <a:t>.</a:t>
            </a:r>
          </a:p>
          <a:p>
            <a:pPr marL="0" indent="0">
              <a:buNone/>
            </a:pPr>
            <a:r>
              <a:rPr lang="en-GB" sz="2200" b="1" dirty="0" smtClean="0"/>
              <a:t>Slide 10  </a:t>
            </a:r>
            <a:r>
              <a:rPr lang="en-GB" sz="2200" dirty="0" smtClean="0"/>
              <a:t>A sword (</a:t>
            </a:r>
            <a:r>
              <a:rPr lang="en-GB" sz="2200" i="1" dirty="0" err="1" smtClean="0"/>
              <a:t>talwar</a:t>
            </a:r>
            <a:r>
              <a:rPr lang="en-GB" sz="2200" dirty="0" smtClean="0"/>
              <a:t>) and scabbard typical of the kind used by Sikhs during the Anglo-Sikh Wars. Royal Collection Trust/copyright Her Majesty Queen Elizabeth II 2014.</a:t>
            </a:r>
          </a:p>
          <a:p>
            <a:pPr marL="0" indent="0">
              <a:buNone/>
            </a:pPr>
            <a:r>
              <a:rPr lang="en-GB" sz="2200" b="1" dirty="0" smtClean="0"/>
              <a:t>Slide 11 </a:t>
            </a:r>
            <a:r>
              <a:rPr lang="en-GB" sz="2200" dirty="0" smtClean="0"/>
              <a:t>Elevation drawing of a captured Sikh cannon from the First Anglo-Sikh War. Courtesy of the Council of the National Army Museum, Museum (acc.no. 1958-07-75-1).</a:t>
            </a:r>
          </a:p>
          <a:p>
            <a:pPr marL="0" indent="0">
              <a:buNone/>
            </a:pPr>
            <a:r>
              <a:rPr lang="en-GB" sz="2200" b="1" dirty="0" smtClean="0"/>
              <a:t>Slide 12 </a:t>
            </a:r>
            <a:r>
              <a:rPr lang="en-GB" sz="2200" dirty="0" smtClean="0"/>
              <a:t>Flag of the British East India Company 1801-1858. Public domain.</a:t>
            </a:r>
          </a:p>
          <a:p>
            <a:pPr marL="0" indent="0">
              <a:buNone/>
            </a:pPr>
            <a:r>
              <a:rPr lang="en-GB" sz="2200" b="1" dirty="0"/>
              <a:t>Slide 13 </a:t>
            </a:r>
            <a:r>
              <a:rPr lang="en-GB" sz="2200" dirty="0"/>
              <a:t>Portrait of East India Company merchant </a:t>
            </a:r>
            <a:r>
              <a:rPr lang="en-GB" sz="2200" dirty="0" smtClean="0"/>
              <a:t>c. 1760. </a:t>
            </a:r>
            <a:r>
              <a:rPr lang="en-GB" sz="2200" dirty="0"/>
              <a:t>Public </a:t>
            </a:r>
            <a:r>
              <a:rPr lang="en-GB" sz="2200" dirty="0" smtClean="0"/>
              <a:t>domain.</a:t>
            </a:r>
            <a:endParaRPr lang="en-GB" sz="2200" dirty="0"/>
          </a:p>
          <a:p>
            <a:pPr marL="0" indent="0">
              <a:buNone/>
            </a:pPr>
            <a:endParaRPr lang="en-GB" sz="2200" dirty="0" smtClean="0"/>
          </a:p>
          <a:p>
            <a:pPr marL="0" indent="0">
              <a:buNone/>
            </a:pPr>
            <a:endParaRPr lang="en-GB" sz="2200" dirty="0"/>
          </a:p>
          <a:p>
            <a:pPr marL="0" indent="0">
              <a:buNone/>
            </a:pPr>
            <a:endParaRPr lang="en-GB" sz="2200"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10"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11"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47</a:t>
            </a:fld>
            <a:endParaRPr lang="en-GB" dirty="0"/>
          </a:p>
        </p:txBody>
      </p:sp>
    </p:spTree>
    <p:extLst>
      <p:ext uri="{BB962C8B-B14F-4D97-AF65-F5344CB8AC3E}">
        <p14:creationId xmlns:p14="http://schemas.microsoft.com/office/powerpoint/2010/main" val="15101874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IMAGE CREDITS</a:t>
            </a:r>
            <a:endParaRPr lang="en-GB" dirty="0"/>
          </a:p>
        </p:txBody>
      </p:sp>
      <p:sp>
        <p:nvSpPr>
          <p:cNvPr id="3" name="Content Placeholder 2"/>
          <p:cNvSpPr>
            <a:spLocks noGrp="1"/>
          </p:cNvSpPr>
          <p:nvPr>
            <p:ph idx="1"/>
          </p:nvPr>
        </p:nvSpPr>
        <p:spPr>
          <a:xfrm>
            <a:off x="468312" y="1201004"/>
            <a:ext cx="8218487" cy="4938808"/>
          </a:xfrm>
        </p:spPr>
        <p:txBody>
          <a:bodyPr>
            <a:noAutofit/>
          </a:bodyPr>
          <a:lstStyle/>
          <a:p>
            <a:pPr marL="0" indent="0">
              <a:buNone/>
            </a:pPr>
            <a:r>
              <a:rPr lang="en-GB" sz="2200" b="1" dirty="0" smtClean="0"/>
              <a:t>Slide 14 </a:t>
            </a:r>
            <a:r>
              <a:rPr lang="en-GB" sz="2200" dirty="0" smtClean="0"/>
              <a:t>Map of India under the British East India </a:t>
            </a:r>
            <a:r>
              <a:rPr lang="en-GB" sz="2200" dirty="0"/>
              <a:t>Company in </a:t>
            </a:r>
            <a:r>
              <a:rPr lang="en-GB" sz="2200" dirty="0" smtClean="0"/>
              <a:t>1765. Published in ‘The Imperial Gazetteer of India’, Oxford University Press, 1909 (public domain).</a:t>
            </a:r>
          </a:p>
          <a:p>
            <a:pPr marL="0" indent="0">
              <a:buNone/>
            </a:pPr>
            <a:r>
              <a:rPr lang="en-GB" sz="2200" b="1" dirty="0" smtClean="0"/>
              <a:t>Slide 15</a:t>
            </a:r>
            <a:r>
              <a:rPr lang="en-GB" sz="2200" dirty="0" smtClean="0"/>
              <a:t> </a:t>
            </a:r>
            <a:r>
              <a:rPr lang="en-GB" sz="2200" b="1" dirty="0" smtClean="0"/>
              <a:t>&amp; 16 </a:t>
            </a:r>
            <a:r>
              <a:rPr lang="en-GB" sz="2200" dirty="0" smtClean="0"/>
              <a:t>As above for 1805 and 1837 respectively.</a:t>
            </a:r>
          </a:p>
          <a:p>
            <a:pPr marL="0" indent="0">
              <a:buNone/>
            </a:pPr>
            <a:r>
              <a:rPr lang="en-GB" sz="2200" b="1" dirty="0" smtClean="0"/>
              <a:t>Slide </a:t>
            </a:r>
            <a:r>
              <a:rPr lang="en-GB" sz="2200" b="1" dirty="0"/>
              <a:t>17 </a:t>
            </a:r>
            <a:r>
              <a:rPr lang="en-GB" sz="2200" dirty="0" err="1"/>
              <a:t>Tipoo’s</a:t>
            </a:r>
            <a:r>
              <a:rPr lang="en-GB" sz="2200" dirty="0"/>
              <a:t> Tiger. Victoria </a:t>
            </a:r>
            <a:r>
              <a:rPr lang="en-GB" sz="2200" dirty="0" smtClean="0"/>
              <a:t>&amp; Albert Museum (public domain).</a:t>
            </a:r>
          </a:p>
          <a:p>
            <a:pPr marL="0" indent="0">
              <a:buNone/>
            </a:pPr>
            <a:r>
              <a:rPr lang="en-GB" sz="2200" b="1" dirty="0" smtClean="0"/>
              <a:t>Slide 18 </a:t>
            </a:r>
            <a:r>
              <a:rPr lang="en-GB" sz="2200" dirty="0" smtClean="0"/>
              <a:t>Maharaja </a:t>
            </a:r>
            <a:r>
              <a:rPr lang="en-GB" sz="2200" dirty="0"/>
              <a:t>Ranjit Singh with his favourite, Raja </a:t>
            </a:r>
            <a:r>
              <a:rPr lang="en-GB" sz="2200" dirty="0" err="1"/>
              <a:t>Heera</a:t>
            </a:r>
            <a:r>
              <a:rPr lang="en-GB" sz="2200" dirty="0"/>
              <a:t> Singh. </a:t>
            </a:r>
            <a:r>
              <a:rPr lang="en-GB" sz="2200" dirty="0" err="1"/>
              <a:t>Toor</a:t>
            </a:r>
            <a:r>
              <a:rPr lang="en-GB" sz="2200" dirty="0"/>
              <a:t> Collection</a:t>
            </a:r>
            <a:r>
              <a:rPr lang="en-GB" sz="2200" dirty="0" smtClean="0"/>
              <a:t>.</a:t>
            </a:r>
          </a:p>
          <a:p>
            <a:pPr marL="0" indent="0">
              <a:buNone/>
            </a:pPr>
            <a:r>
              <a:rPr lang="en-GB" sz="2200" b="1" dirty="0"/>
              <a:t>Slide 19 </a:t>
            </a:r>
            <a:r>
              <a:rPr lang="en-GB" sz="2200" dirty="0"/>
              <a:t>3rd King's Own Light Dragoons and the Khalsa Army clash in the Battle of Chillianwalla during the Second Anglo-Sikh War. Courtesy of www.thequeensownhussars.co.uk.</a:t>
            </a:r>
            <a:endParaRPr lang="en-GB" sz="2200" b="1" dirty="0"/>
          </a:p>
          <a:p>
            <a:pPr marL="0" indent="0">
              <a:buNone/>
            </a:pPr>
            <a:r>
              <a:rPr lang="en-GB" sz="2200" b="1" dirty="0"/>
              <a:t>Slide 20 </a:t>
            </a:r>
            <a:r>
              <a:rPr lang="en-GB" sz="2200" dirty="0"/>
              <a:t>Engraving of the battlefield at Ferozeshah in December 1845. Courtesy of the Council of the National Army Museum, London (acc. no. 1971-02-33-165). </a:t>
            </a:r>
          </a:p>
          <a:p>
            <a:pPr marL="0" indent="0">
              <a:buNone/>
            </a:pPr>
            <a:endParaRPr lang="en-GB" sz="2200" dirty="0" smtClean="0"/>
          </a:p>
          <a:p>
            <a:pPr marL="0" indent="0">
              <a:buNone/>
            </a:pPr>
            <a:endParaRPr lang="en-GB" sz="2200" dirty="0"/>
          </a:p>
        </p:txBody>
      </p:sp>
      <p:sp>
        <p:nvSpPr>
          <p:cNvPr id="4"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48</a:t>
            </a:fld>
            <a:endParaRPr lang="en-GB" dirty="0"/>
          </a:p>
        </p:txBody>
      </p:sp>
    </p:spTree>
    <p:extLst>
      <p:ext uri="{BB962C8B-B14F-4D97-AF65-F5344CB8AC3E}">
        <p14:creationId xmlns:p14="http://schemas.microsoft.com/office/powerpoint/2010/main" val="10022084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IMAGE CREDITS</a:t>
            </a:r>
          </a:p>
        </p:txBody>
      </p:sp>
      <p:sp>
        <p:nvSpPr>
          <p:cNvPr id="8" name="Content Placeholder 7"/>
          <p:cNvSpPr>
            <a:spLocks noGrp="1"/>
          </p:cNvSpPr>
          <p:nvPr>
            <p:ph idx="1"/>
          </p:nvPr>
        </p:nvSpPr>
        <p:spPr>
          <a:xfrm>
            <a:off x="457200" y="1196752"/>
            <a:ext cx="8229600" cy="4999332"/>
          </a:xfrm>
        </p:spPr>
        <p:txBody>
          <a:bodyPr>
            <a:normAutofit lnSpcReduction="10000"/>
          </a:bodyPr>
          <a:lstStyle/>
          <a:p>
            <a:pPr marL="0" indent="0">
              <a:lnSpc>
                <a:spcPct val="110000"/>
              </a:lnSpc>
              <a:buNone/>
            </a:pPr>
            <a:r>
              <a:rPr lang="en-GB" sz="2200" b="1" dirty="0" smtClean="0"/>
              <a:t>Slide 21 </a:t>
            </a:r>
            <a:r>
              <a:rPr lang="en-GB" sz="2200" dirty="0" smtClean="0"/>
              <a:t>Maharaja </a:t>
            </a:r>
            <a:r>
              <a:rPr lang="en-GB" sz="2200" dirty="0"/>
              <a:t>Duleep Singh on the Lower Terrace at Osborne House, Isle of Wight, in August 1854. Royal Collection Trust/© Her Majesty Queen Elizabeth II 2014</a:t>
            </a:r>
            <a:r>
              <a:rPr lang="en-GB" sz="2200" dirty="0" smtClean="0"/>
              <a:t>.</a:t>
            </a:r>
          </a:p>
          <a:p>
            <a:pPr marL="0" indent="0">
              <a:lnSpc>
                <a:spcPct val="110000"/>
              </a:lnSpc>
              <a:buNone/>
            </a:pPr>
            <a:r>
              <a:rPr lang="en-GB" sz="2200" b="1" dirty="0" smtClean="0"/>
              <a:t>Slide 22 </a:t>
            </a:r>
            <a:r>
              <a:rPr lang="en-GB" sz="2200" dirty="0"/>
              <a:t>Sikh recruits of the 34th Sikh Pioneers taking the </a:t>
            </a:r>
            <a:r>
              <a:rPr lang="en-GB" sz="2200" dirty="0" err="1"/>
              <a:t>Khalsa</a:t>
            </a:r>
            <a:r>
              <a:rPr lang="en-GB" sz="2200" dirty="0"/>
              <a:t> initiation at the </a:t>
            </a:r>
            <a:r>
              <a:rPr lang="en-GB" sz="2200" dirty="0" err="1"/>
              <a:t>Mian</a:t>
            </a:r>
            <a:r>
              <a:rPr lang="en-GB" sz="2200" dirty="0"/>
              <a:t> Mir Cantonment, Lahore, in 1906. Courtesy of the Council of the National Army Museum, London (acc. no. 7109-25-2-45</a:t>
            </a:r>
            <a:r>
              <a:rPr lang="en-GB" sz="2200" dirty="0" smtClean="0"/>
              <a:t>).</a:t>
            </a:r>
          </a:p>
          <a:p>
            <a:pPr marL="0" indent="0">
              <a:buNone/>
            </a:pPr>
            <a:r>
              <a:rPr lang="en-GB" sz="2200" b="1" dirty="0"/>
              <a:t>Slide 23 </a:t>
            </a:r>
            <a:r>
              <a:rPr lang="en-GB" sz="2200" dirty="0"/>
              <a:t>The </a:t>
            </a:r>
            <a:r>
              <a:rPr lang="en-GB" sz="2200" dirty="0" err="1"/>
              <a:t>Koh-i-noor</a:t>
            </a:r>
            <a:r>
              <a:rPr lang="en-GB" sz="2200" dirty="0"/>
              <a:t> diamond in its original setting. Royal Collection Trust/© Her Majesty Queen Elizabeth II 2014.</a:t>
            </a:r>
          </a:p>
          <a:p>
            <a:pPr marL="0" indent="0">
              <a:buNone/>
            </a:pPr>
            <a:r>
              <a:rPr lang="en-GB" sz="2200" b="1" dirty="0"/>
              <a:t>Slide 24 </a:t>
            </a:r>
            <a:r>
              <a:rPr lang="en-GB" sz="2200" dirty="0"/>
              <a:t>Photograph of Queen Victoria in 1845. Victoria and Albert </a:t>
            </a:r>
            <a:r>
              <a:rPr lang="en-GB" sz="2200" dirty="0" smtClean="0"/>
              <a:t>Museum (public domain).</a:t>
            </a:r>
            <a:endParaRPr lang="en-GB" sz="2200" dirty="0"/>
          </a:p>
          <a:p>
            <a:pPr marL="0" indent="0">
              <a:buNone/>
            </a:pPr>
            <a:r>
              <a:rPr lang="en-GB" sz="2200" b="1" dirty="0"/>
              <a:t>Slide 25 </a:t>
            </a:r>
            <a:r>
              <a:rPr lang="en-GB" sz="2200" dirty="0"/>
              <a:t>Map of India under the British East India Company in </a:t>
            </a:r>
            <a:r>
              <a:rPr lang="en-GB" sz="2200" dirty="0" smtClean="0"/>
              <a:t>1857. </a:t>
            </a:r>
            <a:r>
              <a:rPr lang="en-GB" sz="2200" dirty="0"/>
              <a:t>Published in ‘The Imperial Gazetteer of India’, Oxford University Press, 1909 (public domain).</a:t>
            </a:r>
          </a:p>
          <a:p>
            <a:pPr marL="0" indent="0">
              <a:buNone/>
            </a:pPr>
            <a:endParaRPr lang="en-GB" sz="2200" b="1" dirty="0"/>
          </a:p>
          <a:p>
            <a:endParaRPr lang="en-GB" sz="2200"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9"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11"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49</a:t>
            </a:fld>
            <a:endParaRPr lang="en-GB" dirty="0"/>
          </a:p>
        </p:txBody>
      </p:sp>
    </p:spTree>
    <p:extLst>
      <p:ext uri="{BB962C8B-B14F-4D97-AF65-F5344CB8AC3E}">
        <p14:creationId xmlns:p14="http://schemas.microsoft.com/office/powerpoint/2010/main" val="2438049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5</a:t>
            </a:fld>
            <a:endParaRPr lang="en-GB"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29" t="1808" r="3288" b="2165"/>
          <a:stretch/>
        </p:blipFill>
        <p:spPr>
          <a:xfrm>
            <a:off x="2385885" y="365125"/>
            <a:ext cx="4372230" cy="6002555"/>
          </a:xfrm>
          <a:prstGeom prst="rect">
            <a:avLst/>
          </a:prstGeom>
        </p:spPr>
      </p:pic>
    </p:spTree>
    <p:extLst>
      <p:ext uri="{BB962C8B-B14F-4D97-AF65-F5344CB8AC3E}">
        <p14:creationId xmlns:p14="http://schemas.microsoft.com/office/powerpoint/2010/main" val="23917761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IMAGE CREDITS</a:t>
            </a:r>
          </a:p>
        </p:txBody>
      </p:sp>
      <p:sp>
        <p:nvSpPr>
          <p:cNvPr id="8" name="Content Placeholder 7"/>
          <p:cNvSpPr>
            <a:spLocks noGrp="1"/>
          </p:cNvSpPr>
          <p:nvPr>
            <p:ph idx="1"/>
          </p:nvPr>
        </p:nvSpPr>
        <p:spPr>
          <a:xfrm>
            <a:off x="457200" y="1196752"/>
            <a:ext cx="8229600" cy="5204048"/>
          </a:xfrm>
        </p:spPr>
        <p:txBody>
          <a:bodyPr>
            <a:noAutofit/>
          </a:bodyPr>
          <a:lstStyle/>
          <a:p>
            <a:pPr marL="0" indent="0">
              <a:buNone/>
            </a:pPr>
            <a:r>
              <a:rPr lang="en-GB" sz="2200" b="1" dirty="0" smtClean="0"/>
              <a:t>Slide 26 </a:t>
            </a:r>
            <a:r>
              <a:rPr lang="en-GB" sz="2200" dirty="0" smtClean="0"/>
              <a:t>Painting of the opening of the Great Exhibition in 1851</a:t>
            </a:r>
            <a:r>
              <a:rPr lang="en-GB" sz="2200" dirty="0"/>
              <a:t>. Royal Collection Trust/© Her Majesty Queen Elizabeth II 2014</a:t>
            </a:r>
            <a:r>
              <a:rPr lang="en-GB" sz="2200" dirty="0" smtClean="0"/>
              <a:t>.</a:t>
            </a:r>
          </a:p>
          <a:p>
            <a:pPr marL="0" indent="0">
              <a:buNone/>
            </a:pPr>
            <a:r>
              <a:rPr lang="en-GB" sz="2200" b="1" dirty="0" smtClean="0"/>
              <a:t>Slide 27 </a:t>
            </a:r>
            <a:r>
              <a:rPr lang="en-GB" sz="2200" dirty="0" smtClean="0"/>
              <a:t>A drawing of the </a:t>
            </a:r>
            <a:r>
              <a:rPr lang="en-GB" sz="2200" dirty="0" err="1" smtClean="0"/>
              <a:t>Koh-i-noor</a:t>
            </a:r>
            <a:r>
              <a:rPr lang="en-GB" sz="2200" dirty="0" smtClean="0"/>
              <a:t> diamond in its original setting at the Great Exhibition. Published </a:t>
            </a:r>
            <a:r>
              <a:rPr lang="en-GB" sz="2200" dirty="0"/>
              <a:t>in </a:t>
            </a:r>
            <a:r>
              <a:rPr lang="en-GB" sz="2200" dirty="0" smtClean="0"/>
              <a:t>‘An </a:t>
            </a:r>
            <a:r>
              <a:rPr lang="en-GB" sz="2200" dirty="0"/>
              <a:t>Illustrated Cyclopaedia of the Great Exhibition of Industry of All Nations 1851</a:t>
            </a:r>
            <a:r>
              <a:rPr lang="en-GB" sz="2200" dirty="0" smtClean="0"/>
              <a:t>’, W.M. Clark, 1852 (public domain).</a:t>
            </a:r>
          </a:p>
          <a:p>
            <a:pPr marL="0" indent="0">
              <a:buNone/>
            </a:pPr>
            <a:r>
              <a:rPr lang="en-GB" sz="2200" b="1" dirty="0"/>
              <a:t>Slide 28 </a:t>
            </a:r>
            <a:r>
              <a:rPr lang="en-GB" sz="2200" dirty="0"/>
              <a:t>Prince Albert (1819–1861), the husband of Queen Victoria, had the </a:t>
            </a:r>
            <a:r>
              <a:rPr lang="en-GB" sz="2200" dirty="0" err="1"/>
              <a:t>Koh-i-noor</a:t>
            </a:r>
            <a:r>
              <a:rPr lang="en-GB" sz="2200" dirty="0"/>
              <a:t> diamond cut </a:t>
            </a:r>
            <a:r>
              <a:rPr lang="en-GB" sz="2200" dirty="0" smtClean="0"/>
              <a:t>by diamond cutters from Amsterdam </a:t>
            </a:r>
            <a:r>
              <a:rPr lang="en-GB" sz="2200" dirty="0"/>
              <a:t>so that it could be set in a brooch for </a:t>
            </a:r>
            <a:r>
              <a:rPr lang="en-GB" sz="2200" dirty="0" smtClean="0"/>
              <a:t>his wife. Public </a:t>
            </a:r>
            <a:r>
              <a:rPr lang="en-GB" sz="2200" dirty="0"/>
              <a:t>domain.</a:t>
            </a:r>
          </a:p>
          <a:p>
            <a:pPr marL="0" indent="0">
              <a:buNone/>
            </a:pPr>
            <a:r>
              <a:rPr lang="en-GB" sz="2200" b="1" dirty="0"/>
              <a:t>Slide 29 </a:t>
            </a:r>
            <a:r>
              <a:rPr lang="en-GB" sz="2200" dirty="0"/>
              <a:t>Map of India under the British East India Company in 1857. Published in ‘The Imperial Gazetteer of India’, Oxford University Press, 1909 (public domain).</a:t>
            </a:r>
          </a:p>
          <a:p>
            <a:pPr marL="0" indent="0">
              <a:buNone/>
            </a:pPr>
            <a:r>
              <a:rPr lang="en-GB" sz="2200" b="1" dirty="0"/>
              <a:t>Slide 30 </a:t>
            </a:r>
            <a:r>
              <a:rPr lang="en-GB" sz="2200" dirty="0"/>
              <a:t>Watercolour by Alex Hunter </a:t>
            </a:r>
            <a:r>
              <a:rPr lang="en-GB" sz="2200" dirty="0" smtClean="0"/>
              <a:t>of </a:t>
            </a:r>
            <a:r>
              <a:rPr lang="en-GB" sz="2200" dirty="0"/>
              <a:t>a </a:t>
            </a:r>
            <a:r>
              <a:rPr lang="en-GB" sz="2200" i="1" dirty="0" err="1"/>
              <a:t>sepoy</a:t>
            </a:r>
            <a:r>
              <a:rPr lang="en-GB" sz="2200" dirty="0"/>
              <a:t> of the </a:t>
            </a:r>
            <a:r>
              <a:rPr lang="en-GB" sz="2200" dirty="0" smtClean="0"/>
              <a:t>29th Madras </a:t>
            </a:r>
            <a:r>
              <a:rPr lang="en-GB" sz="2200" dirty="0"/>
              <a:t>Native Infantry (Baloch 1</a:t>
            </a:r>
            <a:r>
              <a:rPr lang="en-GB" sz="2200" dirty="0" smtClean="0"/>
              <a:t>), 1845. Public domain.</a:t>
            </a:r>
            <a:endParaRPr lang="en-GB" sz="2200" b="1" dirty="0"/>
          </a:p>
          <a:p>
            <a:pPr marL="0" indent="0">
              <a:buNone/>
            </a:pPr>
            <a:endParaRPr lang="en-GB" sz="2200" dirty="0"/>
          </a:p>
          <a:p>
            <a:pPr marL="0" indent="0">
              <a:buNone/>
            </a:pPr>
            <a:endParaRPr lang="en-GB" sz="2200" dirty="0"/>
          </a:p>
          <a:p>
            <a:pPr marL="0" indent="0">
              <a:buNone/>
            </a:pPr>
            <a:endParaRPr lang="en-GB" sz="2200" b="1" dirty="0" smtClean="0"/>
          </a:p>
          <a:p>
            <a:pPr marL="0" indent="0">
              <a:buNone/>
            </a:pPr>
            <a:endParaRPr lang="en-GB" sz="2200" dirty="0"/>
          </a:p>
          <a:p>
            <a:pPr marL="0" indent="0">
              <a:buNone/>
            </a:pPr>
            <a:endParaRPr lang="en-GB" sz="2200"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9"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10"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50</a:t>
            </a:fld>
            <a:endParaRPr lang="en-GB" dirty="0"/>
          </a:p>
        </p:txBody>
      </p:sp>
    </p:spTree>
    <p:extLst>
      <p:ext uri="{BB962C8B-B14F-4D97-AF65-F5344CB8AC3E}">
        <p14:creationId xmlns:p14="http://schemas.microsoft.com/office/powerpoint/2010/main" val="26998189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IMAGE CREDITS</a:t>
            </a:r>
          </a:p>
        </p:txBody>
      </p:sp>
      <p:sp>
        <p:nvSpPr>
          <p:cNvPr id="8" name="Content Placeholder 7"/>
          <p:cNvSpPr>
            <a:spLocks noGrp="1"/>
          </p:cNvSpPr>
          <p:nvPr>
            <p:ph idx="1"/>
          </p:nvPr>
        </p:nvSpPr>
        <p:spPr>
          <a:xfrm>
            <a:off x="457200" y="1201004"/>
            <a:ext cx="8229600" cy="4967784"/>
          </a:xfrm>
        </p:spPr>
        <p:txBody>
          <a:bodyPr>
            <a:noAutofit/>
          </a:bodyPr>
          <a:lstStyle/>
          <a:p>
            <a:pPr marL="0" indent="0">
              <a:buNone/>
            </a:pPr>
            <a:r>
              <a:rPr lang="en-GB" sz="2200" b="1" dirty="0" smtClean="0"/>
              <a:t>Slide </a:t>
            </a:r>
            <a:r>
              <a:rPr lang="en-GB" sz="2200" b="1" dirty="0"/>
              <a:t>31</a:t>
            </a:r>
            <a:r>
              <a:rPr lang="en-GB" sz="2200" dirty="0"/>
              <a:t> Men of the 45th Rattray's Sikhs at the Delhi Camp of Exercise in 1886. Private collection</a:t>
            </a:r>
            <a:r>
              <a:rPr lang="en-GB" sz="2200" dirty="0" smtClean="0"/>
              <a:t>.</a:t>
            </a:r>
          </a:p>
          <a:p>
            <a:pPr marL="0" indent="0">
              <a:buNone/>
            </a:pPr>
            <a:r>
              <a:rPr lang="en-GB" sz="2200" b="1" dirty="0"/>
              <a:t>Slide 32</a:t>
            </a:r>
            <a:r>
              <a:rPr lang="en-GB" sz="2200" dirty="0"/>
              <a:t> Queen Alexandra wearing the </a:t>
            </a:r>
            <a:r>
              <a:rPr lang="en-GB" sz="2200" dirty="0" err="1" smtClean="0"/>
              <a:t>Koh-i-noor</a:t>
            </a:r>
            <a:r>
              <a:rPr lang="en-GB" sz="2200" dirty="0" smtClean="0"/>
              <a:t> </a:t>
            </a:r>
            <a:r>
              <a:rPr lang="en-GB" sz="2200" dirty="0"/>
              <a:t>in her coronation crown. Photographed by W. and D. Downey </a:t>
            </a:r>
            <a:r>
              <a:rPr lang="en-GB" sz="2200" dirty="0" smtClean="0"/>
              <a:t>on 9 </a:t>
            </a:r>
            <a:r>
              <a:rPr lang="en-GB" sz="2200" dirty="0"/>
              <a:t>August </a:t>
            </a:r>
            <a:r>
              <a:rPr lang="en-GB" sz="2200" dirty="0" smtClean="0"/>
              <a:t>1902. Published in </a:t>
            </a:r>
            <a:r>
              <a:rPr lang="en-GB" sz="2200" dirty="0"/>
              <a:t>Sir Charles </a:t>
            </a:r>
            <a:r>
              <a:rPr lang="en-GB" sz="2200" dirty="0" smtClean="0"/>
              <a:t>Lawson, ‘Memories </a:t>
            </a:r>
            <a:r>
              <a:rPr lang="en-GB" sz="2200" dirty="0"/>
              <a:t>of Madras’, S. </a:t>
            </a:r>
            <a:r>
              <a:rPr lang="en-GB" sz="2200" dirty="0" err="1"/>
              <a:t>Sonnenschein</a:t>
            </a:r>
            <a:r>
              <a:rPr lang="en-GB" sz="2200" dirty="0"/>
              <a:t>, </a:t>
            </a:r>
            <a:r>
              <a:rPr lang="en-GB" sz="2200" dirty="0" smtClean="0"/>
              <a:t>1905 (public domain).</a:t>
            </a:r>
            <a:endParaRPr lang="en-GB" sz="2200" dirty="0"/>
          </a:p>
          <a:p>
            <a:pPr marL="0" indent="0">
              <a:buNone/>
            </a:pPr>
            <a:r>
              <a:rPr lang="en-GB" sz="2200" b="1" dirty="0"/>
              <a:t>Slide 33 </a:t>
            </a:r>
            <a:r>
              <a:rPr lang="en-GB" sz="2200" dirty="0"/>
              <a:t>Men of the 15th Punjab Infantry in China during the Second Opium War. </a:t>
            </a:r>
            <a:r>
              <a:rPr lang="en-GB" sz="2200" dirty="0" smtClean="0"/>
              <a:t>Photographed by </a:t>
            </a:r>
            <a:r>
              <a:rPr lang="en-GB" sz="2200" dirty="0" err="1" smtClean="0"/>
              <a:t>Felice</a:t>
            </a:r>
            <a:r>
              <a:rPr lang="en-GB" sz="2200" dirty="0" smtClean="0"/>
              <a:t> </a:t>
            </a:r>
            <a:r>
              <a:rPr lang="en-GB" sz="2200" dirty="0" err="1" smtClean="0"/>
              <a:t>Beato</a:t>
            </a:r>
            <a:r>
              <a:rPr lang="en-GB" sz="2200" dirty="0" smtClean="0"/>
              <a:t>. </a:t>
            </a:r>
            <a:r>
              <a:rPr lang="en-GB" sz="2200" dirty="0" err="1" smtClean="0"/>
              <a:t>Toor</a:t>
            </a:r>
            <a:r>
              <a:rPr lang="en-GB" sz="2200" dirty="0" smtClean="0"/>
              <a:t> </a:t>
            </a:r>
            <a:r>
              <a:rPr lang="en-GB" sz="2200" dirty="0"/>
              <a:t>Collection.</a:t>
            </a:r>
          </a:p>
          <a:p>
            <a:pPr marL="0" indent="0">
              <a:buNone/>
            </a:pPr>
            <a:r>
              <a:rPr lang="en-GB" sz="2200" b="1" dirty="0"/>
              <a:t>Slide 34 </a:t>
            </a:r>
            <a:r>
              <a:rPr lang="en-GB" sz="2200" dirty="0"/>
              <a:t>Charge of the 23rd Pioneers at </a:t>
            </a:r>
            <a:r>
              <a:rPr lang="en-GB" sz="2200" dirty="0" err="1"/>
              <a:t>Arrogee</a:t>
            </a:r>
            <a:r>
              <a:rPr lang="en-GB" sz="2200" dirty="0"/>
              <a:t>, 10 April </a:t>
            </a:r>
            <a:r>
              <a:rPr lang="en-GB" sz="2200" dirty="0" smtClean="0"/>
              <a:t>1868, </a:t>
            </a:r>
            <a:r>
              <a:rPr lang="en-GB" sz="2200" dirty="0"/>
              <a:t>as part of the British expedition against Abyssinia (modern Ethiopia). Courtesy of the Council of the National Army Museum, London (acc. no. 1956-02-202</a:t>
            </a:r>
            <a:r>
              <a:rPr lang="en-GB" sz="2200" dirty="0" smtClean="0"/>
              <a:t>).</a:t>
            </a:r>
            <a:endParaRPr lang="en-GB" sz="2200"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2" name="Rectangle 1"/>
          <p:cNvSpPr/>
          <p:nvPr/>
        </p:nvSpPr>
        <p:spPr>
          <a:xfrm>
            <a:off x="2286000" y="2828836"/>
            <a:ext cx="4572000" cy="369332"/>
          </a:xfrm>
          <a:prstGeom prst="rect">
            <a:avLst/>
          </a:prstGeom>
        </p:spPr>
        <p:txBody>
          <a:bodyPr>
            <a:spAutoFit/>
          </a:bodyPr>
          <a:lstStyle/>
          <a:p>
            <a:pPr>
              <a:defRPr/>
            </a:pPr>
            <a:endParaRPr lang="en-GB" dirty="0"/>
          </a:p>
        </p:txBody>
      </p:sp>
      <p:sp>
        <p:nvSpPr>
          <p:cNvPr id="9"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10"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51</a:t>
            </a:fld>
            <a:endParaRPr lang="en-GB" dirty="0"/>
          </a:p>
        </p:txBody>
      </p:sp>
    </p:spTree>
    <p:extLst>
      <p:ext uri="{BB962C8B-B14F-4D97-AF65-F5344CB8AC3E}">
        <p14:creationId xmlns:p14="http://schemas.microsoft.com/office/powerpoint/2010/main" val="36475403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IMAGE CREDITS</a:t>
            </a:r>
          </a:p>
        </p:txBody>
      </p:sp>
      <p:sp>
        <p:nvSpPr>
          <p:cNvPr id="8" name="Content Placeholder 7"/>
          <p:cNvSpPr>
            <a:spLocks noGrp="1"/>
          </p:cNvSpPr>
          <p:nvPr>
            <p:ph idx="1"/>
          </p:nvPr>
        </p:nvSpPr>
        <p:spPr>
          <a:xfrm>
            <a:off x="457200" y="1201004"/>
            <a:ext cx="8229600" cy="4435521"/>
          </a:xfrm>
        </p:spPr>
        <p:txBody>
          <a:bodyPr>
            <a:noAutofit/>
          </a:bodyPr>
          <a:lstStyle/>
          <a:p>
            <a:pPr marL="0" indent="0">
              <a:buNone/>
            </a:pPr>
            <a:r>
              <a:rPr lang="en-GB" sz="2200" b="1" dirty="0"/>
              <a:t>Slide </a:t>
            </a:r>
            <a:r>
              <a:rPr lang="en-GB" sz="2200" b="1" dirty="0" smtClean="0"/>
              <a:t>35 </a:t>
            </a:r>
            <a:r>
              <a:rPr lang="en-GB" sz="2200" dirty="0"/>
              <a:t>British and </a:t>
            </a:r>
            <a:r>
              <a:rPr lang="en-GB" sz="2200" dirty="0" smtClean="0"/>
              <a:t>Indian officers </a:t>
            </a:r>
            <a:r>
              <a:rPr lang="en-GB" sz="2200" dirty="0"/>
              <a:t>of the 3rd Sikh </a:t>
            </a:r>
            <a:r>
              <a:rPr lang="en-GB" sz="2200" dirty="0" smtClean="0"/>
              <a:t>Infantry serving </a:t>
            </a:r>
            <a:r>
              <a:rPr lang="en-GB" sz="2200" dirty="0"/>
              <a:t>in the Second Anglo-Afghan </a:t>
            </a:r>
            <a:r>
              <a:rPr lang="en-GB" sz="2200" dirty="0" smtClean="0"/>
              <a:t>War (1878-80). </a:t>
            </a:r>
            <a:r>
              <a:rPr lang="en-GB" sz="2200" dirty="0"/>
              <a:t>Courtesy of the Council of the National Army Museum, London (acc. no. 1955-04-41-39).</a:t>
            </a:r>
          </a:p>
          <a:p>
            <a:pPr marL="0" indent="0">
              <a:buNone/>
            </a:pPr>
            <a:r>
              <a:rPr lang="en-GB" sz="2200" b="1" dirty="0"/>
              <a:t>Slide </a:t>
            </a:r>
            <a:r>
              <a:rPr lang="en-GB" sz="2200" b="1" dirty="0" smtClean="0"/>
              <a:t>36 </a:t>
            </a:r>
            <a:r>
              <a:rPr lang="en-GB" sz="2200" dirty="0"/>
              <a:t>13th Bengal Lancers in Egypt capturing retreating trains after the Battle of </a:t>
            </a:r>
            <a:r>
              <a:rPr lang="en-GB" sz="2200" dirty="0" smtClean="0"/>
              <a:t>Tel-el-</a:t>
            </a:r>
            <a:r>
              <a:rPr lang="en-GB" sz="2200" dirty="0" err="1" smtClean="0"/>
              <a:t>Kebir</a:t>
            </a:r>
            <a:r>
              <a:rPr lang="en-GB" sz="2200" dirty="0" smtClean="0"/>
              <a:t> </a:t>
            </a:r>
            <a:r>
              <a:rPr lang="en-GB" sz="2200" dirty="0"/>
              <a:t>on </a:t>
            </a:r>
            <a:r>
              <a:rPr lang="en-GB" sz="2200" dirty="0" smtClean="0"/>
              <a:t>13 September </a:t>
            </a:r>
            <a:r>
              <a:rPr lang="en-GB" sz="2200" dirty="0"/>
              <a:t>1882. UKPHA Archive.</a:t>
            </a:r>
            <a:endParaRPr lang="en-GB" sz="2200" b="1" dirty="0"/>
          </a:p>
          <a:p>
            <a:pPr marL="0" indent="0">
              <a:buNone/>
            </a:pPr>
            <a:r>
              <a:rPr lang="en-GB" sz="2200" b="1" dirty="0" smtClean="0"/>
              <a:t>Slide 37 </a:t>
            </a:r>
            <a:r>
              <a:rPr lang="en-GB" sz="2200" dirty="0"/>
              <a:t>British and Indian officers of the 9th Bengal Cavalry (also known as </a:t>
            </a:r>
            <a:r>
              <a:rPr lang="en-GB" sz="2200" dirty="0" err="1"/>
              <a:t>Hodson's</a:t>
            </a:r>
            <a:r>
              <a:rPr lang="en-GB" sz="2200" dirty="0"/>
              <a:t> Horse</a:t>
            </a:r>
            <a:r>
              <a:rPr lang="en-GB" sz="2200" dirty="0" smtClean="0"/>
              <a:t>) in service in Sudan in 1884. </a:t>
            </a:r>
            <a:r>
              <a:rPr lang="en-GB" sz="2200" dirty="0"/>
              <a:t>Courtesy of the Council of the National Army Museum, London (acc. no. 1972-11-91-23).</a:t>
            </a:r>
          </a:p>
          <a:p>
            <a:pPr marL="0" indent="0">
              <a:buNone/>
            </a:pPr>
            <a:r>
              <a:rPr lang="en-GB" sz="2200" b="1" dirty="0" smtClean="0"/>
              <a:t>Slide 38 </a:t>
            </a:r>
            <a:r>
              <a:rPr lang="en-GB" sz="2200" dirty="0"/>
              <a:t>Ruins of Fort </a:t>
            </a:r>
            <a:r>
              <a:rPr lang="en-GB" sz="2200" dirty="0" err="1"/>
              <a:t>Saragarhi</a:t>
            </a:r>
            <a:r>
              <a:rPr lang="en-GB" sz="2200" dirty="0"/>
              <a:t> in the North-West Frontier Province of India defended by 21 men of the 36th Sikhs. Private </a:t>
            </a:r>
            <a:r>
              <a:rPr lang="en-GB" sz="2200" dirty="0" smtClean="0"/>
              <a:t>collection.</a:t>
            </a:r>
            <a:endParaRPr lang="en-GB" sz="2200"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9"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10"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52</a:t>
            </a:fld>
            <a:endParaRPr lang="en-GB" dirty="0"/>
          </a:p>
        </p:txBody>
      </p:sp>
    </p:spTree>
    <p:extLst>
      <p:ext uri="{BB962C8B-B14F-4D97-AF65-F5344CB8AC3E}">
        <p14:creationId xmlns:p14="http://schemas.microsoft.com/office/powerpoint/2010/main" val="36475403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IMAGE CREDITS</a:t>
            </a:r>
          </a:p>
        </p:txBody>
      </p:sp>
      <p:sp>
        <p:nvSpPr>
          <p:cNvPr id="8" name="Content Placeholder 7"/>
          <p:cNvSpPr>
            <a:spLocks noGrp="1"/>
          </p:cNvSpPr>
          <p:nvPr>
            <p:ph idx="1"/>
          </p:nvPr>
        </p:nvSpPr>
        <p:spPr>
          <a:xfrm>
            <a:off x="457200" y="1201004"/>
            <a:ext cx="8229600" cy="5240740"/>
          </a:xfrm>
        </p:spPr>
        <p:txBody>
          <a:bodyPr>
            <a:noAutofit/>
          </a:bodyPr>
          <a:lstStyle/>
          <a:p>
            <a:pPr marL="0" indent="0">
              <a:buNone/>
            </a:pPr>
            <a:r>
              <a:rPr lang="en-GB" sz="2200" b="1" dirty="0"/>
              <a:t>Slide 39 </a:t>
            </a:r>
            <a:r>
              <a:rPr lang="en-GB" sz="2200" dirty="0"/>
              <a:t>16th Regiment of Bengal Lancers on the steps of the Temple of Heaven, Beijing, during the Boxer Rebellion. Courtesy of the Council of the National Army Museum, London (acc. no. 6306-38-135). </a:t>
            </a:r>
            <a:endParaRPr lang="en-GB" sz="2200" dirty="0" smtClean="0"/>
          </a:p>
          <a:p>
            <a:pPr marL="0" indent="0">
              <a:buNone/>
            </a:pPr>
            <a:r>
              <a:rPr lang="en-GB" sz="2200" b="1" dirty="0" smtClean="0"/>
              <a:t>Slide 40 </a:t>
            </a:r>
            <a:r>
              <a:rPr lang="en-GB" sz="2200" dirty="0"/>
              <a:t>Map of </a:t>
            </a:r>
            <a:r>
              <a:rPr lang="en-GB" sz="2200" dirty="0" smtClean="0"/>
              <a:t>the British Indian Empire. </a:t>
            </a:r>
            <a:r>
              <a:rPr lang="en-GB" sz="2200" dirty="0"/>
              <a:t>Published in ‘The Imperial Gazetteer of India’, Oxford University Press, 1909 (public domain</a:t>
            </a:r>
            <a:r>
              <a:rPr lang="en-GB" sz="2200" dirty="0" smtClean="0"/>
              <a:t>).</a:t>
            </a:r>
          </a:p>
          <a:p>
            <a:pPr marL="0" indent="0">
              <a:buNone/>
            </a:pPr>
            <a:r>
              <a:rPr lang="en-GB" sz="2200" b="1" dirty="0" smtClean="0"/>
              <a:t>Slide </a:t>
            </a:r>
            <a:r>
              <a:rPr lang="en-GB" sz="2200" b="1" dirty="0" smtClean="0"/>
              <a:t>41 </a:t>
            </a:r>
            <a:r>
              <a:rPr lang="en-GB" sz="2000" dirty="0"/>
              <a:t>World map of the Queen`s Dominions at the end of the </a:t>
            </a:r>
            <a:r>
              <a:rPr lang="en-GB" sz="2000" dirty="0" err="1"/>
              <a:t>ninteenth</a:t>
            </a:r>
            <a:r>
              <a:rPr lang="en-GB" sz="2000" dirty="0"/>
              <a:t> century 1898 </a:t>
            </a:r>
            <a:r>
              <a:rPr lang="en-GB" sz="2000" dirty="0" err="1"/>
              <a:t>McVitie</a:t>
            </a:r>
            <a:r>
              <a:rPr lang="en-GB" sz="2000" dirty="0"/>
              <a:t> and Price. Canada War Museum. Ottawa, Public domain</a:t>
            </a:r>
          </a:p>
          <a:p>
            <a:pPr marL="0" indent="0">
              <a:buNone/>
            </a:pPr>
            <a:r>
              <a:rPr lang="en-GB" sz="2200" b="1" dirty="0" smtClean="0"/>
              <a:t> Slide </a:t>
            </a:r>
            <a:r>
              <a:rPr lang="en-GB" sz="2200" b="1" dirty="0"/>
              <a:t>42 </a:t>
            </a:r>
            <a:r>
              <a:rPr lang="en-GB" sz="2200" dirty="0" smtClean="0"/>
              <a:t>(</a:t>
            </a:r>
            <a:r>
              <a:rPr lang="en-GB" sz="2200" dirty="0" err="1" smtClean="0"/>
              <a:t>i</a:t>
            </a:r>
            <a:r>
              <a:rPr lang="en-GB" sz="2200" dirty="0" smtClean="0"/>
              <a:t>) 1867 </a:t>
            </a:r>
            <a:r>
              <a:rPr lang="en-GB" sz="2200" dirty="0"/>
              <a:t>Mitchell map of the </a:t>
            </a:r>
            <a:r>
              <a:rPr lang="en-GB" sz="2200" dirty="0" smtClean="0"/>
              <a:t>USA. </a:t>
            </a:r>
            <a:r>
              <a:rPr lang="en-GB" sz="2200" dirty="0" err="1" smtClean="0"/>
              <a:t>Geographicus</a:t>
            </a:r>
            <a:r>
              <a:rPr lang="en-GB" sz="2200" dirty="0" smtClean="0"/>
              <a:t> (public domain); (ii) US </a:t>
            </a:r>
            <a:r>
              <a:rPr lang="en-GB" sz="2200" dirty="0"/>
              <a:t>flag 45 </a:t>
            </a:r>
            <a:r>
              <a:rPr lang="en-GB" sz="2200" dirty="0" smtClean="0"/>
              <a:t>stars. Public </a:t>
            </a:r>
            <a:r>
              <a:rPr lang="en-GB" sz="2200" dirty="0"/>
              <a:t>domain</a:t>
            </a:r>
            <a:r>
              <a:rPr lang="en-GB" sz="2200" dirty="0" smtClean="0"/>
              <a:t>.</a:t>
            </a:r>
          </a:p>
          <a:p>
            <a:pPr marL="0" indent="0">
              <a:buNone/>
            </a:pPr>
            <a:r>
              <a:rPr lang="en-GB" sz="2200" b="1" dirty="0"/>
              <a:t>Slide 43</a:t>
            </a:r>
            <a:r>
              <a:rPr lang="en-GB" sz="2200" dirty="0"/>
              <a:t> </a:t>
            </a:r>
            <a:r>
              <a:rPr lang="en-GB" sz="2200" dirty="0" smtClean="0"/>
              <a:t>(</a:t>
            </a:r>
            <a:r>
              <a:rPr lang="en-GB" sz="2200" dirty="0" err="1" smtClean="0"/>
              <a:t>i</a:t>
            </a:r>
            <a:r>
              <a:rPr lang="en-GB" sz="2200" dirty="0" smtClean="0"/>
              <a:t>) Map </a:t>
            </a:r>
            <a:r>
              <a:rPr lang="en-GB" sz="2200" dirty="0"/>
              <a:t>of </a:t>
            </a:r>
            <a:r>
              <a:rPr lang="en-GB" sz="2200" dirty="0" smtClean="0"/>
              <a:t>the German </a:t>
            </a:r>
            <a:r>
              <a:rPr lang="en-GB" sz="2200" dirty="0"/>
              <a:t>Empire up to </a:t>
            </a:r>
            <a:r>
              <a:rPr lang="en-GB" sz="2200" dirty="0" smtClean="0"/>
              <a:t>1914 (public domain); (ii) German </a:t>
            </a:r>
            <a:r>
              <a:rPr lang="en-GB" sz="2200" dirty="0"/>
              <a:t>flag before and during the First World </a:t>
            </a:r>
            <a:r>
              <a:rPr lang="en-GB" sz="2200" dirty="0" smtClean="0"/>
              <a:t>War (public domain).</a:t>
            </a:r>
            <a:endParaRPr lang="en-GB" sz="2200" dirty="0"/>
          </a:p>
          <a:p>
            <a:pPr marL="0" indent="0">
              <a:buNone/>
            </a:pPr>
            <a:endParaRPr lang="en-GB" sz="2200" dirty="0" smtClean="0"/>
          </a:p>
          <a:p>
            <a:pPr marL="0" indent="0">
              <a:buNone/>
            </a:pPr>
            <a:endParaRPr lang="en-GB" sz="2200"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2" name="Rectangle 1"/>
          <p:cNvSpPr/>
          <p:nvPr/>
        </p:nvSpPr>
        <p:spPr>
          <a:xfrm>
            <a:off x="2286000" y="2828836"/>
            <a:ext cx="4572000" cy="369332"/>
          </a:xfrm>
          <a:prstGeom prst="rect">
            <a:avLst/>
          </a:prstGeom>
        </p:spPr>
        <p:txBody>
          <a:bodyPr>
            <a:spAutoFit/>
          </a:bodyPr>
          <a:lstStyle/>
          <a:p>
            <a:pPr>
              <a:defRPr/>
            </a:pPr>
            <a:endParaRPr lang="en-GB" dirty="0"/>
          </a:p>
        </p:txBody>
      </p:sp>
      <p:sp>
        <p:nvSpPr>
          <p:cNvPr id="9"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10"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53</a:t>
            </a:fld>
            <a:endParaRPr lang="en-GB" dirty="0"/>
          </a:p>
        </p:txBody>
      </p:sp>
    </p:spTree>
    <p:extLst>
      <p:ext uri="{BB962C8B-B14F-4D97-AF65-F5344CB8AC3E}">
        <p14:creationId xmlns:p14="http://schemas.microsoft.com/office/powerpoint/2010/main" val="12475824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IMAGE CREDITS</a:t>
            </a:r>
          </a:p>
        </p:txBody>
      </p:sp>
      <p:sp>
        <p:nvSpPr>
          <p:cNvPr id="8" name="Content Placeholder 7"/>
          <p:cNvSpPr>
            <a:spLocks noGrp="1"/>
          </p:cNvSpPr>
          <p:nvPr>
            <p:ph idx="1"/>
          </p:nvPr>
        </p:nvSpPr>
        <p:spPr>
          <a:xfrm>
            <a:off x="457200" y="1201004"/>
            <a:ext cx="8229600" cy="5240740"/>
          </a:xfrm>
        </p:spPr>
        <p:txBody>
          <a:bodyPr>
            <a:noAutofit/>
          </a:bodyPr>
          <a:lstStyle/>
          <a:p>
            <a:pPr marL="0" indent="0">
              <a:buNone/>
            </a:pPr>
            <a:r>
              <a:rPr lang="en-GB" sz="2200" b="1" dirty="0" smtClean="0"/>
              <a:t>Slide 44 </a:t>
            </a:r>
            <a:r>
              <a:rPr lang="en-GB" sz="2200" dirty="0" smtClean="0"/>
              <a:t>Boer </a:t>
            </a:r>
            <a:r>
              <a:rPr lang="en-GB" sz="2200" dirty="0"/>
              <a:t>soldiers in South Africa who fought to preserve their independence from the British Empire between 1899 and 1902. </a:t>
            </a:r>
            <a:r>
              <a:rPr lang="en-GB" sz="2200" dirty="0" smtClean="0"/>
              <a:t>Imperial </a:t>
            </a:r>
            <a:r>
              <a:rPr lang="en-GB" sz="2200" dirty="0"/>
              <a:t>War </a:t>
            </a:r>
            <a:r>
              <a:rPr lang="en-GB" sz="2200" dirty="0" smtClean="0"/>
              <a:t>Museum (Q 101768) (public domain).</a:t>
            </a:r>
            <a:endParaRPr lang="en-GB" sz="2200" dirty="0"/>
          </a:p>
          <a:p>
            <a:pPr marL="0" indent="0">
              <a:buNone/>
            </a:pPr>
            <a:r>
              <a:rPr lang="en-GB" sz="2200" b="1" dirty="0"/>
              <a:t>Slide </a:t>
            </a:r>
            <a:r>
              <a:rPr lang="en-GB" sz="2200" b="1" dirty="0" smtClean="0"/>
              <a:t>45 </a:t>
            </a:r>
            <a:r>
              <a:rPr lang="en-GB" sz="2200" dirty="0"/>
              <a:t>A replica of the crown of the late Queen Mother, with the </a:t>
            </a:r>
            <a:r>
              <a:rPr lang="en-GB" sz="2200" dirty="0" smtClean="0"/>
              <a:t>cut </a:t>
            </a:r>
            <a:r>
              <a:rPr lang="en-GB" sz="2200" dirty="0" err="1" smtClean="0"/>
              <a:t>Koh-i-noor</a:t>
            </a:r>
            <a:r>
              <a:rPr lang="en-GB" sz="2200" dirty="0" smtClean="0"/>
              <a:t> </a:t>
            </a:r>
            <a:r>
              <a:rPr lang="en-GB" sz="2200" dirty="0"/>
              <a:t>diamond set within it. Royal Collection Trust/© Her Majesty Queen Elizabeth II 2014.</a:t>
            </a:r>
          </a:p>
          <a:p>
            <a:pPr marL="0" indent="0">
              <a:lnSpc>
                <a:spcPct val="120000"/>
              </a:lnSpc>
              <a:buNone/>
            </a:pPr>
            <a:endParaRPr lang="en-GB" sz="2200"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2" name="Rectangle 1"/>
          <p:cNvSpPr/>
          <p:nvPr/>
        </p:nvSpPr>
        <p:spPr>
          <a:xfrm>
            <a:off x="2286000" y="2828836"/>
            <a:ext cx="4572000" cy="369332"/>
          </a:xfrm>
          <a:prstGeom prst="rect">
            <a:avLst/>
          </a:prstGeom>
        </p:spPr>
        <p:txBody>
          <a:bodyPr>
            <a:spAutoFit/>
          </a:bodyPr>
          <a:lstStyle/>
          <a:p>
            <a:pPr>
              <a:defRPr/>
            </a:pPr>
            <a:endParaRPr lang="en-GB" dirty="0"/>
          </a:p>
        </p:txBody>
      </p:sp>
      <p:sp>
        <p:nvSpPr>
          <p:cNvPr id="9"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10"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54</a:t>
            </a:fld>
            <a:endParaRPr lang="en-GB" dirty="0"/>
          </a:p>
        </p:txBody>
      </p:sp>
    </p:spTree>
    <p:extLst>
      <p:ext uri="{BB962C8B-B14F-4D97-AF65-F5344CB8AC3E}">
        <p14:creationId xmlns:p14="http://schemas.microsoft.com/office/powerpoint/2010/main" val="873187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6</a:t>
            </a:fld>
            <a:endParaRPr lang="en-GB" dirty="0"/>
          </a:p>
        </p:txBody>
      </p:sp>
      <p:pic>
        <p:nvPicPr>
          <p:cNvPr id="8"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3547" t="31524" r="26618" b="14392"/>
          <a:stretch/>
        </p:blipFill>
        <p:spPr>
          <a:xfrm>
            <a:off x="1998086" y="365125"/>
            <a:ext cx="5147829" cy="6014604"/>
          </a:xfrm>
          <a:prstGeom prst="rect">
            <a:avLst/>
          </a:prstGeom>
        </p:spPr>
      </p:pic>
    </p:spTree>
    <p:extLst>
      <p:ext uri="{BB962C8B-B14F-4D97-AF65-F5344CB8AC3E}">
        <p14:creationId xmlns:p14="http://schemas.microsoft.com/office/powerpoint/2010/main" val="151897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58" t="4870" r="1806" b="4610"/>
          <a:stretch/>
        </p:blipFill>
        <p:spPr>
          <a:xfrm>
            <a:off x="1" y="365125"/>
            <a:ext cx="9143999" cy="6016625"/>
          </a:xfrm>
          <a:prstGeom prst="rect">
            <a:avLst/>
          </a:prstGeom>
        </p:spPr>
      </p:pic>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7</a:t>
            </a:fld>
            <a:endParaRPr lang="en-GB"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Tree>
    <p:extLst>
      <p:ext uri="{BB962C8B-B14F-4D97-AF65-F5344CB8AC3E}">
        <p14:creationId xmlns:p14="http://schemas.microsoft.com/office/powerpoint/2010/main" val="2506878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8</a:t>
            </a:fld>
            <a:endParaRPr lang="en-GB" dirty="0"/>
          </a:p>
        </p:txBody>
      </p:sp>
      <p:sp>
        <p:nvSpPr>
          <p:cNvPr id="7"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pic>
        <p:nvPicPr>
          <p:cNvPr id="8"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2273" t="1458" r="17213"/>
          <a:stretch/>
        </p:blipFill>
        <p:spPr>
          <a:xfrm>
            <a:off x="1" y="365125"/>
            <a:ext cx="9143999" cy="6016203"/>
          </a:xfrm>
          <a:prstGeom prst="rect">
            <a:avLst/>
          </a:prstGeom>
        </p:spPr>
      </p:pic>
    </p:spTree>
    <p:extLst>
      <p:ext uri="{BB962C8B-B14F-4D97-AF65-F5344CB8AC3E}">
        <p14:creationId xmlns:p14="http://schemas.microsoft.com/office/powerpoint/2010/main" val="768124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146" t="11012" b="9616"/>
          <a:stretch/>
        </p:blipFill>
        <p:spPr>
          <a:xfrm>
            <a:off x="2422416" y="365125"/>
            <a:ext cx="4299168" cy="6007302"/>
          </a:xfrm>
        </p:spPr>
      </p:pic>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6"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tx1"/>
                </a:solidFill>
              </a:rPr>
              <a:t>LIONS OF THE GREAT WAR (PRIMARY)						</a:t>
            </a:r>
            <a:r>
              <a:rPr lang="en-GB" dirty="0">
                <a:solidFill>
                  <a:schemeClr val="tx1"/>
                </a:solidFill>
              </a:rPr>
              <a:t>LESSON 1: RESOURCE A</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9</a:t>
            </a:fld>
            <a:endParaRPr lang="en-GB" dirty="0"/>
          </a:p>
        </p:txBody>
      </p:sp>
    </p:spTree>
    <p:extLst>
      <p:ext uri="{BB962C8B-B14F-4D97-AF65-F5344CB8AC3E}">
        <p14:creationId xmlns:p14="http://schemas.microsoft.com/office/powerpoint/2010/main" val="3805664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1731</TotalTime>
  <Words>5456</Words>
  <Application>Microsoft Office PowerPoint</Application>
  <PresentationFormat>On-screen Show (4:3)</PresentationFormat>
  <Paragraphs>585</Paragraphs>
  <Slides>54</Slides>
  <Notes>52</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 CREDITS</vt:lpstr>
      <vt:lpstr>IMAGE CREDITS</vt:lpstr>
      <vt:lpstr>IMAGE CREDITS</vt:lpstr>
      <vt:lpstr>IMAGE CREDITS</vt:lpstr>
      <vt:lpstr>IMAGE CREDITS</vt:lpstr>
      <vt:lpstr>IMAGE CREDITS</vt:lpstr>
      <vt:lpstr>IMAGE CREDITS</vt:lpstr>
      <vt:lpstr>IMAGE CREDITS</vt:lpstr>
      <vt:lpstr>IMAGE CREDITS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90</cp:revision>
  <dcterms:created xsi:type="dcterms:W3CDTF">2015-04-21T11:20:17Z</dcterms:created>
  <dcterms:modified xsi:type="dcterms:W3CDTF">2015-07-30T12:15:16Z</dcterms:modified>
</cp:coreProperties>
</file>