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71" r:id="rId3"/>
    <p:sldId id="265" r:id="rId4"/>
    <p:sldId id="272" r:id="rId5"/>
    <p:sldId id="261" r:id="rId6"/>
    <p:sldId id="262" r:id="rId7"/>
    <p:sldId id="263" r:id="rId8"/>
    <p:sldId id="264" r:id="rId9"/>
    <p:sldId id="27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p:scale>
          <a:sx n="76" d="100"/>
          <a:sy n="76" d="100"/>
        </p:scale>
        <p:origin x="-504" y="21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EC8285-8AC3-46DA-AD52-7471794C02FF}" type="datetimeFigureOut">
              <a:rPr lang="en-GB" smtClean="0"/>
              <a:t>17/01/2018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2C796F-7393-4104-A6C5-5E6E8ECA06C2}" type="slidenum">
              <a:rPr lang="en-GB" smtClean="0"/>
              <a:t>‹#›</a:t>
            </a:fld>
            <a:endParaRPr lang="en-GB"/>
          </a:p>
        </p:txBody>
      </p:sp>
    </p:spTree>
    <p:extLst>
      <p:ext uri="{BB962C8B-B14F-4D97-AF65-F5344CB8AC3E}">
        <p14:creationId xmlns:p14="http://schemas.microsoft.com/office/powerpoint/2010/main" val="2151668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Target questions as key people in class before </a:t>
            </a:r>
            <a:endParaRPr lang="en-GB" dirty="0"/>
          </a:p>
        </p:txBody>
      </p:sp>
      <p:sp>
        <p:nvSpPr>
          <p:cNvPr id="4" name="Slide Number Placeholder 3"/>
          <p:cNvSpPr>
            <a:spLocks noGrp="1"/>
          </p:cNvSpPr>
          <p:nvPr>
            <p:ph type="sldNum" sz="quarter" idx="10"/>
          </p:nvPr>
        </p:nvSpPr>
        <p:spPr/>
        <p:txBody>
          <a:bodyPr/>
          <a:lstStyle/>
          <a:p>
            <a:fld id="{5F2C796F-7393-4104-A6C5-5E6E8ECA06C2}" type="slidenum">
              <a:rPr lang="en-GB" smtClean="0"/>
              <a:t>6</a:t>
            </a:fld>
            <a:endParaRPr lang="en-GB"/>
          </a:p>
        </p:txBody>
      </p:sp>
    </p:spTree>
    <p:extLst>
      <p:ext uri="{BB962C8B-B14F-4D97-AF65-F5344CB8AC3E}">
        <p14:creationId xmlns:p14="http://schemas.microsoft.com/office/powerpoint/2010/main" val="4186061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3CB0E2F-46FA-4488-BB6E-2DF02F2842FA}" type="datetimeFigureOut">
              <a:rPr lang="en-GB" smtClean="0"/>
              <a:t>17/01/2018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D2E849-B316-4582-9C71-1C8E8C34A988}" type="slidenum">
              <a:rPr lang="en-GB" smtClean="0"/>
              <a:t>‹#›</a:t>
            </a:fld>
            <a:endParaRPr lang="en-GB"/>
          </a:p>
        </p:txBody>
      </p:sp>
    </p:spTree>
    <p:extLst>
      <p:ext uri="{BB962C8B-B14F-4D97-AF65-F5344CB8AC3E}">
        <p14:creationId xmlns:p14="http://schemas.microsoft.com/office/powerpoint/2010/main" val="553472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3CB0E2F-46FA-4488-BB6E-2DF02F2842FA}" type="datetimeFigureOut">
              <a:rPr lang="en-GB" smtClean="0"/>
              <a:t>17/01/2018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D2E849-B316-4582-9C71-1C8E8C34A988}" type="slidenum">
              <a:rPr lang="en-GB" smtClean="0"/>
              <a:t>‹#›</a:t>
            </a:fld>
            <a:endParaRPr lang="en-GB"/>
          </a:p>
        </p:txBody>
      </p:sp>
    </p:spTree>
    <p:extLst>
      <p:ext uri="{BB962C8B-B14F-4D97-AF65-F5344CB8AC3E}">
        <p14:creationId xmlns:p14="http://schemas.microsoft.com/office/powerpoint/2010/main" val="3659789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3CB0E2F-46FA-4488-BB6E-2DF02F2842FA}" type="datetimeFigureOut">
              <a:rPr lang="en-GB" smtClean="0"/>
              <a:t>17/01/2018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D2E849-B316-4582-9C71-1C8E8C34A988}" type="slidenum">
              <a:rPr lang="en-GB" smtClean="0"/>
              <a:t>‹#›</a:t>
            </a:fld>
            <a:endParaRPr lang="en-GB"/>
          </a:p>
        </p:txBody>
      </p:sp>
    </p:spTree>
    <p:extLst>
      <p:ext uri="{BB962C8B-B14F-4D97-AF65-F5344CB8AC3E}">
        <p14:creationId xmlns:p14="http://schemas.microsoft.com/office/powerpoint/2010/main" val="655366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3CB0E2F-46FA-4488-BB6E-2DF02F2842FA}" type="datetimeFigureOut">
              <a:rPr lang="en-GB" smtClean="0"/>
              <a:t>17/01/2018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D2E849-B316-4582-9C71-1C8E8C34A988}" type="slidenum">
              <a:rPr lang="en-GB" smtClean="0"/>
              <a:t>‹#›</a:t>
            </a:fld>
            <a:endParaRPr lang="en-GB"/>
          </a:p>
        </p:txBody>
      </p:sp>
    </p:spTree>
    <p:extLst>
      <p:ext uri="{BB962C8B-B14F-4D97-AF65-F5344CB8AC3E}">
        <p14:creationId xmlns:p14="http://schemas.microsoft.com/office/powerpoint/2010/main" val="3377814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3CB0E2F-46FA-4488-BB6E-2DF02F2842FA}" type="datetimeFigureOut">
              <a:rPr lang="en-GB" smtClean="0"/>
              <a:t>17/01/2018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D2E849-B316-4582-9C71-1C8E8C34A988}" type="slidenum">
              <a:rPr lang="en-GB" smtClean="0"/>
              <a:t>‹#›</a:t>
            </a:fld>
            <a:endParaRPr lang="en-GB"/>
          </a:p>
        </p:txBody>
      </p:sp>
    </p:spTree>
    <p:extLst>
      <p:ext uri="{BB962C8B-B14F-4D97-AF65-F5344CB8AC3E}">
        <p14:creationId xmlns:p14="http://schemas.microsoft.com/office/powerpoint/2010/main" val="3725965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3CB0E2F-46FA-4488-BB6E-2DF02F2842FA}" type="datetimeFigureOut">
              <a:rPr lang="en-GB" smtClean="0"/>
              <a:t>17/01/2018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D2E849-B316-4582-9C71-1C8E8C34A988}" type="slidenum">
              <a:rPr lang="en-GB" smtClean="0"/>
              <a:t>‹#›</a:t>
            </a:fld>
            <a:endParaRPr lang="en-GB"/>
          </a:p>
        </p:txBody>
      </p:sp>
    </p:spTree>
    <p:extLst>
      <p:ext uri="{BB962C8B-B14F-4D97-AF65-F5344CB8AC3E}">
        <p14:creationId xmlns:p14="http://schemas.microsoft.com/office/powerpoint/2010/main" val="1405906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3CB0E2F-46FA-4488-BB6E-2DF02F2842FA}" type="datetimeFigureOut">
              <a:rPr lang="en-GB" smtClean="0"/>
              <a:t>17/01/2018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4D2E849-B316-4582-9C71-1C8E8C34A988}" type="slidenum">
              <a:rPr lang="en-GB" smtClean="0"/>
              <a:t>‹#›</a:t>
            </a:fld>
            <a:endParaRPr lang="en-GB"/>
          </a:p>
        </p:txBody>
      </p:sp>
    </p:spTree>
    <p:extLst>
      <p:ext uri="{BB962C8B-B14F-4D97-AF65-F5344CB8AC3E}">
        <p14:creationId xmlns:p14="http://schemas.microsoft.com/office/powerpoint/2010/main" val="2327210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3CB0E2F-46FA-4488-BB6E-2DF02F2842FA}" type="datetimeFigureOut">
              <a:rPr lang="en-GB" smtClean="0"/>
              <a:t>17/01/2018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4D2E849-B316-4582-9C71-1C8E8C34A988}" type="slidenum">
              <a:rPr lang="en-GB" smtClean="0"/>
              <a:t>‹#›</a:t>
            </a:fld>
            <a:endParaRPr lang="en-GB"/>
          </a:p>
        </p:txBody>
      </p:sp>
    </p:spTree>
    <p:extLst>
      <p:ext uri="{BB962C8B-B14F-4D97-AF65-F5344CB8AC3E}">
        <p14:creationId xmlns:p14="http://schemas.microsoft.com/office/powerpoint/2010/main" val="2291608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CB0E2F-46FA-4488-BB6E-2DF02F2842FA}" type="datetimeFigureOut">
              <a:rPr lang="en-GB" smtClean="0"/>
              <a:t>17/01/2018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4D2E849-B316-4582-9C71-1C8E8C34A988}" type="slidenum">
              <a:rPr lang="en-GB" smtClean="0"/>
              <a:t>‹#›</a:t>
            </a:fld>
            <a:endParaRPr lang="en-GB"/>
          </a:p>
        </p:txBody>
      </p:sp>
    </p:spTree>
    <p:extLst>
      <p:ext uri="{BB962C8B-B14F-4D97-AF65-F5344CB8AC3E}">
        <p14:creationId xmlns:p14="http://schemas.microsoft.com/office/powerpoint/2010/main" val="1008537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3CB0E2F-46FA-4488-BB6E-2DF02F2842FA}" type="datetimeFigureOut">
              <a:rPr lang="en-GB" smtClean="0"/>
              <a:t>17/01/2018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D2E849-B316-4582-9C71-1C8E8C34A988}" type="slidenum">
              <a:rPr lang="en-GB" smtClean="0"/>
              <a:t>‹#›</a:t>
            </a:fld>
            <a:endParaRPr lang="en-GB"/>
          </a:p>
        </p:txBody>
      </p:sp>
    </p:spTree>
    <p:extLst>
      <p:ext uri="{BB962C8B-B14F-4D97-AF65-F5344CB8AC3E}">
        <p14:creationId xmlns:p14="http://schemas.microsoft.com/office/powerpoint/2010/main" val="1875589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3CB0E2F-46FA-4488-BB6E-2DF02F2842FA}" type="datetimeFigureOut">
              <a:rPr lang="en-GB" smtClean="0"/>
              <a:t>17/01/2018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D2E849-B316-4582-9C71-1C8E8C34A988}" type="slidenum">
              <a:rPr lang="en-GB" smtClean="0"/>
              <a:t>‹#›</a:t>
            </a:fld>
            <a:endParaRPr lang="en-GB"/>
          </a:p>
        </p:txBody>
      </p:sp>
    </p:spTree>
    <p:extLst>
      <p:ext uri="{BB962C8B-B14F-4D97-AF65-F5344CB8AC3E}">
        <p14:creationId xmlns:p14="http://schemas.microsoft.com/office/powerpoint/2010/main" val="592837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CB0E2F-46FA-4488-BB6E-2DF02F2842FA}" type="datetimeFigureOut">
              <a:rPr lang="en-GB" smtClean="0"/>
              <a:t>17/01/2018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D2E849-B316-4582-9C71-1C8E8C34A988}" type="slidenum">
              <a:rPr lang="en-GB" smtClean="0"/>
              <a:t>‹#›</a:t>
            </a:fld>
            <a:endParaRPr lang="en-GB"/>
          </a:p>
        </p:txBody>
      </p:sp>
    </p:spTree>
    <p:extLst>
      <p:ext uri="{BB962C8B-B14F-4D97-AF65-F5344CB8AC3E}">
        <p14:creationId xmlns:p14="http://schemas.microsoft.com/office/powerpoint/2010/main" val="27407513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Which foundations had the biggest influence on the Cold War?</a:t>
            </a:r>
            <a:endParaRPr lang="en-GB" dirty="0"/>
          </a:p>
        </p:txBody>
      </p:sp>
      <p:sp>
        <p:nvSpPr>
          <p:cNvPr id="3" name="Subtitle 2"/>
          <p:cNvSpPr>
            <a:spLocks noGrp="1"/>
          </p:cNvSpPr>
          <p:nvPr>
            <p:ph type="subTitle" idx="1"/>
          </p:nvPr>
        </p:nvSpPr>
        <p:spPr/>
        <p:txBody>
          <a:bodyPr/>
          <a:lstStyle/>
          <a:p>
            <a:r>
              <a:rPr lang="en-GB" dirty="0" smtClean="0"/>
              <a:t>LO: To evaluate the foundations of the Cold War.</a:t>
            </a:r>
            <a:endParaRPr lang="en-GB" dirty="0"/>
          </a:p>
        </p:txBody>
      </p:sp>
      <p:sp>
        <p:nvSpPr>
          <p:cNvPr id="4" name="TextBox 3"/>
          <p:cNvSpPr txBox="1"/>
          <p:nvPr/>
        </p:nvSpPr>
        <p:spPr>
          <a:xfrm>
            <a:off x="360218" y="4142509"/>
            <a:ext cx="11526982" cy="2585323"/>
          </a:xfrm>
          <a:prstGeom prst="rect">
            <a:avLst/>
          </a:prstGeom>
          <a:noFill/>
        </p:spPr>
        <p:txBody>
          <a:bodyPr wrap="square" rtlCol="0">
            <a:spAutoFit/>
          </a:bodyPr>
          <a:lstStyle/>
          <a:p>
            <a:r>
              <a:rPr lang="en-GB" sz="2400" dirty="0" smtClean="0"/>
              <a:t>What names did we give to these descriptions of foundations?</a:t>
            </a:r>
          </a:p>
          <a:p>
            <a:pPr marL="514350" indent="-514350">
              <a:buFont typeface="+mj-lt"/>
              <a:buAutoNum type="arabicPeriod"/>
            </a:pPr>
            <a:r>
              <a:rPr lang="en-GB" sz="2400" dirty="0" smtClean="0"/>
              <a:t>Money</a:t>
            </a:r>
            <a:r>
              <a:rPr lang="en-GB" sz="2400" dirty="0"/>
              <a:t>, jobs or </a:t>
            </a:r>
            <a:r>
              <a:rPr lang="en-GB" sz="2400" dirty="0" smtClean="0"/>
              <a:t>trade</a:t>
            </a:r>
            <a:endParaRPr lang="en-GB" sz="2400" dirty="0"/>
          </a:p>
          <a:p>
            <a:pPr marL="514350" indent="-514350">
              <a:buFont typeface="+mj-lt"/>
              <a:buAutoNum type="arabicPeriod"/>
            </a:pPr>
            <a:r>
              <a:rPr lang="en-GB" sz="2400" dirty="0"/>
              <a:t>Fear and </a:t>
            </a:r>
            <a:r>
              <a:rPr lang="en-GB" sz="2400" dirty="0" smtClean="0"/>
              <a:t>paranoia</a:t>
            </a:r>
            <a:endParaRPr lang="en-GB" sz="2400" dirty="0"/>
          </a:p>
          <a:p>
            <a:pPr marL="514350" indent="-514350">
              <a:buFont typeface="+mj-lt"/>
              <a:buAutoNum type="arabicPeriod"/>
            </a:pPr>
            <a:r>
              <a:rPr lang="en-GB" sz="2400" dirty="0"/>
              <a:t>International political power – being the most powerful </a:t>
            </a:r>
            <a:r>
              <a:rPr lang="en-GB" sz="2400" dirty="0" smtClean="0"/>
              <a:t>country</a:t>
            </a:r>
            <a:endParaRPr lang="en-GB" sz="2400" dirty="0"/>
          </a:p>
          <a:p>
            <a:pPr marL="514350" indent="-514350">
              <a:buFont typeface="+mj-lt"/>
              <a:buAutoNum type="arabicPeriod"/>
            </a:pPr>
            <a:r>
              <a:rPr lang="en-GB" sz="2400" dirty="0"/>
              <a:t>Differences in ideology (capitalism/communism)</a:t>
            </a:r>
          </a:p>
          <a:p>
            <a:pPr marL="514350" indent="-514350">
              <a:buFont typeface="+mj-lt"/>
              <a:buAutoNum type="arabicPeriod"/>
            </a:pPr>
            <a:r>
              <a:rPr lang="en-GB" sz="2400" dirty="0"/>
              <a:t>Weapons or their </a:t>
            </a:r>
            <a:r>
              <a:rPr lang="en-GB" sz="2400" dirty="0" smtClean="0"/>
              <a:t>development</a:t>
            </a:r>
            <a:endParaRPr lang="en-GB" sz="2400" dirty="0"/>
          </a:p>
          <a:p>
            <a:endParaRPr lang="en-GB" dirty="0"/>
          </a:p>
        </p:txBody>
      </p:sp>
    </p:spTree>
    <p:extLst>
      <p:ext uri="{BB962C8B-B14F-4D97-AF65-F5344CB8AC3E}">
        <p14:creationId xmlns:p14="http://schemas.microsoft.com/office/powerpoint/2010/main" val="38520696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foundations of the Cold War</a:t>
            </a:r>
            <a:endParaRPr lang="en-GB" dirty="0"/>
          </a:p>
        </p:txBody>
      </p:sp>
      <p:sp>
        <p:nvSpPr>
          <p:cNvPr id="3" name="Content Placeholder 2"/>
          <p:cNvSpPr>
            <a:spLocks noGrp="1"/>
          </p:cNvSpPr>
          <p:nvPr>
            <p:ph idx="1"/>
          </p:nvPr>
        </p:nvSpPr>
        <p:spPr>
          <a:xfrm>
            <a:off x="5829300" y="1825625"/>
            <a:ext cx="5524500" cy="4351338"/>
          </a:xfrm>
        </p:spPr>
        <p:txBody>
          <a:bodyPr/>
          <a:lstStyle/>
          <a:p>
            <a:pPr marL="514350" indent="-514350">
              <a:buFont typeface="+mj-lt"/>
              <a:buAutoNum type="arabicPeriod"/>
            </a:pPr>
            <a:r>
              <a:rPr lang="en-GB" dirty="0" smtClean="0"/>
              <a:t>Money, jobs or </a:t>
            </a:r>
            <a:r>
              <a:rPr lang="en-GB" dirty="0" smtClean="0"/>
              <a:t>trade</a:t>
            </a:r>
            <a:endParaRPr lang="en-GB" dirty="0" smtClean="0"/>
          </a:p>
          <a:p>
            <a:pPr marL="514350" indent="-514350">
              <a:buFont typeface="+mj-lt"/>
              <a:buAutoNum type="arabicPeriod"/>
            </a:pPr>
            <a:r>
              <a:rPr lang="en-GB" dirty="0" smtClean="0"/>
              <a:t>Fear and </a:t>
            </a:r>
            <a:r>
              <a:rPr lang="en-GB" dirty="0" smtClean="0"/>
              <a:t>paranoia</a:t>
            </a:r>
            <a:endParaRPr lang="en-GB" dirty="0" smtClean="0"/>
          </a:p>
          <a:p>
            <a:pPr marL="514350" indent="-514350">
              <a:buFont typeface="+mj-lt"/>
              <a:buAutoNum type="arabicPeriod"/>
            </a:pPr>
            <a:r>
              <a:rPr lang="en-GB" dirty="0" smtClean="0"/>
              <a:t>International political power – being the most powerful </a:t>
            </a:r>
            <a:r>
              <a:rPr lang="en-GB" dirty="0" smtClean="0"/>
              <a:t>country</a:t>
            </a:r>
            <a:endParaRPr lang="en-GB" dirty="0" smtClean="0"/>
          </a:p>
          <a:p>
            <a:pPr marL="514350" indent="-514350">
              <a:buFont typeface="+mj-lt"/>
              <a:buAutoNum type="arabicPeriod"/>
            </a:pPr>
            <a:r>
              <a:rPr lang="en-GB" dirty="0" smtClean="0"/>
              <a:t>Differences in ideology (capitalism/communism)</a:t>
            </a:r>
          </a:p>
          <a:p>
            <a:pPr marL="514350" indent="-514350">
              <a:buFont typeface="+mj-lt"/>
              <a:buAutoNum type="arabicPeriod"/>
            </a:pPr>
            <a:r>
              <a:rPr lang="en-GB" dirty="0" smtClean="0"/>
              <a:t>Weapons or their </a:t>
            </a:r>
            <a:r>
              <a:rPr lang="en-GB" dirty="0" smtClean="0"/>
              <a:t>development</a:t>
            </a:r>
            <a:endParaRPr lang="en-GB" dirty="0" smtClean="0"/>
          </a:p>
          <a:p>
            <a:pPr marL="514350" indent="-514350">
              <a:buFont typeface="+mj-lt"/>
              <a:buAutoNum type="arabicPeriod"/>
            </a:pPr>
            <a:endParaRPr lang="en-GB" dirty="0"/>
          </a:p>
        </p:txBody>
      </p:sp>
      <p:sp>
        <p:nvSpPr>
          <p:cNvPr id="4" name="Content Placeholder 2"/>
          <p:cNvSpPr txBox="1">
            <a:spLocks/>
          </p:cNvSpPr>
          <p:nvPr/>
        </p:nvSpPr>
        <p:spPr>
          <a:xfrm>
            <a:off x="304800" y="1843087"/>
            <a:ext cx="55245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n-GB" dirty="0" smtClean="0"/>
              <a:t>Economic factors</a:t>
            </a:r>
          </a:p>
          <a:p>
            <a:pPr marL="514350" indent="-514350">
              <a:buFont typeface="+mj-lt"/>
              <a:buAutoNum type="arabicPeriod"/>
            </a:pPr>
            <a:r>
              <a:rPr lang="en-GB" dirty="0" smtClean="0"/>
              <a:t>Mutual fear</a:t>
            </a:r>
          </a:p>
          <a:p>
            <a:pPr marL="514350" indent="-514350">
              <a:buFont typeface="+mj-lt"/>
              <a:buAutoNum type="arabicPeriod"/>
            </a:pPr>
            <a:r>
              <a:rPr lang="en-GB" dirty="0" smtClean="0"/>
              <a:t>Desire for supremacy</a:t>
            </a:r>
          </a:p>
          <a:p>
            <a:pPr marL="514350" indent="-514350">
              <a:buFont typeface="+mj-lt"/>
              <a:buAutoNum type="arabicPeriod"/>
            </a:pPr>
            <a:r>
              <a:rPr lang="en-GB" dirty="0" smtClean="0"/>
              <a:t>Ideology</a:t>
            </a:r>
          </a:p>
          <a:p>
            <a:pPr marL="514350" indent="-514350">
              <a:buFont typeface="+mj-lt"/>
              <a:buAutoNum type="arabicPeriod"/>
            </a:pPr>
            <a:r>
              <a:rPr lang="en-GB" dirty="0" smtClean="0"/>
              <a:t>The arms race</a:t>
            </a:r>
          </a:p>
          <a:p>
            <a:pPr marL="514350" indent="-514350">
              <a:buFont typeface="+mj-lt"/>
              <a:buAutoNum type="arabicPeriod"/>
            </a:pPr>
            <a:endParaRPr lang="en-GB" dirty="0" smtClean="0"/>
          </a:p>
          <a:p>
            <a:pPr marL="514350" indent="-514350">
              <a:buFont typeface="+mj-lt"/>
              <a:buAutoNum type="arabicPeriod"/>
            </a:pPr>
            <a:endParaRPr lang="en-GB" dirty="0"/>
          </a:p>
        </p:txBody>
      </p:sp>
    </p:spTree>
    <p:extLst>
      <p:ext uri="{BB962C8B-B14F-4D97-AF65-F5344CB8AC3E}">
        <p14:creationId xmlns:p14="http://schemas.microsoft.com/office/powerpoint/2010/main" val="3520720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purpose</a:t>
            </a:r>
            <a:endParaRPr lang="en-GB" dirty="0"/>
          </a:p>
        </p:txBody>
      </p:sp>
      <p:sp>
        <p:nvSpPr>
          <p:cNvPr id="3" name="Content Placeholder 2"/>
          <p:cNvSpPr>
            <a:spLocks noGrp="1"/>
          </p:cNvSpPr>
          <p:nvPr>
            <p:ph idx="1"/>
          </p:nvPr>
        </p:nvSpPr>
        <p:spPr/>
        <p:txBody>
          <a:bodyPr/>
          <a:lstStyle/>
          <a:p>
            <a:r>
              <a:rPr lang="en-GB" dirty="0" smtClean="0"/>
              <a:t>We are going to compare what you learned from the stories of your figures from the Cold War.</a:t>
            </a:r>
          </a:p>
          <a:p>
            <a:r>
              <a:rPr lang="en-GB" dirty="0" smtClean="0"/>
              <a:t>This will give you more evidence about each foundation and enable you to judge which you think may have been the most important.</a:t>
            </a:r>
          </a:p>
          <a:p>
            <a:r>
              <a:rPr lang="en-GB" dirty="0" smtClean="0"/>
              <a:t>Read </a:t>
            </a:r>
            <a:r>
              <a:rPr lang="en-GB" dirty="0" smtClean="0"/>
              <a:t>back through your story and ranking from last lesson to remind you of your thinking.</a:t>
            </a:r>
            <a:endParaRPr lang="en-GB" dirty="0"/>
          </a:p>
        </p:txBody>
      </p:sp>
    </p:spTree>
    <p:extLst>
      <p:ext uri="{BB962C8B-B14F-4D97-AF65-F5344CB8AC3E}">
        <p14:creationId xmlns:p14="http://schemas.microsoft.com/office/powerpoint/2010/main" val="24054861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Mixed groups</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5182749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Comparing answers</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smtClean="0"/>
              <a:t>In your mixed groups:</a:t>
            </a:r>
          </a:p>
          <a:p>
            <a:r>
              <a:rPr lang="en-GB" dirty="0" smtClean="0"/>
              <a:t>Take each foundation in turn, starting with the first:</a:t>
            </a:r>
          </a:p>
          <a:p>
            <a:pPr>
              <a:buFont typeface="Courier New" panose="02070309020205020404" pitchFamily="49" charset="0"/>
              <a:buChar char="o"/>
            </a:pPr>
            <a:r>
              <a:rPr lang="en-GB" dirty="0" smtClean="0"/>
              <a:t>The arms race</a:t>
            </a:r>
          </a:p>
          <a:p>
            <a:pPr>
              <a:buFont typeface="Courier New" panose="02070309020205020404" pitchFamily="49" charset="0"/>
              <a:buChar char="o"/>
            </a:pPr>
            <a:r>
              <a:rPr lang="en-GB" dirty="0" smtClean="0"/>
              <a:t>Economic factors</a:t>
            </a:r>
          </a:p>
          <a:p>
            <a:pPr>
              <a:buFont typeface="Courier New" panose="02070309020205020404" pitchFamily="49" charset="0"/>
              <a:buChar char="o"/>
            </a:pPr>
            <a:r>
              <a:rPr lang="en-GB" dirty="0" smtClean="0"/>
              <a:t>Desire for supremacy</a:t>
            </a:r>
          </a:p>
          <a:p>
            <a:pPr>
              <a:buFont typeface="Courier New" panose="02070309020205020404" pitchFamily="49" charset="0"/>
              <a:buChar char="o"/>
            </a:pPr>
            <a:r>
              <a:rPr lang="en-GB" dirty="0" smtClean="0"/>
              <a:t>Mutual fear</a:t>
            </a:r>
          </a:p>
          <a:p>
            <a:pPr>
              <a:buFont typeface="Courier New" panose="02070309020205020404" pitchFamily="49" charset="0"/>
              <a:buChar char="o"/>
            </a:pPr>
            <a:r>
              <a:rPr lang="en-GB" dirty="0" smtClean="0"/>
              <a:t>Ideology</a:t>
            </a:r>
          </a:p>
          <a:p>
            <a:r>
              <a:rPr lang="en-GB" dirty="0" smtClean="0"/>
              <a:t>How did it help to cause the Cold War? Do you all agree? Write a shared summary sentence.</a:t>
            </a:r>
            <a:endParaRPr lang="en-GB" dirty="0"/>
          </a:p>
        </p:txBody>
      </p:sp>
    </p:spTree>
    <p:extLst>
      <p:ext uri="{BB962C8B-B14F-4D97-AF65-F5344CB8AC3E}">
        <p14:creationId xmlns:p14="http://schemas.microsoft.com/office/powerpoint/2010/main" val="1510847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Model example: arms race</a:t>
            </a:r>
            <a:endParaRPr lang="en-GB" dirty="0"/>
          </a:p>
        </p:txBody>
      </p:sp>
      <p:sp>
        <p:nvSpPr>
          <p:cNvPr id="3" name="Content Placeholder 2"/>
          <p:cNvSpPr>
            <a:spLocks noGrp="1"/>
          </p:cNvSpPr>
          <p:nvPr>
            <p:ph idx="1"/>
          </p:nvPr>
        </p:nvSpPr>
        <p:spPr/>
        <p:txBody>
          <a:bodyPr/>
          <a:lstStyle/>
          <a:p>
            <a:r>
              <a:rPr lang="en-GB" dirty="0" smtClean="0"/>
              <a:t>The arms race was </a:t>
            </a:r>
            <a:r>
              <a:rPr lang="en-GB" u="sng" dirty="0" smtClean="0"/>
              <a:t>quite important </a:t>
            </a:r>
            <a:r>
              <a:rPr lang="en-GB" dirty="0" smtClean="0"/>
              <a:t>in the Cold War because it increased tension. </a:t>
            </a:r>
          </a:p>
          <a:p>
            <a:r>
              <a:rPr lang="en-GB" dirty="0" smtClean="0"/>
              <a:t>The Soviet development of the atom bomb in 1949 convinced many in America that the USSR wanted to achieve world domination. This helped to cause McCarthyism and the Americans to become more extreme and less likely to negotiate.</a:t>
            </a:r>
          </a:p>
          <a:p>
            <a:r>
              <a:rPr lang="en-GB" dirty="0" smtClean="0"/>
              <a:t>The arms race helped to increase tensions in the Cold War, but wasn’t as important as the desire for supremacy and ideology, which were the reasons why tension developed between the USSR and USA in the first place.</a:t>
            </a:r>
            <a:endParaRPr lang="en-GB" dirty="0"/>
          </a:p>
        </p:txBody>
      </p:sp>
    </p:spTree>
    <p:extLst>
      <p:ext uri="{BB962C8B-B14F-4D97-AF65-F5344CB8AC3E}">
        <p14:creationId xmlns:p14="http://schemas.microsoft.com/office/powerpoint/2010/main" val="44126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Class example: economic factors</a:t>
            </a:r>
            <a:endParaRPr lang="en-GB" dirty="0"/>
          </a:p>
        </p:txBody>
      </p:sp>
      <p:sp>
        <p:nvSpPr>
          <p:cNvPr id="3" name="Content Placeholder 2"/>
          <p:cNvSpPr>
            <a:spLocks noGrp="1"/>
          </p:cNvSpPr>
          <p:nvPr>
            <p:ph idx="1"/>
          </p:nvPr>
        </p:nvSpPr>
        <p:spPr/>
        <p:txBody>
          <a:bodyPr/>
          <a:lstStyle/>
          <a:p>
            <a:r>
              <a:rPr lang="en-GB" dirty="0" smtClean="0"/>
              <a:t>Importance and role</a:t>
            </a:r>
          </a:p>
          <a:p>
            <a:r>
              <a:rPr lang="en-GB" dirty="0" smtClean="0"/>
              <a:t>Specific evidence (names/dates)</a:t>
            </a:r>
          </a:p>
          <a:p>
            <a:r>
              <a:rPr lang="en-GB" dirty="0" smtClean="0"/>
              <a:t>Explanation of relative importance compared with other foundations</a:t>
            </a:r>
            <a:endParaRPr lang="en-GB" dirty="0"/>
          </a:p>
        </p:txBody>
      </p:sp>
    </p:spTree>
    <p:extLst>
      <p:ext uri="{BB962C8B-B14F-4D97-AF65-F5344CB8AC3E}">
        <p14:creationId xmlns:p14="http://schemas.microsoft.com/office/powerpoint/2010/main" val="34332989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Independent work</a:t>
            </a:r>
            <a:endParaRPr lang="en-GB" dirty="0"/>
          </a:p>
        </p:txBody>
      </p:sp>
      <p:sp>
        <p:nvSpPr>
          <p:cNvPr id="3" name="Content Placeholder 2"/>
          <p:cNvSpPr>
            <a:spLocks noGrp="1"/>
          </p:cNvSpPr>
          <p:nvPr>
            <p:ph idx="1"/>
          </p:nvPr>
        </p:nvSpPr>
        <p:spPr/>
        <p:txBody>
          <a:bodyPr/>
          <a:lstStyle/>
          <a:p>
            <a:r>
              <a:rPr lang="en-GB" dirty="0" smtClean="0"/>
              <a:t>Work through the final three in your group.</a:t>
            </a:r>
          </a:p>
          <a:p>
            <a:r>
              <a:rPr lang="en-GB" dirty="0" smtClean="0"/>
              <a:t>When </a:t>
            </a:r>
            <a:r>
              <a:rPr lang="en-GB" dirty="0" smtClean="0"/>
              <a:t>you have finished, decide on your new ranking.</a:t>
            </a:r>
          </a:p>
          <a:p>
            <a:r>
              <a:rPr lang="en-GB" dirty="0" smtClean="0"/>
              <a:t>Creating?</a:t>
            </a:r>
          </a:p>
          <a:p>
            <a:r>
              <a:rPr lang="en-GB" dirty="0" smtClean="0"/>
              <a:t>Sustaining?</a:t>
            </a:r>
            <a:endParaRPr lang="en-GB" dirty="0"/>
          </a:p>
        </p:txBody>
      </p:sp>
    </p:spTree>
    <p:extLst>
      <p:ext uri="{BB962C8B-B14F-4D97-AF65-F5344CB8AC3E}">
        <p14:creationId xmlns:p14="http://schemas.microsoft.com/office/powerpoint/2010/main" val="7509050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Plenary</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Our last few lessons have been about setting the scene for the Cold War. </a:t>
            </a:r>
          </a:p>
          <a:p>
            <a:r>
              <a:rPr lang="en-GB" dirty="0" smtClean="0"/>
              <a:t>You will re-visit the foundations each time you consider a new crisis in the Cold War to see which were most important in causing the crisis and which may have been affected by it.</a:t>
            </a:r>
          </a:p>
          <a:p>
            <a:r>
              <a:rPr lang="en-GB" dirty="0" smtClean="0"/>
              <a:t>Write five </a:t>
            </a:r>
            <a:r>
              <a:rPr lang="en-GB" dirty="0" smtClean="0"/>
              <a:t>bullet points to try </a:t>
            </a:r>
            <a:r>
              <a:rPr lang="en-GB" dirty="0" smtClean="0"/>
              <a:t>to </a:t>
            </a:r>
            <a:r>
              <a:rPr lang="en-GB" dirty="0" smtClean="0"/>
              <a:t>summarise your understanding of the Cold War:</a:t>
            </a:r>
          </a:p>
          <a:p>
            <a:pPr>
              <a:buFont typeface="Courier New" panose="02070309020205020404" pitchFamily="49" charset="0"/>
              <a:buChar char="o"/>
            </a:pPr>
            <a:r>
              <a:rPr lang="en-GB" dirty="0" smtClean="0"/>
              <a:t>Who?</a:t>
            </a:r>
          </a:p>
          <a:p>
            <a:pPr>
              <a:buFont typeface="Courier New" panose="02070309020205020404" pitchFamily="49" charset="0"/>
              <a:buChar char="o"/>
            </a:pPr>
            <a:r>
              <a:rPr lang="en-GB" dirty="0" smtClean="0"/>
              <a:t>When?</a:t>
            </a:r>
          </a:p>
          <a:p>
            <a:pPr>
              <a:buFont typeface="Courier New" panose="02070309020205020404" pitchFamily="49" charset="0"/>
              <a:buChar char="o"/>
            </a:pPr>
            <a:r>
              <a:rPr lang="en-GB" dirty="0" smtClean="0"/>
              <a:t>Why?</a:t>
            </a:r>
          </a:p>
          <a:p>
            <a:pPr>
              <a:buFont typeface="Courier New" panose="02070309020205020404" pitchFamily="49" charset="0"/>
              <a:buChar char="o"/>
            </a:pPr>
            <a:r>
              <a:rPr lang="en-GB" dirty="0" smtClean="0"/>
              <a:t>What?</a:t>
            </a:r>
          </a:p>
          <a:p>
            <a:pPr>
              <a:buFont typeface="Courier New" panose="02070309020205020404" pitchFamily="49" charset="0"/>
              <a:buChar char="o"/>
            </a:pPr>
            <a:r>
              <a:rPr lang="en-GB" dirty="0" smtClean="0"/>
              <a:t>Where?</a:t>
            </a:r>
            <a:endParaRPr lang="en-GB" dirty="0"/>
          </a:p>
        </p:txBody>
      </p:sp>
    </p:spTree>
    <p:extLst>
      <p:ext uri="{BB962C8B-B14F-4D97-AF65-F5344CB8AC3E}">
        <p14:creationId xmlns:p14="http://schemas.microsoft.com/office/powerpoint/2010/main" val="15437463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TotalTime>
  <Words>451</Words>
  <Application>Microsoft Office PowerPoint</Application>
  <PresentationFormat>Custom</PresentationFormat>
  <Paragraphs>57</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Which foundations had the biggest influence on the Cold War?</vt:lpstr>
      <vt:lpstr>Some foundations of the Cold War</vt:lpstr>
      <vt:lpstr>Today’s purpose</vt:lpstr>
      <vt:lpstr>Mixed groups</vt:lpstr>
      <vt:lpstr>Comparing answers</vt:lpstr>
      <vt:lpstr>Model example: arms race</vt:lpstr>
      <vt:lpstr>Class example: economic factors</vt:lpstr>
      <vt:lpstr>Independent work</vt:lpstr>
      <vt:lpstr>Plenary</vt:lpstr>
    </vt:vector>
  </TitlesOfParts>
  <Company>ARK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Farndon; Historical Association</dc:creator>
  <cp:lastModifiedBy>Foolproofs</cp:lastModifiedBy>
  <cp:revision>34</cp:revision>
  <dcterms:created xsi:type="dcterms:W3CDTF">2017-09-01T21:25:05Z</dcterms:created>
  <dcterms:modified xsi:type="dcterms:W3CDTF">2018-01-17T16:54:29Z</dcterms:modified>
</cp:coreProperties>
</file>