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14" d="100"/>
          <a:sy n="114" d="100"/>
        </p:scale>
        <p:origin x="-936" y="-3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4248893407"/>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629400" y="274638"/>
            <a:ext cx="2057400" cy="5851526"/>
          </a:xfrm>
          <a:prstGeom prst="rect">
            <a:avLst/>
          </a:prstGeom>
        </p:spPr>
        <p:txBody>
          <a:bodyPr/>
          <a:lstStyle/>
          <a:p>
            <a:r>
              <a:t>Title Text</a:t>
            </a:r>
          </a:p>
        </p:txBody>
      </p:sp>
      <p:sp>
        <p:nvSpPr>
          <p:cNvPr id="102" name="Body Level One…"/>
          <p:cNvSpPr txBox="1">
            <a:spLocks noGrp="1"/>
          </p:cNvSpPr>
          <p:nvPr>
            <p:ph type="body" idx="1"/>
          </p:nvPr>
        </p:nvSpPr>
        <p:spPr>
          <a:xfrm>
            <a:off x="457200" y="274638"/>
            <a:ext cx="6019800" cy="58515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13"/>
          </p:nvPr>
        </p:nvSpPr>
        <p:spPr>
          <a:xfrm>
            <a:off x="457199" y="1435100"/>
            <a:ext cx="3008315" cy="4691063"/>
          </a:xfrm>
          <a:prstGeom prst="rect">
            <a:avLst/>
          </a:prstGeom>
        </p:spPr>
        <p:txBody>
          <a:bodyPr/>
          <a:lstStyle/>
          <a:p>
            <a:pPr marL="0" indent="0">
              <a:spcBef>
                <a:spcPts val="300"/>
              </a:spcBef>
              <a:buSzTx/>
              <a:buFont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8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itle 3"/>
          <p:cNvSpPr txBox="1">
            <a:spLocks noGrp="1"/>
          </p:cNvSpPr>
          <p:nvPr>
            <p:ph type="title" idx="4294967295"/>
          </p:nvPr>
        </p:nvSpPr>
        <p:spPr>
          <a:xfrm>
            <a:off x="611559" y="116632"/>
            <a:ext cx="8136906" cy="1301007"/>
          </a:xfrm>
          <a:prstGeom prst="rect">
            <a:avLst/>
          </a:prstGeom>
          <a:solidFill>
            <a:srgbClr val="558ED5"/>
          </a:solidFill>
        </p:spPr>
        <p:txBody>
          <a:bodyPr>
            <a:normAutofit fontScale="90000"/>
          </a:bodyPr>
          <a:lstStyle/>
          <a:p>
            <a:pPr defTabSz="576072">
              <a:defRPr sz="2457" b="1"/>
            </a:pPr>
            <a:r>
              <a:rPr dirty="0"/>
              <a:t/>
            </a:r>
            <a:br>
              <a:rPr dirty="0"/>
            </a:br>
            <a:r>
              <a:rPr sz="4000" dirty="0"/>
              <a:t>How did Franck Goddio rescue hidden treasures from the sea?</a:t>
            </a:r>
            <a:br>
              <a:rPr sz="4000" dirty="0"/>
            </a:br>
            <a:endParaRPr sz="4000" dirty="0"/>
          </a:p>
        </p:txBody>
      </p:sp>
      <p:pic>
        <p:nvPicPr>
          <p:cNvPr id="113" name="Picture 2" descr="Picture 2"/>
          <p:cNvPicPr>
            <a:picLocks noChangeAspect="1"/>
          </p:cNvPicPr>
          <p:nvPr/>
        </p:nvPicPr>
        <p:blipFill>
          <a:blip r:embed="rId2">
            <a:extLst/>
          </a:blip>
          <a:stretch>
            <a:fillRect/>
          </a:stretch>
        </p:blipFill>
        <p:spPr>
          <a:xfrm>
            <a:off x="1043608" y="1628799"/>
            <a:ext cx="7136725" cy="4752001"/>
          </a:xfrm>
          <a:prstGeom prst="rect">
            <a:avLst/>
          </a:prstGeom>
          <a:ln w="12700">
            <a:miter lim="400000"/>
          </a:ln>
        </p:spPr>
      </p:pic>
      <p:sp>
        <p:nvSpPr>
          <p:cNvPr id="114" name="Content Placeholder 5"/>
          <p:cNvSpPr txBox="1">
            <a:spLocks noGrp="1"/>
          </p:cNvSpPr>
          <p:nvPr>
            <p:ph type="body" idx="4294967295"/>
          </p:nvPr>
        </p:nvSpPr>
        <p:spPr>
          <a:xfrm>
            <a:off x="-468559" y="1484312"/>
            <a:ext cx="9612560" cy="5905501"/>
          </a:xfrm>
          <a:prstGeom prst="rect">
            <a:avLst/>
          </a:prstGeom>
        </p:spPr>
        <p:txBody>
          <a:bodyPr/>
          <a:lstStyle/>
          <a:p>
            <a:endParaRPr/>
          </a:p>
          <a:p>
            <a:endParaRPr/>
          </a:p>
          <a:p>
            <a:endParaRPr/>
          </a:p>
          <a:p>
            <a:endParaRPr/>
          </a:p>
          <a:p>
            <a:endParaRPr/>
          </a:p>
          <a:p>
            <a:endParaRPr/>
          </a:p>
          <a:p>
            <a:endParaRPr/>
          </a:p>
          <a:p>
            <a:pPr marL="0" indent="0">
              <a:buSzTx/>
              <a:buNone/>
            </a:pPr>
            <a:endParaRPr/>
          </a:p>
          <a:p>
            <a:pPr marL="0" indent="0">
              <a:buSzTx/>
              <a:buNone/>
              <a:defRPr sz="2000"/>
            </a:pPr>
            <a:endParaRPr/>
          </a:p>
          <a:p>
            <a:pPr marL="0" indent="0">
              <a:spcBef>
                <a:spcPts val="400"/>
              </a:spcBef>
              <a:buSzTx/>
              <a:buNone/>
              <a:defRPr sz="2000"/>
            </a:pPr>
            <a:r>
              <a:t>				Photo credit; Christoph Gerigk/Franck Goddio</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Title 1"/>
          <p:cNvSpPr txBox="1">
            <a:spLocks noGrp="1"/>
          </p:cNvSpPr>
          <p:nvPr>
            <p:ph type="title"/>
          </p:nvPr>
        </p:nvSpPr>
        <p:spPr>
          <a:prstGeom prst="rect">
            <a:avLst/>
          </a:prstGeom>
        </p:spPr>
        <p:txBody>
          <a:bodyPr/>
          <a:lstStyle/>
          <a:p>
            <a:endParaRPr/>
          </a:p>
        </p:txBody>
      </p:sp>
      <p:pic>
        <p:nvPicPr>
          <p:cNvPr id="182" name="Picture 2" descr="Picture 2"/>
          <p:cNvPicPr>
            <a:picLocks noChangeAspect="1"/>
          </p:cNvPicPr>
          <p:nvPr/>
        </p:nvPicPr>
        <p:blipFill>
          <a:blip r:embed="rId2">
            <a:extLst/>
          </a:blip>
          <a:stretch>
            <a:fillRect/>
          </a:stretch>
        </p:blipFill>
        <p:spPr>
          <a:xfrm>
            <a:off x="1835696" y="214775"/>
            <a:ext cx="4896545" cy="6528728"/>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Title 1"/>
          <p:cNvSpPr txBox="1">
            <a:spLocks noGrp="1"/>
          </p:cNvSpPr>
          <p:nvPr>
            <p:ph type="title"/>
          </p:nvPr>
        </p:nvSpPr>
        <p:spPr>
          <a:prstGeom prst="rect">
            <a:avLst/>
          </a:prstGeom>
        </p:spPr>
        <p:txBody>
          <a:bodyPr/>
          <a:lstStyle/>
          <a:p>
            <a:endParaRPr/>
          </a:p>
        </p:txBody>
      </p:sp>
      <p:pic>
        <p:nvPicPr>
          <p:cNvPr id="185" name="Picture 2" descr="Picture 2"/>
          <p:cNvPicPr>
            <a:picLocks noChangeAspect="1"/>
          </p:cNvPicPr>
          <p:nvPr/>
        </p:nvPicPr>
        <p:blipFill>
          <a:blip r:embed="rId2">
            <a:extLst/>
          </a:blip>
          <a:stretch>
            <a:fillRect/>
          </a:stretch>
        </p:blipFill>
        <p:spPr>
          <a:xfrm>
            <a:off x="1763688" y="243091"/>
            <a:ext cx="5112569" cy="6590422"/>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Title 1"/>
          <p:cNvSpPr txBox="1">
            <a:spLocks noGrp="1"/>
          </p:cNvSpPr>
          <p:nvPr>
            <p:ph type="title"/>
          </p:nvPr>
        </p:nvSpPr>
        <p:spPr>
          <a:prstGeom prst="rect">
            <a:avLst/>
          </a:prstGeom>
        </p:spPr>
        <p:txBody>
          <a:bodyPr/>
          <a:lstStyle/>
          <a:p>
            <a:endParaRPr/>
          </a:p>
        </p:txBody>
      </p:sp>
      <p:pic>
        <p:nvPicPr>
          <p:cNvPr id="188" name="Picture 2" descr="Picture 2"/>
          <p:cNvPicPr>
            <a:picLocks noChangeAspect="1"/>
          </p:cNvPicPr>
          <p:nvPr/>
        </p:nvPicPr>
        <p:blipFill>
          <a:blip r:embed="rId2">
            <a:extLst/>
          </a:blip>
          <a:stretch>
            <a:fillRect/>
          </a:stretch>
        </p:blipFill>
        <p:spPr>
          <a:xfrm>
            <a:off x="341964" y="260647"/>
            <a:ext cx="8265267" cy="6336705"/>
          </a:xfrm>
          <a:prstGeom prst="rect">
            <a:avLst/>
          </a:prstGeom>
          <a:ln w="12700">
            <a:miter lim="400000"/>
          </a:ln>
        </p:spPr>
      </p:pic>
      <p:sp>
        <p:nvSpPr>
          <p:cNvPr id="189" name="Rectangle 2"/>
          <p:cNvSpPr txBox="1"/>
          <p:nvPr/>
        </p:nvSpPr>
        <p:spPr>
          <a:xfrm>
            <a:off x="2327025" y="3244333"/>
            <a:ext cx="6359611" cy="4422489"/>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endParaRPr/>
          </a:p>
          <a:p>
            <a:endParaRPr/>
          </a:p>
          <a:p>
            <a:endParaRPr/>
          </a:p>
          <a:p>
            <a:endParaRPr/>
          </a:p>
          <a:p>
            <a:endParaRPr/>
          </a:p>
          <a:p>
            <a:endParaRPr/>
          </a:p>
          <a:p>
            <a:endParaRPr/>
          </a:p>
          <a:p>
            <a:endParaRPr/>
          </a:p>
          <a:p>
            <a:endParaRPr/>
          </a:p>
          <a:p>
            <a:endParaRPr/>
          </a:p>
          <a:p>
            <a:endParaRPr/>
          </a:p>
          <a:p>
            <a:endParaRPr/>
          </a:p>
          <a:p>
            <a:r>
              <a:t>Photo Credit ; Christoph Gerigk; © Franck Goddio /Hilti Foundation</a:t>
            </a:r>
          </a:p>
          <a:p>
            <a:r>
              <a:t> </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1" name="Table 3"/>
          <p:cNvGraphicFramePr/>
          <p:nvPr/>
        </p:nvGraphicFramePr>
        <p:xfrm>
          <a:off x="-2" y="2"/>
          <a:ext cx="9144000" cy="6857994"/>
        </p:xfrm>
        <a:graphic>
          <a:graphicData uri="http://schemas.openxmlformats.org/drawingml/2006/table">
            <a:tbl>
              <a:tblPr firstRow="1" bandRow="1">
                <a:tableStyleId>{4C3C2611-4C71-4FC5-86AE-919BDF0F9419}</a:tableStyleId>
              </a:tblPr>
              <a:tblGrid>
                <a:gridCol w="3048000"/>
                <a:gridCol w="3048000"/>
                <a:gridCol w="3048000"/>
              </a:tblGrid>
              <a:tr h="1014260">
                <a:tc>
                  <a:txBody>
                    <a:bodyPr/>
                    <a:lstStyle/>
                    <a:p>
                      <a:pPr algn="l">
                        <a:defRPr sz="1800" b="0">
                          <a:solidFill>
                            <a:srgbClr val="000000"/>
                          </a:solidFill>
                        </a:defRPr>
                      </a:pPr>
                      <a:r>
                        <a:rPr sz="5400" b="1">
                          <a:solidFill>
                            <a:srgbClr val="FFFFFF"/>
                          </a:solidFill>
                        </a:rPr>
                        <a:t>Factor</a:t>
                      </a:r>
                    </a:p>
                  </a:txBody>
                  <a:tcPr marL="45720" marR="45720" horzOverflow="overflow"/>
                </a:tc>
                <a:tc>
                  <a:txBody>
                    <a:bodyPr/>
                    <a:lstStyle/>
                    <a:p>
                      <a:pPr algn="l">
                        <a:defRPr sz="1800" b="0">
                          <a:solidFill>
                            <a:srgbClr val="000000"/>
                          </a:solidFill>
                        </a:defRPr>
                      </a:pPr>
                      <a:r>
                        <a:rPr sz="4800" b="1">
                          <a:solidFill>
                            <a:srgbClr val="FFFFFF"/>
                          </a:solidFill>
                        </a:rPr>
                        <a:t>Obstacle</a:t>
                      </a:r>
                    </a:p>
                  </a:txBody>
                  <a:tcPr marL="45720" marR="45720" horzOverflow="overflow"/>
                </a:tc>
                <a:tc>
                  <a:txBody>
                    <a:bodyPr/>
                    <a:lstStyle/>
                    <a:p>
                      <a:pPr algn="l">
                        <a:defRPr sz="1800" b="0">
                          <a:solidFill>
                            <a:srgbClr val="000000"/>
                          </a:solidFill>
                        </a:defRPr>
                      </a:pPr>
                      <a:r>
                        <a:rPr sz="4800" b="1">
                          <a:solidFill>
                            <a:srgbClr val="FFFFFF"/>
                          </a:solidFill>
                        </a:rPr>
                        <a:t>Solution?</a:t>
                      </a:r>
                    </a:p>
                  </a:txBody>
                  <a:tcPr marL="45720" marR="45720" horzOverflow="overflow"/>
                </a:tc>
              </a:tr>
              <a:tr h="1271738">
                <a:tc>
                  <a:txBody>
                    <a:bodyPr/>
                    <a:lstStyle/>
                    <a:p>
                      <a:pPr algn="l">
                        <a:defRPr sz="1800"/>
                      </a:pPr>
                      <a:r>
                        <a:t>Ancient writings don't give detailed descriptions about where the cities exactly were</a:t>
                      </a:r>
                    </a:p>
                  </a:txBody>
                  <a:tcPr marL="45720" marR="45720" horzOverflow="overflow"/>
                </a:tc>
                <a:tc>
                  <a:txBody>
                    <a:bodyPr/>
                    <a:lstStyle/>
                    <a:p>
                      <a:pPr algn="l">
                        <a:defRPr sz="1800"/>
                      </a:pPr>
                      <a:endParaRPr/>
                    </a:p>
                  </a:txBody>
                  <a:tcPr marL="45720" marR="45720" horzOverflow="overflow"/>
                </a:tc>
                <a:tc>
                  <a:txBody>
                    <a:bodyPr/>
                    <a:lstStyle/>
                    <a:p>
                      <a:pPr algn="l">
                        <a:defRPr sz="1800"/>
                      </a:pPr>
                      <a:endParaRPr/>
                    </a:p>
                  </a:txBody>
                  <a:tcPr marL="45720" marR="45720" horzOverflow="overflow"/>
                </a:tc>
              </a:tr>
              <a:tr h="1014260">
                <a:tc>
                  <a:txBody>
                    <a:bodyPr/>
                    <a:lstStyle/>
                    <a:p>
                      <a:pPr algn="l">
                        <a:defRPr sz="1800"/>
                      </a:pPr>
                      <a:r>
                        <a:t>Ancient writings are sometimes inaccurate </a:t>
                      </a:r>
                    </a:p>
                  </a:txBody>
                  <a:tcPr marL="45720" marR="45720" horzOverflow="overflow"/>
                </a:tc>
                <a:tc>
                  <a:txBody>
                    <a:bodyPr/>
                    <a:lstStyle/>
                    <a:p>
                      <a:pPr algn="l">
                        <a:defRPr sz="1800"/>
                      </a:pPr>
                      <a:endParaRPr/>
                    </a:p>
                  </a:txBody>
                  <a:tcPr marL="45720" marR="45720" horzOverflow="overflow"/>
                </a:tc>
                <a:tc>
                  <a:txBody>
                    <a:bodyPr/>
                    <a:lstStyle/>
                    <a:p>
                      <a:pPr algn="l">
                        <a:defRPr sz="1800"/>
                      </a:pPr>
                      <a:endParaRPr/>
                    </a:p>
                  </a:txBody>
                  <a:tcPr marL="45720" marR="45720" horzOverflow="overflow"/>
                </a:tc>
              </a:tr>
              <a:tr h="1271738">
                <a:tc>
                  <a:txBody>
                    <a:bodyPr/>
                    <a:lstStyle/>
                    <a:p>
                      <a:pPr algn="l">
                        <a:defRPr sz="1800"/>
                      </a:pPr>
                      <a:r>
                        <a:t>The area of the seabed where the cities were buried covers over 68 square miles (110 kilometres) </a:t>
                      </a:r>
                    </a:p>
                  </a:txBody>
                  <a:tcPr marL="45720" marR="45720" horzOverflow="overflow"/>
                </a:tc>
                <a:tc>
                  <a:txBody>
                    <a:bodyPr/>
                    <a:lstStyle/>
                    <a:p>
                      <a:pPr algn="l">
                        <a:defRPr sz="1800"/>
                      </a:pPr>
                      <a:endParaRPr/>
                    </a:p>
                  </a:txBody>
                  <a:tcPr marL="45720" marR="45720" horzOverflow="overflow"/>
                </a:tc>
                <a:tc>
                  <a:txBody>
                    <a:bodyPr/>
                    <a:lstStyle/>
                    <a:p>
                      <a:pPr algn="l">
                        <a:defRPr sz="1800"/>
                      </a:pPr>
                      <a:endParaRPr/>
                    </a:p>
                  </a:txBody>
                  <a:tcPr marL="45720" marR="45720" horzOverflow="overflow"/>
                </a:tc>
              </a:tr>
              <a:tr h="1271738">
                <a:tc>
                  <a:txBody>
                    <a:bodyPr/>
                    <a:lstStyle/>
                    <a:p>
                      <a:pPr algn="l">
                        <a:defRPr sz="1800"/>
                      </a:pPr>
                      <a:r>
                        <a:t>The Water of the River Nile contains lots of floating dust and soil (sediment) </a:t>
                      </a:r>
                    </a:p>
                  </a:txBody>
                  <a:tcPr marL="45720" marR="45720" horzOverflow="overflow"/>
                </a:tc>
                <a:tc>
                  <a:txBody>
                    <a:bodyPr/>
                    <a:lstStyle/>
                    <a:p>
                      <a:pPr algn="l">
                        <a:defRPr sz="1800"/>
                      </a:pPr>
                      <a:endParaRPr/>
                    </a:p>
                  </a:txBody>
                  <a:tcPr marL="45720" marR="45720" horzOverflow="overflow"/>
                </a:tc>
                <a:tc>
                  <a:txBody>
                    <a:bodyPr/>
                    <a:lstStyle/>
                    <a:p>
                      <a:pPr algn="l">
                        <a:defRPr sz="1800"/>
                      </a:pPr>
                      <a:endParaRPr/>
                    </a:p>
                  </a:txBody>
                  <a:tcPr marL="45720" marR="45720" horzOverflow="overflow"/>
                </a:tc>
              </a:tr>
              <a:tr h="1014260">
                <a:tc>
                  <a:txBody>
                    <a:bodyPr/>
                    <a:lstStyle/>
                    <a:p>
                      <a:pPr algn="l">
                        <a:defRPr sz="1800"/>
                      </a:pPr>
                      <a:r>
                        <a:t>A layer of sand covers the whole seabed</a:t>
                      </a:r>
                    </a:p>
                  </a:txBody>
                  <a:tcPr marL="45720" marR="45720" horzOverflow="overflow"/>
                </a:tc>
                <a:tc>
                  <a:txBody>
                    <a:bodyPr/>
                    <a:lstStyle/>
                    <a:p>
                      <a:pPr algn="l">
                        <a:defRPr sz="1800"/>
                      </a:pPr>
                      <a:endParaRPr/>
                    </a:p>
                  </a:txBody>
                  <a:tcPr marL="45720" marR="45720" horzOverflow="overflow"/>
                </a:tc>
                <a:tc>
                  <a:txBody>
                    <a:bodyPr/>
                    <a:lstStyle/>
                    <a:p>
                      <a:pPr algn="l">
                        <a:defRPr sz="1800"/>
                      </a:pPr>
                      <a:endParaRPr/>
                    </a:p>
                  </a:txBody>
                  <a:tcPr marL="45720" marR="45720" horzOverflow="overflow"/>
                </a:tc>
              </a:tr>
            </a:tbl>
          </a:graphicData>
        </a:graphic>
      </p:graphicFrame>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3" name="Table 2"/>
          <p:cNvGraphicFramePr/>
          <p:nvPr/>
        </p:nvGraphicFramePr>
        <p:xfrm>
          <a:off x="2" y="-78240"/>
          <a:ext cx="9143998" cy="6733219"/>
        </p:xfrm>
        <a:graphic>
          <a:graphicData uri="http://schemas.openxmlformats.org/drawingml/2006/table">
            <a:tbl>
              <a:tblPr firstRow="1" bandRow="1">
                <a:tableStyleId>{4C3C2611-4C71-4FC5-86AE-919BDF0F9419}</a:tableStyleId>
              </a:tblPr>
              <a:tblGrid>
                <a:gridCol w="3022168"/>
                <a:gridCol w="3073831"/>
                <a:gridCol w="3047999"/>
              </a:tblGrid>
              <a:tr h="1119849">
                <a:tc>
                  <a:txBody>
                    <a:bodyPr/>
                    <a:lstStyle/>
                    <a:p>
                      <a:pPr algn="l">
                        <a:defRPr sz="5400"/>
                      </a:pPr>
                      <a:r>
                        <a:t>Factor</a:t>
                      </a:r>
                    </a:p>
                  </a:txBody>
                  <a:tcPr marL="45720" marR="45720" horzOverflow="overflow"/>
                </a:tc>
                <a:tc>
                  <a:txBody>
                    <a:bodyPr/>
                    <a:lstStyle/>
                    <a:p>
                      <a:pPr algn="l">
                        <a:defRPr sz="1800" b="0">
                          <a:solidFill>
                            <a:srgbClr val="000000"/>
                          </a:solidFill>
                        </a:defRPr>
                      </a:pPr>
                      <a:r>
                        <a:rPr sz="5400" b="1">
                          <a:solidFill>
                            <a:srgbClr val="FFFFFF"/>
                          </a:solidFill>
                        </a:rPr>
                        <a:t>Obstacle</a:t>
                      </a:r>
                    </a:p>
                  </a:txBody>
                  <a:tcPr marL="45720" marR="45720" horzOverflow="overflow"/>
                </a:tc>
                <a:tc>
                  <a:txBody>
                    <a:bodyPr/>
                    <a:lstStyle/>
                    <a:p>
                      <a:pPr algn="l">
                        <a:defRPr sz="1800" b="0">
                          <a:solidFill>
                            <a:srgbClr val="000000"/>
                          </a:solidFill>
                        </a:defRPr>
                      </a:pPr>
                      <a:r>
                        <a:rPr sz="5400" b="1">
                          <a:solidFill>
                            <a:srgbClr val="FFFFFF"/>
                          </a:solidFill>
                        </a:rPr>
                        <a:t>Solution?</a:t>
                      </a:r>
                    </a:p>
                  </a:txBody>
                  <a:tcPr marL="45720" marR="45720" horzOverflow="overflow"/>
                </a:tc>
              </a:tr>
              <a:tr h="1059765">
                <a:tc>
                  <a:txBody>
                    <a:bodyPr/>
                    <a:lstStyle/>
                    <a:p>
                      <a:pPr algn="l">
                        <a:defRPr sz="1600"/>
                      </a:pPr>
                      <a:r>
                        <a:t>Ancient writings don't give detailed descriptions about where the cities exactly were</a:t>
                      </a:r>
                    </a:p>
                  </a:txBody>
                  <a:tcPr marL="45720" marR="45720" horzOverflow="overflow"/>
                </a:tc>
                <a:tc>
                  <a:txBody>
                    <a:bodyPr/>
                    <a:lstStyle/>
                    <a:p>
                      <a:pPr algn="l">
                        <a:defRPr sz="1800"/>
                      </a:pPr>
                      <a:r>
                        <a:rPr sz="1600"/>
                        <a:t>Ancient writings are not much use for finding out where the cities exactly were  </a:t>
                      </a:r>
                    </a:p>
                  </a:txBody>
                  <a:tcPr marL="45720" marR="45720" horzOverflow="overflow"/>
                </a:tc>
                <a:tc>
                  <a:txBody>
                    <a:bodyPr/>
                    <a:lstStyle/>
                    <a:p>
                      <a:pPr algn="l">
                        <a:defRPr sz="1800"/>
                      </a:pPr>
                      <a:endParaRPr/>
                    </a:p>
                  </a:txBody>
                  <a:tcPr marL="45720" marR="45720" horzOverflow="overflow"/>
                </a:tc>
              </a:tr>
              <a:tr h="1059765">
                <a:tc>
                  <a:txBody>
                    <a:bodyPr/>
                    <a:lstStyle/>
                    <a:p>
                      <a:pPr algn="l">
                        <a:defRPr sz="1600"/>
                      </a:pPr>
                      <a:r>
                        <a:t>Ancient writings are sometimes inaccurate</a:t>
                      </a:r>
                      <a:br/>
                      <a:endParaRPr/>
                    </a:p>
                  </a:txBody>
                  <a:tcPr marL="45720" marR="45720" horzOverflow="overflow"/>
                </a:tc>
                <a:tc>
                  <a:txBody>
                    <a:bodyPr/>
                    <a:lstStyle/>
                    <a:p>
                      <a:pPr algn="l">
                        <a:defRPr sz="1800"/>
                      </a:pPr>
                      <a:r>
                        <a:rPr sz="1600"/>
                        <a:t>Archaeologists cannot always trust clues in ancient writings </a:t>
                      </a:r>
                    </a:p>
                  </a:txBody>
                  <a:tcPr marL="45720" marR="45720" horzOverflow="overflow"/>
                </a:tc>
                <a:tc>
                  <a:txBody>
                    <a:bodyPr/>
                    <a:lstStyle/>
                    <a:p>
                      <a:pPr algn="l">
                        <a:defRPr sz="1800"/>
                      </a:pPr>
                      <a:endParaRPr/>
                    </a:p>
                  </a:txBody>
                  <a:tcPr marL="45720" marR="45720" horzOverflow="overflow"/>
                </a:tc>
              </a:tr>
              <a:tr h="1059765">
                <a:tc>
                  <a:txBody>
                    <a:bodyPr/>
                    <a:lstStyle/>
                    <a:p>
                      <a:pPr algn="l">
                        <a:defRPr sz="1600"/>
                      </a:pPr>
                      <a:r>
                        <a:t>The area of the seabed where the cities were buried covers over 68 square miles (110 kilometres) </a:t>
                      </a:r>
                    </a:p>
                  </a:txBody>
                  <a:tcPr marL="45720" marR="45720" horzOverflow="overflow"/>
                </a:tc>
                <a:tc>
                  <a:txBody>
                    <a:bodyPr/>
                    <a:lstStyle/>
                    <a:p>
                      <a:pPr algn="l">
                        <a:defRPr sz="1800"/>
                      </a:pPr>
                      <a:r>
                        <a:rPr sz="1600"/>
                        <a:t>The area of the seabed is just too vast to explore  </a:t>
                      </a:r>
                    </a:p>
                  </a:txBody>
                  <a:tcPr marL="45720" marR="45720" horzOverflow="overflow"/>
                </a:tc>
                <a:tc>
                  <a:txBody>
                    <a:bodyPr/>
                    <a:lstStyle/>
                    <a:p>
                      <a:pPr algn="l">
                        <a:defRPr sz="1800"/>
                      </a:pPr>
                      <a:endParaRPr/>
                    </a:p>
                  </a:txBody>
                  <a:tcPr marL="45720" marR="45720" horzOverflow="overflow"/>
                </a:tc>
              </a:tr>
              <a:tr h="1295268">
                <a:tc>
                  <a:txBody>
                    <a:bodyPr/>
                    <a:lstStyle/>
                    <a:p>
                      <a:pPr algn="l">
                        <a:defRPr sz="1600"/>
                      </a:pPr>
                      <a:r>
                        <a:t>The Water of the River Nile contains lots of floating dust and soil (sediment)</a:t>
                      </a:r>
                      <a:br/>
                      <a:endParaRPr/>
                    </a:p>
                  </a:txBody>
                  <a:tcPr marL="45720" marR="45720" horzOverflow="overflow"/>
                </a:tc>
                <a:tc>
                  <a:txBody>
                    <a:bodyPr/>
                    <a:lstStyle/>
                    <a:p>
                      <a:pPr algn="l">
                        <a:defRPr sz="1800"/>
                      </a:pPr>
                      <a:r>
                        <a:rPr sz="1600"/>
                        <a:t>Floating sediment in the river water makes it very murky and difficult to see through</a:t>
                      </a:r>
                    </a:p>
                  </a:txBody>
                  <a:tcPr marL="45720" marR="45720" horzOverflow="overflow"/>
                </a:tc>
                <a:tc>
                  <a:txBody>
                    <a:bodyPr/>
                    <a:lstStyle/>
                    <a:p>
                      <a:pPr algn="l">
                        <a:defRPr sz="1800"/>
                      </a:pPr>
                      <a:endParaRPr/>
                    </a:p>
                  </a:txBody>
                  <a:tcPr marL="45720" marR="45720" horzOverflow="overflow"/>
                </a:tc>
              </a:tr>
              <a:tr h="1138807">
                <a:tc>
                  <a:txBody>
                    <a:bodyPr/>
                    <a:lstStyle/>
                    <a:p>
                      <a:pPr algn="l">
                        <a:defRPr sz="1800"/>
                      </a:pPr>
                      <a:r>
                        <a:rPr sz="1600"/>
                        <a:t>A layer of sand covers the whole seabed</a:t>
                      </a:r>
                    </a:p>
                  </a:txBody>
                  <a:tcPr marL="45720" marR="45720" horzOverflow="overflow"/>
                </a:tc>
                <a:tc>
                  <a:txBody>
                    <a:bodyPr/>
                    <a:lstStyle/>
                    <a:p>
                      <a:pPr algn="l">
                        <a:defRPr sz="1800"/>
                      </a:pPr>
                      <a:r>
                        <a:rPr sz="1600"/>
                        <a:t>Ruins of buildings and artefacts cannot usually be seen because they are covered in sand and river sediment</a:t>
                      </a:r>
                    </a:p>
                  </a:txBody>
                  <a:tcPr marL="45720" marR="45720" horzOverflow="overflow"/>
                </a:tc>
                <a:tc>
                  <a:txBody>
                    <a:bodyPr/>
                    <a:lstStyle/>
                    <a:p>
                      <a:pPr algn="l">
                        <a:defRPr sz="1800"/>
                      </a:pPr>
                      <a:endParaRPr/>
                    </a:p>
                  </a:txBody>
                  <a:tcPr marL="45720" marR="45720" horzOverflow="overflow"/>
                </a:tc>
              </a:tr>
            </a:tbl>
          </a:graphicData>
        </a:graphic>
      </p:graphicFrame>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Text Placeholder 2"/>
          <p:cNvSpPr txBox="1">
            <a:spLocks noGrp="1"/>
          </p:cNvSpPr>
          <p:nvPr>
            <p:ph type="body" sz="quarter" idx="4294967295"/>
          </p:nvPr>
        </p:nvSpPr>
        <p:spPr>
          <a:xfrm>
            <a:off x="323527" y="404813"/>
            <a:ext cx="4320482" cy="792163"/>
          </a:xfrm>
          <a:prstGeom prst="rect">
            <a:avLst/>
          </a:prstGeom>
        </p:spPr>
        <p:txBody>
          <a:bodyPr/>
          <a:lstStyle>
            <a:lvl1pPr marL="0" indent="0">
              <a:spcBef>
                <a:spcPts val="800"/>
              </a:spcBef>
              <a:buSzTx/>
              <a:buNone/>
              <a:defRPr sz="3600" b="1"/>
            </a:lvl1pPr>
          </a:lstStyle>
          <a:p>
            <a:r>
              <a:t>A - Side Scan Sonar</a:t>
            </a:r>
          </a:p>
        </p:txBody>
      </p:sp>
      <p:sp>
        <p:nvSpPr>
          <p:cNvPr id="196" name="Content Placeholder 3"/>
          <p:cNvSpPr txBox="1"/>
          <p:nvPr/>
        </p:nvSpPr>
        <p:spPr>
          <a:xfrm>
            <a:off x="395535" y="3357562"/>
            <a:ext cx="4032450" cy="3311526"/>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a:lnSpc>
                <a:spcPct val="80000"/>
              </a:lnSpc>
              <a:spcBef>
                <a:spcPts val="500"/>
              </a:spcBef>
              <a:defRPr sz="2400"/>
            </a:pPr>
            <a:endParaRPr dirty="0"/>
          </a:p>
          <a:p>
            <a:pPr>
              <a:lnSpc>
                <a:spcPct val="80000"/>
              </a:lnSpc>
              <a:spcBef>
                <a:spcPts val="200"/>
              </a:spcBef>
              <a:defRPr sz="1100"/>
            </a:pPr>
            <a:r>
              <a:rPr dirty="0"/>
              <a:t>Photo Credit: Jean Michelle Roche</a:t>
            </a:r>
            <a:endParaRPr sz="1500" dirty="0"/>
          </a:p>
          <a:p>
            <a:pPr>
              <a:lnSpc>
                <a:spcPct val="80000"/>
              </a:lnSpc>
              <a:spcBef>
                <a:spcPts val="500"/>
              </a:spcBef>
              <a:defRPr sz="2400"/>
            </a:pPr>
            <a:r>
              <a:rPr dirty="0"/>
              <a:t>Equipment towed under a boat sends invisible sound waves (sonar) in to the water which bounce off the seabed. Echoes on an electronic screen showing the ups and downs of the surface. </a:t>
            </a:r>
          </a:p>
        </p:txBody>
      </p:sp>
      <p:sp>
        <p:nvSpPr>
          <p:cNvPr id="197" name="Text Placeholder 4"/>
          <p:cNvSpPr txBox="1"/>
          <p:nvPr/>
        </p:nvSpPr>
        <p:spPr>
          <a:xfrm>
            <a:off x="5102225" y="188640"/>
            <a:ext cx="4041775" cy="3672407"/>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fontScale="92500"/>
          </a:bodyPr>
          <a:lstStyle/>
          <a:p>
            <a:r>
              <a:rPr lang="en-GB" sz="3200" b="1" dirty="0"/>
              <a:t>B – Nuclear Magnetic Resonance Magnetometer (NMRM)</a:t>
            </a:r>
          </a:p>
          <a:p>
            <a:endParaRPr lang="en-GB" sz="2600" dirty="0"/>
          </a:p>
          <a:p>
            <a:r>
              <a:rPr lang="en-GB" sz="2600" dirty="0"/>
              <a:t>Equipment which discovers places under the seabed with a strong magnetic pull. These usually come from faults in the earth under the seabed.</a:t>
            </a:r>
          </a:p>
          <a:p>
            <a:pPr defTabSz="365760">
              <a:spcBef>
                <a:spcPts val="300"/>
              </a:spcBef>
              <a:defRPr sz="1440" b="1"/>
            </a:pPr>
            <a:endParaRPr dirty="0"/>
          </a:p>
        </p:txBody>
      </p:sp>
      <p:pic>
        <p:nvPicPr>
          <p:cNvPr id="198" name="Picture 2" descr="Picture 2"/>
          <p:cNvPicPr>
            <a:picLocks noChangeAspect="1"/>
          </p:cNvPicPr>
          <p:nvPr/>
        </p:nvPicPr>
        <p:blipFill>
          <a:blip r:embed="rId2">
            <a:extLst/>
          </a:blip>
          <a:stretch>
            <a:fillRect/>
          </a:stretch>
        </p:blipFill>
        <p:spPr>
          <a:xfrm>
            <a:off x="539551" y="1268759"/>
            <a:ext cx="3207075" cy="2166595"/>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Picture 2" descr="Picture 2"/>
          <p:cNvPicPr>
            <a:picLocks noChangeAspect="1"/>
          </p:cNvPicPr>
          <p:nvPr/>
        </p:nvPicPr>
        <p:blipFill>
          <a:blip r:embed="rId2">
            <a:extLst/>
          </a:blip>
          <a:stretch>
            <a:fillRect/>
          </a:stretch>
        </p:blipFill>
        <p:spPr>
          <a:xfrm>
            <a:off x="2051719" y="2636911"/>
            <a:ext cx="5112570" cy="4090056"/>
          </a:xfrm>
          <a:prstGeom prst="rect">
            <a:avLst/>
          </a:prstGeom>
          <a:ln w="12700">
            <a:miter lim="400000"/>
          </a:ln>
        </p:spPr>
      </p:pic>
      <p:sp>
        <p:nvSpPr>
          <p:cNvPr id="201" name="Title 1"/>
          <p:cNvSpPr txBox="1">
            <a:spLocks noGrp="1"/>
          </p:cNvSpPr>
          <p:nvPr>
            <p:ph type="title"/>
          </p:nvPr>
        </p:nvSpPr>
        <p:spPr>
          <a:prstGeom prst="rect">
            <a:avLst/>
          </a:prstGeom>
        </p:spPr>
        <p:txBody>
          <a:bodyPr>
            <a:normAutofit fontScale="90000"/>
          </a:bodyPr>
          <a:lstStyle/>
          <a:p>
            <a:pPr defTabSz="420623">
              <a:defRPr sz="1794"/>
            </a:pPr>
            <a:r>
              <a:rPr dirty="0"/>
              <a:t/>
            </a:r>
            <a:br>
              <a:rPr dirty="0"/>
            </a:br>
            <a:r>
              <a:rPr dirty="0"/>
              <a:t/>
            </a:r>
            <a:br>
              <a:rPr dirty="0"/>
            </a:br>
            <a:r>
              <a:rPr sz="4000" dirty="0"/>
              <a:t>Side scan Sonar can show mounds where ruined buildings might be and dips where river and canal channels once flowed</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Title 1"/>
          <p:cNvSpPr txBox="1">
            <a:spLocks noGrp="1"/>
          </p:cNvSpPr>
          <p:nvPr>
            <p:ph type="title" idx="4294967295"/>
          </p:nvPr>
        </p:nvSpPr>
        <p:spPr>
          <a:xfrm>
            <a:off x="0" y="274638"/>
            <a:ext cx="9036496" cy="1714500"/>
          </a:xfrm>
          <a:prstGeom prst="rect">
            <a:avLst/>
          </a:prstGeom>
        </p:spPr>
        <p:txBody>
          <a:bodyPr>
            <a:normAutofit fontScale="90000"/>
          </a:bodyPr>
          <a:lstStyle/>
          <a:p>
            <a:pPr defTabSz="420623">
              <a:defRPr sz="1794" b="1"/>
            </a:pPr>
            <a:r>
              <a:rPr dirty="0"/>
              <a:t/>
            </a:r>
            <a:br>
              <a:rPr dirty="0"/>
            </a:br>
            <a:r>
              <a:rPr dirty="0"/>
              <a:t/>
            </a:r>
            <a:br>
              <a:rPr dirty="0"/>
            </a:br>
            <a:r>
              <a:rPr sz="4000" dirty="0"/>
              <a:t>NMRM reveals where the weight of heavy buildings may have collapsed, cracking the earth beneath them and causing a fault </a:t>
            </a:r>
          </a:p>
        </p:txBody>
      </p:sp>
      <p:pic>
        <p:nvPicPr>
          <p:cNvPr id="204" name="Picture 2" descr="Picture 2"/>
          <p:cNvPicPr>
            <a:picLocks noChangeAspect="1"/>
          </p:cNvPicPr>
          <p:nvPr/>
        </p:nvPicPr>
        <p:blipFill>
          <a:blip r:embed="rId2">
            <a:extLst/>
          </a:blip>
          <a:stretch>
            <a:fillRect/>
          </a:stretch>
        </p:blipFill>
        <p:spPr>
          <a:xfrm>
            <a:off x="179789" y="2780927"/>
            <a:ext cx="4181111" cy="3240361"/>
          </a:xfrm>
          <a:prstGeom prst="rect">
            <a:avLst/>
          </a:prstGeom>
          <a:ln w="12700">
            <a:miter lim="400000"/>
          </a:ln>
        </p:spPr>
      </p:pic>
      <p:pic>
        <p:nvPicPr>
          <p:cNvPr id="205" name="Picture 3" descr="Picture 3"/>
          <p:cNvPicPr>
            <a:picLocks noChangeAspect="1"/>
          </p:cNvPicPr>
          <p:nvPr/>
        </p:nvPicPr>
        <p:blipFill>
          <a:blip r:embed="rId3">
            <a:extLst/>
          </a:blip>
          <a:stretch>
            <a:fillRect/>
          </a:stretch>
        </p:blipFill>
        <p:spPr>
          <a:xfrm>
            <a:off x="4572000" y="2780927"/>
            <a:ext cx="4208985" cy="3362256"/>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Title 1"/>
          <p:cNvSpPr txBox="1">
            <a:spLocks noGrp="1"/>
          </p:cNvSpPr>
          <p:nvPr>
            <p:ph type="title"/>
          </p:nvPr>
        </p:nvSpPr>
        <p:spPr>
          <a:prstGeom prst="rect">
            <a:avLst/>
          </a:prstGeom>
        </p:spPr>
        <p:txBody>
          <a:bodyPr>
            <a:normAutofit fontScale="90000"/>
          </a:bodyPr>
          <a:lstStyle>
            <a:lvl1pPr defTabSz="886968">
              <a:defRPr sz="3783" b="1"/>
            </a:lvl1pPr>
          </a:lstStyle>
          <a:p>
            <a:r>
              <a:t>Bathymetric map of the ocean bed off Britain</a:t>
            </a:r>
          </a:p>
        </p:txBody>
      </p:sp>
      <p:pic>
        <p:nvPicPr>
          <p:cNvPr id="208" name="Picture 2" descr="Picture 2"/>
          <p:cNvPicPr>
            <a:picLocks noChangeAspect="1"/>
          </p:cNvPicPr>
          <p:nvPr/>
        </p:nvPicPr>
        <p:blipFill>
          <a:blip r:embed="rId2">
            <a:extLst/>
          </a:blip>
          <a:stretch>
            <a:fillRect/>
          </a:stretch>
        </p:blipFill>
        <p:spPr>
          <a:xfrm>
            <a:off x="1331640" y="1484783"/>
            <a:ext cx="6552728" cy="5132972"/>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Title 1"/>
          <p:cNvSpPr txBox="1">
            <a:spLocks noGrp="1"/>
          </p:cNvSpPr>
          <p:nvPr>
            <p:ph type="title"/>
          </p:nvPr>
        </p:nvSpPr>
        <p:spPr>
          <a:prstGeom prst="rect">
            <a:avLst/>
          </a:prstGeom>
        </p:spPr>
        <p:txBody>
          <a:bodyPr/>
          <a:lstStyle/>
          <a:p>
            <a:endParaRPr/>
          </a:p>
        </p:txBody>
      </p:sp>
      <p:pic>
        <p:nvPicPr>
          <p:cNvPr id="211" name="Picture 2" descr="Picture 2"/>
          <p:cNvPicPr>
            <a:picLocks noChangeAspect="1"/>
          </p:cNvPicPr>
          <p:nvPr/>
        </p:nvPicPr>
        <p:blipFill>
          <a:blip r:embed="rId2">
            <a:extLst/>
          </a:blip>
          <a:stretch>
            <a:fillRect/>
          </a:stretch>
        </p:blipFill>
        <p:spPr>
          <a:xfrm rot="10800000">
            <a:off x="36866" y="1052736"/>
            <a:ext cx="9019425" cy="5073427"/>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itle 1"/>
          <p:cNvSpPr txBox="1">
            <a:spLocks noGrp="1"/>
          </p:cNvSpPr>
          <p:nvPr>
            <p:ph type="title"/>
          </p:nvPr>
        </p:nvSpPr>
        <p:spPr>
          <a:prstGeom prst="rect">
            <a:avLst/>
          </a:prstGeom>
        </p:spPr>
        <p:txBody>
          <a:bodyPr>
            <a:normAutofit fontScale="90000"/>
          </a:bodyPr>
          <a:lstStyle>
            <a:lvl1pPr defTabSz="886968">
              <a:defRPr sz="3783" b="1"/>
            </a:lvl1pPr>
          </a:lstStyle>
          <a:p>
            <a:r>
              <a:t>RAF plane over Aboukir Bay, Egypt, 1940`s</a:t>
            </a:r>
          </a:p>
        </p:txBody>
      </p:sp>
      <p:pic>
        <p:nvPicPr>
          <p:cNvPr id="117" name="Picture 2" descr="Picture 2"/>
          <p:cNvPicPr>
            <a:picLocks noChangeAspect="1"/>
          </p:cNvPicPr>
          <p:nvPr/>
        </p:nvPicPr>
        <p:blipFill>
          <a:blip r:embed="rId2">
            <a:extLst/>
          </a:blip>
          <a:stretch>
            <a:fillRect/>
          </a:stretch>
        </p:blipFill>
        <p:spPr>
          <a:xfrm>
            <a:off x="899592" y="1453163"/>
            <a:ext cx="7058151" cy="5249500"/>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Title 1"/>
          <p:cNvSpPr txBox="1">
            <a:spLocks noGrp="1"/>
          </p:cNvSpPr>
          <p:nvPr>
            <p:ph type="title"/>
          </p:nvPr>
        </p:nvSpPr>
        <p:spPr>
          <a:prstGeom prst="rect">
            <a:avLst/>
          </a:prstGeom>
        </p:spPr>
        <p:txBody>
          <a:bodyPr>
            <a:normAutofit fontScale="90000"/>
          </a:bodyPr>
          <a:lstStyle>
            <a:lvl1pPr defTabSz="886968">
              <a:defRPr sz="3783" b="1"/>
            </a:lvl1pPr>
          </a:lstStyle>
          <a:p>
            <a:r>
              <a:t>How do you get sand off a heavy artefact underwater? </a:t>
            </a:r>
          </a:p>
        </p:txBody>
      </p:sp>
      <p:pic>
        <p:nvPicPr>
          <p:cNvPr id="214" name="Picture 2" descr="Picture 2"/>
          <p:cNvPicPr>
            <a:picLocks noChangeAspect="1"/>
          </p:cNvPicPr>
          <p:nvPr/>
        </p:nvPicPr>
        <p:blipFill>
          <a:blip r:embed="rId2">
            <a:extLst/>
          </a:blip>
          <a:stretch>
            <a:fillRect/>
          </a:stretch>
        </p:blipFill>
        <p:spPr>
          <a:xfrm>
            <a:off x="1187624" y="1556791"/>
            <a:ext cx="6912768" cy="5184578"/>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Title 1"/>
          <p:cNvSpPr txBox="1">
            <a:spLocks noGrp="1"/>
          </p:cNvSpPr>
          <p:nvPr>
            <p:ph type="title"/>
          </p:nvPr>
        </p:nvSpPr>
        <p:spPr>
          <a:prstGeom prst="rect">
            <a:avLst/>
          </a:prstGeom>
        </p:spPr>
        <p:txBody>
          <a:bodyPr>
            <a:normAutofit fontScale="90000"/>
          </a:bodyPr>
          <a:lstStyle>
            <a:lvl1pPr defTabSz="886968">
              <a:defRPr sz="3783" b="1"/>
            </a:lvl1pPr>
          </a:lstStyle>
          <a:p>
            <a:r>
              <a:t>Suck the sand off with an Airlift or Water Dredge</a:t>
            </a:r>
          </a:p>
        </p:txBody>
      </p:sp>
      <p:pic>
        <p:nvPicPr>
          <p:cNvPr id="217" name="Picture 2" descr="Picture 2"/>
          <p:cNvPicPr>
            <a:picLocks noChangeAspect="1"/>
          </p:cNvPicPr>
          <p:nvPr/>
        </p:nvPicPr>
        <p:blipFill>
          <a:blip r:embed="rId2">
            <a:extLst/>
          </a:blip>
          <a:stretch>
            <a:fillRect/>
          </a:stretch>
        </p:blipFill>
        <p:spPr>
          <a:xfrm>
            <a:off x="2051719" y="1411240"/>
            <a:ext cx="4248473" cy="5446760"/>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txBox="1">
            <a:spLocks noGrp="1"/>
          </p:cNvSpPr>
          <p:nvPr>
            <p:ph type="title"/>
          </p:nvPr>
        </p:nvSpPr>
        <p:spPr>
          <a:prstGeom prst="rect">
            <a:avLst/>
          </a:prstGeom>
        </p:spPr>
        <p:txBody>
          <a:bodyPr>
            <a:normAutofit fontScale="90000"/>
          </a:bodyPr>
          <a:lstStyle>
            <a:lvl1pPr defTabSz="886968">
              <a:defRPr sz="3783"/>
            </a:lvl1pPr>
          </a:lstStyle>
          <a:p>
            <a:r>
              <a:t>How do you take artefacts from the seabed to the surface?</a:t>
            </a:r>
          </a:p>
        </p:txBody>
      </p:sp>
      <p:sp>
        <p:nvSpPr>
          <p:cNvPr id="220" name="Content Placeholder 2"/>
          <p:cNvSpPr txBox="1">
            <a:spLocks noGrp="1"/>
          </p:cNvSpPr>
          <p:nvPr>
            <p:ph type="body" idx="1"/>
          </p:nvPr>
        </p:nvSpPr>
        <p:spPr>
          <a:xfrm>
            <a:off x="457200" y="1600200"/>
            <a:ext cx="8229600" cy="4525963"/>
          </a:xfrm>
          <a:prstGeom prst="rect">
            <a:avLst/>
          </a:prstGeom>
        </p:spPr>
        <p:txBody>
          <a:bodyPr/>
          <a:lstStyle/>
          <a:p>
            <a:endParaRPr/>
          </a:p>
        </p:txBody>
      </p:sp>
      <p:pic>
        <p:nvPicPr>
          <p:cNvPr id="221" name="Picture 2" descr="Picture 2"/>
          <p:cNvPicPr>
            <a:picLocks noChangeAspect="1"/>
          </p:cNvPicPr>
          <p:nvPr/>
        </p:nvPicPr>
        <p:blipFill>
          <a:blip r:embed="rId2">
            <a:extLst/>
          </a:blip>
          <a:stretch>
            <a:fillRect/>
          </a:stretch>
        </p:blipFill>
        <p:spPr>
          <a:xfrm>
            <a:off x="611560" y="1481081"/>
            <a:ext cx="7848873" cy="5276202"/>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Title 1"/>
          <p:cNvSpPr txBox="1">
            <a:spLocks noGrp="1"/>
          </p:cNvSpPr>
          <p:nvPr>
            <p:ph type="title"/>
          </p:nvPr>
        </p:nvSpPr>
        <p:spPr>
          <a:prstGeom prst="rect">
            <a:avLst/>
          </a:prstGeom>
        </p:spPr>
        <p:txBody>
          <a:bodyPr/>
          <a:lstStyle/>
          <a:p>
            <a:endParaRPr/>
          </a:p>
        </p:txBody>
      </p:sp>
      <p:sp>
        <p:nvSpPr>
          <p:cNvPr id="224" name="Content Placeholder 2"/>
          <p:cNvSpPr txBox="1">
            <a:spLocks noGrp="1"/>
          </p:cNvSpPr>
          <p:nvPr>
            <p:ph type="body" idx="1"/>
          </p:nvPr>
        </p:nvSpPr>
        <p:spPr>
          <a:xfrm>
            <a:off x="755576" y="1600199"/>
            <a:ext cx="7931223" cy="5933258"/>
          </a:xfrm>
          <a:prstGeom prst="rect">
            <a:avLst/>
          </a:prstGeom>
        </p:spPr>
        <p:txBody>
          <a:bodyPr/>
          <a:lstStyle/>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600"/>
              </a:spcBef>
              <a:buSzTx/>
              <a:buNone/>
              <a:defRPr sz="1392"/>
            </a:pPr>
            <a:endParaRPr/>
          </a:p>
          <a:p>
            <a:pPr marL="0" indent="0" defTabSz="795527">
              <a:spcBef>
                <a:spcPts val="300"/>
              </a:spcBef>
              <a:buSzTx/>
              <a:buNone/>
              <a:defRPr sz="1392"/>
            </a:pPr>
            <a:r>
              <a:t>Photo credit;;Christoph Gerigk; © Franck Goddio /Hilti Foundation</a:t>
            </a:r>
          </a:p>
          <a:p>
            <a:pPr marL="0" indent="0" defTabSz="795527">
              <a:spcBef>
                <a:spcPts val="600"/>
              </a:spcBef>
              <a:buSzTx/>
              <a:buNone/>
              <a:defRPr sz="1392"/>
            </a:pPr>
            <a:endParaRPr/>
          </a:p>
          <a:p>
            <a:pPr marL="0" indent="0" defTabSz="795527">
              <a:spcBef>
                <a:spcPts val="300"/>
              </a:spcBef>
              <a:buSzTx/>
              <a:buNone/>
              <a:defRPr sz="1392"/>
            </a:pPr>
            <a:r>
              <a:t> </a:t>
            </a:r>
          </a:p>
        </p:txBody>
      </p:sp>
      <p:pic>
        <p:nvPicPr>
          <p:cNvPr id="225" name="Picture 2" descr="Picture 2"/>
          <p:cNvPicPr>
            <a:picLocks noChangeAspect="1"/>
          </p:cNvPicPr>
          <p:nvPr/>
        </p:nvPicPr>
        <p:blipFill>
          <a:blip r:embed="rId2">
            <a:extLst/>
          </a:blip>
          <a:stretch>
            <a:fillRect/>
          </a:stretch>
        </p:blipFill>
        <p:spPr>
          <a:xfrm>
            <a:off x="123232" y="548679"/>
            <a:ext cx="8998209" cy="5616625"/>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Title 3"/>
          <p:cNvSpPr txBox="1">
            <a:spLocks noGrp="1"/>
          </p:cNvSpPr>
          <p:nvPr>
            <p:ph type="title"/>
          </p:nvPr>
        </p:nvSpPr>
        <p:spPr>
          <a:prstGeom prst="rect">
            <a:avLst/>
          </a:prstGeom>
        </p:spPr>
        <p:txBody>
          <a:bodyPr/>
          <a:lstStyle/>
          <a:p>
            <a:endParaRPr/>
          </a:p>
        </p:txBody>
      </p:sp>
      <p:sp>
        <p:nvSpPr>
          <p:cNvPr id="228" name="Text Placeholder 5"/>
          <p:cNvSpPr txBox="1">
            <a:spLocks noGrp="1"/>
          </p:cNvSpPr>
          <p:nvPr>
            <p:ph type="body" sz="half" idx="1"/>
          </p:nvPr>
        </p:nvSpPr>
        <p:spPr>
          <a:xfrm>
            <a:off x="457199" y="1535111"/>
            <a:ext cx="2890666" cy="5926337"/>
          </a:xfrm>
          <a:prstGeom prst="rect">
            <a:avLst/>
          </a:prstGeom>
        </p:spPr>
        <p:txBody>
          <a:bodyPr/>
          <a:lstStyle/>
          <a:p>
            <a:pPr>
              <a:spcBef>
                <a:spcPts val="300"/>
              </a:spcBef>
              <a:defRPr sz="1600" b="0"/>
            </a:pPr>
            <a:r>
              <a:t>Photo credit;Christoph Gerigk;© Franck Goddio /Hilti Foundation</a:t>
            </a:r>
          </a:p>
          <a:p>
            <a:pPr>
              <a:defRPr sz="1600"/>
            </a:pPr>
            <a:endParaRPr/>
          </a:p>
        </p:txBody>
      </p:sp>
      <p:pic>
        <p:nvPicPr>
          <p:cNvPr id="229" name="Picture 2" descr="Picture 2"/>
          <p:cNvPicPr>
            <a:picLocks noChangeAspect="1"/>
          </p:cNvPicPr>
          <p:nvPr/>
        </p:nvPicPr>
        <p:blipFill>
          <a:blip r:embed="rId2">
            <a:extLst/>
          </a:blip>
          <a:stretch>
            <a:fillRect/>
          </a:stretch>
        </p:blipFill>
        <p:spPr>
          <a:xfrm>
            <a:off x="457200" y="2635448"/>
            <a:ext cx="4040188" cy="3030142"/>
          </a:xfrm>
          <a:prstGeom prst="rect">
            <a:avLst/>
          </a:prstGeom>
          <a:ln w="12700">
            <a:miter lim="400000"/>
          </a:ln>
        </p:spPr>
      </p:pic>
      <p:sp>
        <p:nvSpPr>
          <p:cNvPr id="230" name="Text Placeholder 6"/>
          <p:cNvSpPr>
            <a:spLocks noGrp="1"/>
          </p:cNvSpPr>
          <p:nvPr>
            <p:ph type="body" idx="13"/>
          </p:nvPr>
        </p:nvSpPr>
        <p:spPr>
          <a:prstGeom prst="rect">
            <a:avLst/>
          </a:prstGeom>
        </p:spPr>
        <p:txBody>
          <a:bodyPr/>
          <a:lstStyle/>
          <a:p>
            <a:pPr marL="0" indent="0">
              <a:spcBef>
                <a:spcPts val="500"/>
              </a:spcBef>
              <a:buSzTx/>
              <a:buFontTx/>
              <a:buNone/>
              <a:defRPr sz="2400" b="1"/>
            </a:pPr>
            <a:endParaRPr/>
          </a:p>
        </p:txBody>
      </p:sp>
      <p:pic>
        <p:nvPicPr>
          <p:cNvPr id="231" name="Picture 2" descr="Picture 2"/>
          <p:cNvPicPr>
            <a:picLocks noChangeAspect="1"/>
          </p:cNvPicPr>
          <p:nvPr/>
        </p:nvPicPr>
        <p:blipFill>
          <a:blip r:embed="rId2">
            <a:extLst/>
          </a:blip>
          <a:stretch>
            <a:fillRect/>
          </a:stretch>
        </p:blipFill>
        <p:spPr>
          <a:xfrm>
            <a:off x="2267743" y="2132856"/>
            <a:ext cx="4572639" cy="3429480"/>
          </a:xfrm>
          <a:prstGeom prst="rect">
            <a:avLst/>
          </a:prstGeom>
          <a:ln w="12700">
            <a:miter lim="400000"/>
          </a:ln>
        </p:spPr>
      </p:pic>
      <p:pic>
        <p:nvPicPr>
          <p:cNvPr id="232" name="Picture 3" descr="Picture 3"/>
          <p:cNvPicPr>
            <a:picLocks noChangeAspect="1"/>
          </p:cNvPicPr>
          <p:nvPr/>
        </p:nvPicPr>
        <p:blipFill>
          <a:blip r:embed="rId3">
            <a:extLst/>
          </a:blip>
          <a:stretch>
            <a:fillRect/>
          </a:stretch>
        </p:blipFill>
        <p:spPr>
          <a:xfrm>
            <a:off x="1" y="116630"/>
            <a:ext cx="9146099" cy="6167084"/>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Title 1"/>
          <p:cNvSpPr txBox="1">
            <a:spLocks noGrp="1"/>
          </p:cNvSpPr>
          <p:nvPr>
            <p:ph type="title"/>
          </p:nvPr>
        </p:nvSpPr>
        <p:spPr>
          <a:prstGeom prst="rect">
            <a:avLst/>
          </a:prstGeom>
        </p:spPr>
        <p:txBody>
          <a:bodyPr>
            <a:normAutofit fontScale="90000"/>
          </a:bodyPr>
          <a:lstStyle>
            <a:lvl1pPr defTabSz="722376">
              <a:defRPr sz="3792" b="1"/>
            </a:lvl1pPr>
          </a:lstStyle>
          <a:p>
            <a:r>
              <a:t>By hoisting artefacts by ropes or straps with a crane </a:t>
            </a:r>
          </a:p>
        </p:txBody>
      </p:sp>
      <p:sp>
        <p:nvSpPr>
          <p:cNvPr id="235" name="Content Placeholder 2"/>
          <p:cNvSpPr txBox="1">
            <a:spLocks noGrp="1"/>
          </p:cNvSpPr>
          <p:nvPr>
            <p:ph type="body" idx="1"/>
          </p:nvPr>
        </p:nvSpPr>
        <p:spPr>
          <a:xfrm>
            <a:off x="457200" y="1600200"/>
            <a:ext cx="8229600" cy="4525963"/>
          </a:xfrm>
          <a:prstGeom prst="rect">
            <a:avLst/>
          </a:prstGeom>
        </p:spPr>
        <p:txBody>
          <a:bodyPr/>
          <a:lstStyle/>
          <a:p>
            <a:endParaRPr/>
          </a:p>
        </p:txBody>
      </p:sp>
      <p:pic>
        <p:nvPicPr>
          <p:cNvPr id="236" name="Picture 2" descr="Picture 2"/>
          <p:cNvPicPr>
            <a:picLocks noChangeAspect="1"/>
          </p:cNvPicPr>
          <p:nvPr/>
        </p:nvPicPr>
        <p:blipFill>
          <a:blip r:embed="rId2">
            <a:extLst/>
          </a:blip>
          <a:stretch>
            <a:fillRect/>
          </a:stretch>
        </p:blipFill>
        <p:spPr>
          <a:xfrm>
            <a:off x="2824771" y="1556791"/>
            <a:ext cx="3691446" cy="5102880"/>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Title 1"/>
          <p:cNvSpPr txBox="1">
            <a:spLocks noGrp="1"/>
          </p:cNvSpPr>
          <p:nvPr>
            <p:ph type="title"/>
          </p:nvPr>
        </p:nvSpPr>
        <p:spPr>
          <a:prstGeom prst="rect">
            <a:avLst/>
          </a:prstGeom>
        </p:spPr>
        <p:txBody>
          <a:bodyPr>
            <a:normAutofit fontScale="90000"/>
          </a:bodyPr>
          <a:lstStyle>
            <a:lvl1pPr defTabSz="886968">
              <a:defRPr sz="3783" b="1"/>
            </a:lvl1pPr>
          </a:lstStyle>
          <a:p>
            <a:r>
              <a:t>By hooking artefacts to a buoyant airlift (like a balloon) </a:t>
            </a:r>
          </a:p>
        </p:txBody>
      </p:sp>
      <p:sp>
        <p:nvSpPr>
          <p:cNvPr id="239" name="Content Placeholder 2"/>
          <p:cNvSpPr txBox="1">
            <a:spLocks noGrp="1"/>
          </p:cNvSpPr>
          <p:nvPr>
            <p:ph type="body" idx="1"/>
          </p:nvPr>
        </p:nvSpPr>
        <p:spPr>
          <a:xfrm>
            <a:off x="457200" y="1600199"/>
            <a:ext cx="8229600" cy="5429202"/>
          </a:xfrm>
          <a:prstGeom prst="rect">
            <a:avLst/>
          </a:prstGeom>
        </p:spPr>
        <p:txBody>
          <a:bodyPr/>
          <a:lstStyle/>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600"/>
              </a:spcBef>
              <a:buSzTx/>
              <a:buNone/>
              <a:defRPr sz="1392"/>
            </a:pPr>
            <a:endParaRPr/>
          </a:p>
          <a:p>
            <a:pPr marL="0" indent="0" defTabSz="795527">
              <a:lnSpc>
                <a:spcPct val="90000"/>
              </a:lnSpc>
              <a:spcBef>
                <a:spcPts val="300"/>
              </a:spcBef>
              <a:buSzTx/>
              <a:buNone/>
              <a:defRPr sz="1305"/>
            </a:pPr>
            <a:r>
              <a:t>Photo credit;;Christoph Gerigk; © Franck Goddio /Hilti Foundation</a:t>
            </a:r>
          </a:p>
        </p:txBody>
      </p:sp>
      <p:pic>
        <p:nvPicPr>
          <p:cNvPr id="240" name="Picture 2" descr="Picture 2"/>
          <p:cNvPicPr>
            <a:picLocks noChangeAspect="1"/>
          </p:cNvPicPr>
          <p:nvPr/>
        </p:nvPicPr>
        <p:blipFill>
          <a:blip r:embed="rId2">
            <a:extLst/>
          </a:blip>
          <a:stretch>
            <a:fillRect/>
          </a:stretch>
        </p:blipFill>
        <p:spPr>
          <a:xfrm>
            <a:off x="2771799" y="1484568"/>
            <a:ext cx="3261244" cy="4896761"/>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Title 1"/>
          <p:cNvSpPr txBox="1">
            <a:spLocks noGrp="1"/>
          </p:cNvSpPr>
          <p:nvPr>
            <p:ph type="title"/>
          </p:nvPr>
        </p:nvSpPr>
        <p:spPr>
          <a:prstGeom prst="rect">
            <a:avLst/>
          </a:prstGeom>
        </p:spPr>
        <p:txBody>
          <a:bodyPr/>
          <a:lstStyle/>
          <a:p>
            <a:endParaRPr/>
          </a:p>
        </p:txBody>
      </p:sp>
      <p:pic>
        <p:nvPicPr>
          <p:cNvPr id="243" name="Picture 2" descr="Picture 2"/>
          <p:cNvPicPr>
            <a:picLocks noChangeAspect="1"/>
          </p:cNvPicPr>
          <p:nvPr/>
        </p:nvPicPr>
        <p:blipFill>
          <a:blip r:embed="rId2">
            <a:extLst/>
          </a:blip>
          <a:stretch>
            <a:fillRect/>
          </a:stretch>
        </p:blipFill>
        <p:spPr>
          <a:xfrm>
            <a:off x="1907703" y="0"/>
            <a:ext cx="4968554" cy="6626801"/>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Title 1"/>
          <p:cNvSpPr txBox="1">
            <a:spLocks noGrp="1"/>
          </p:cNvSpPr>
          <p:nvPr>
            <p:ph type="title"/>
          </p:nvPr>
        </p:nvSpPr>
        <p:spPr>
          <a:prstGeom prst="rect">
            <a:avLst/>
          </a:prstGeom>
        </p:spPr>
        <p:txBody>
          <a:bodyPr/>
          <a:lstStyle/>
          <a:p>
            <a:endParaRPr/>
          </a:p>
        </p:txBody>
      </p:sp>
      <p:pic>
        <p:nvPicPr>
          <p:cNvPr id="246" name="Picture 2" descr="Picture 2"/>
          <p:cNvPicPr>
            <a:picLocks noChangeAspect="1"/>
          </p:cNvPicPr>
          <p:nvPr/>
        </p:nvPicPr>
        <p:blipFill>
          <a:blip r:embed="rId2">
            <a:extLst/>
          </a:blip>
          <a:stretch>
            <a:fillRect/>
          </a:stretch>
        </p:blipFill>
        <p:spPr>
          <a:xfrm>
            <a:off x="196823" y="90707"/>
            <a:ext cx="8695657" cy="6655077"/>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itle 1"/>
          <p:cNvSpPr txBox="1">
            <a:spLocks noGrp="1"/>
          </p:cNvSpPr>
          <p:nvPr>
            <p:ph type="title"/>
          </p:nvPr>
        </p:nvSpPr>
        <p:spPr>
          <a:prstGeom prst="rect">
            <a:avLst/>
          </a:prstGeom>
        </p:spPr>
        <p:txBody>
          <a:bodyPr>
            <a:normAutofit fontScale="90000"/>
          </a:bodyPr>
          <a:lstStyle>
            <a:lvl1pPr defTabSz="886968">
              <a:defRPr sz="3783" b="1"/>
            </a:lvl1pPr>
          </a:lstStyle>
          <a:p>
            <a:r>
              <a:t>Prince Omar Tousson of Egypt (1872-1944)</a:t>
            </a:r>
          </a:p>
        </p:txBody>
      </p:sp>
      <p:sp>
        <p:nvSpPr>
          <p:cNvPr id="120" name="Text Placeholder 2"/>
          <p:cNvSpPr txBox="1">
            <a:spLocks noGrp="1"/>
          </p:cNvSpPr>
          <p:nvPr>
            <p:ph type="body" sz="quarter" idx="1"/>
          </p:nvPr>
        </p:nvSpPr>
        <p:spPr>
          <a:xfrm>
            <a:off x="457200" y="1535112"/>
            <a:ext cx="4040188" cy="639763"/>
          </a:xfrm>
          <a:prstGeom prst="rect">
            <a:avLst/>
          </a:prstGeom>
        </p:spPr>
        <p:txBody>
          <a:bodyPr/>
          <a:lstStyle/>
          <a:p>
            <a:endParaRPr/>
          </a:p>
        </p:txBody>
      </p:sp>
      <p:pic>
        <p:nvPicPr>
          <p:cNvPr id="121" name="Picture 2" descr="Picture 2"/>
          <p:cNvPicPr>
            <a:picLocks noChangeAspect="1"/>
          </p:cNvPicPr>
          <p:nvPr/>
        </p:nvPicPr>
        <p:blipFill>
          <a:blip r:embed="rId2">
            <a:extLst/>
          </a:blip>
          <a:stretch>
            <a:fillRect/>
          </a:stretch>
        </p:blipFill>
        <p:spPr>
          <a:xfrm>
            <a:off x="2987824" y="1412775"/>
            <a:ext cx="3240360" cy="4854475"/>
          </a:xfrm>
          <a:prstGeom prst="rect">
            <a:avLst/>
          </a:prstGeom>
          <a:ln w="12700">
            <a:miter lim="400000"/>
          </a:ln>
        </p:spPr>
      </p:pic>
      <p:sp>
        <p:nvSpPr>
          <p:cNvPr id="122" name="Text Placeholder 3"/>
          <p:cNvSpPr>
            <a:spLocks noGrp="1"/>
          </p:cNvSpPr>
          <p:nvPr>
            <p:ph type="body" idx="13"/>
          </p:nvPr>
        </p:nvSpPr>
        <p:spPr>
          <a:prstGeom prst="rect">
            <a:avLst/>
          </a:prstGeom>
        </p:spPr>
        <p:txBody>
          <a:bodyPr/>
          <a:lstStyle/>
          <a:p>
            <a:pPr marL="0" indent="0">
              <a:spcBef>
                <a:spcPts val="500"/>
              </a:spcBef>
              <a:buSzTx/>
              <a:buFontTx/>
              <a:buNone/>
              <a:defRPr sz="2400" b="1"/>
            </a:pPr>
            <a:endParaRPr/>
          </a:p>
        </p:txBody>
      </p:sp>
      <p:sp>
        <p:nvSpPr>
          <p:cNvPr id="123" name="Content Placeholder 4"/>
          <p:cNvSpPr txBox="1"/>
          <p:nvPr/>
        </p:nvSpPr>
        <p:spPr>
          <a:xfrm>
            <a:off x="4645025" y="2174874"/>
            <a:ext cx="4041775" cy="4683126"/>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marL="329184" indent="-329184" defTabSz="877823">
              <a:lnSpc>
                <a:spcPct val="90000"/>
              </a:lnSpc>
              <a:spcBef>
                <a:spcPts val="500"/>
              </a:spcBef>
              <a:buSzPct val="100000"/>
              <a:buFont typeface="Arial"/>
              <a:buChar char="•"/>
              <a:defRPr sz="1919"/>
            </a:pPr>
            <a:endParaRPr dirty="0"/>
          </a:p>
          <a:p>
            <a:pPr marL="329184" indent="-329184" defTabSz="877823">
              <a:lnSpc>
                <a:spcPct val="90000"/>
              </a:lnSpc>
              <a:spcBef>
                <a:spcPts val="500"/>
              </a:spcBef>
              <a:buSzPct val="100000"/>
              <a:buFont typeface="Arial"/>
              <a:buChar char="•"/>
              <a:defRPr sz="1919"/>
            </a:pPr>
            <a:endParaRPr dirty="0"/>
          </a:p>
          <a:p>
            <a:pPr marL="329184" indent="-329184" defTabSz="877823">
              <a:lnSpc>
                <a:spcPct val="90000"/>
              </a:lnSpc>
              <a:spcBef>
                <a:spcPts val="500"/>
              </a:spcBef>
              <a:buSzPct val="100000"/>
              <a:buFont typeface="Arial"/>
              <a:buChar char="•"/>
              <a:defRPr sz="1919"/>
            </a:pPr>
            <a:endParaRPr dirty="0"/>
          </a:p>
          <a:p>
            <a:pPr marL="329184" indent="-329184" defTabSz="877823">
              <a:lnSpc>
                <a:spcPct val="90000"/>
              </a:lnSpc>
              <a:spcBef>
                <a:spcPts val="500"/>
              </a:spcBef>
              <a:buSzPct val="100000"/>
              <a:buFont typeface="Arial"/>
              <a:buChar char="•"/>
              <a:defRPr sz="1919"/>
            </a:pPr>
            <a:endParaRPr dirty="0"/>
          </a:p>
          <a:p>
            <a:pPr marL="329184" indent="-329184" defTabSz="877823">
              <a:lnSpc>
                <a:spcPct val="90000"/>
              </a:lnSpc>
              <a:spcBef>
                <a:spcPts val="500"/>
              </a:spcBef>
              <a:buSzPct val="100000"/>
              <a:buFont typeface="Arial"/>
              <a:buChar char="•"/>
              <a:defRPr sz="1919"/>
            </a:pPr>
            <a:endParaRPr dirty="0"/>
          </a:p>
          <a:p>
            <a:pPr marL="329184" indent="-329184" defTabSz="877823">
              <a:lnSpc>
                <a:spcPct val="90000"/>
              </a:lnSpc>
              <a:spcBef>
                <a:spcPts val="500"/>
              </a:spcBef>
              <a:buSzPct val="100000"/>
              <a:buFont typeface="Arial"/>
              <a:buChar char="•"/>
              <a:defRPr sz="1919"/>
            </a:pPr>
            <a:endParaRPr dirty="0"/>
          </a:p>
          <a:p>
            <a:pPr marL="329184" indent="-329184" defTabSz="877823">
              <a:lnSpc>
                <a:spcPct val="90000"/>
              </a:lnSpc>
              <a:spcBef>
                <a:spcPts val="500"/>
              </a:spcBef>
              <a:buSzPct val="100000"/>
              <a:buFont typeface="Arial"/>
              <a:buChar char="•"/>
              <a:defRPr sz="1919"/>
            </a:pPr>
            <a:endParaRPr dirty="0"/>
          </a:p>
          <a:p>
            <a:pPr marL="329184" indent="-329184" defTabSz="877823">
              <a:lnSpc>
                <a:spcPct val="90000"/>
              </a:lnSpc>
              <a:spcBef>
                <a:spcPts val="500"/>
              </a:spcBef>
              <a:buSzPct val="100000"/>
              <a:buFont typeface="Arial"/>
              <a:buChar char="•"/>
              <a:defRPr sz="1919"/>
            </a:pPr>
            <a:endParaRPr dirty="0"/>
          </a:p>
          <a:p>
            <a:pPr marL="329184" indent="-329184" defTabSz="877823">
              <a:lnSpc>
                <a:spcPct val="90000"/>
              </a:lnSpc>
              <a:spcBef>
                <a:spcPts val="500"/>
              </a:spcBef>
              <a:buSzPct val="100000"/>
              <a:buFont typeface="Arial"/>
              <a:buChar char="•"/>
              <a:defRPr sz="1919"/>
            </a:pPr>
            <a:endParaRPr dirty="0"/>
          </a:p>
          <a:p>
            <a:pPr marL="329184" indent="-329184" defTabSz="877823">
              <a:lnSpc>
                <a:spcPct val="90000"/>
              </a:lnSpc>
              <a:spcBef>
                <a:spcPts val="500"/>
              </a:spcBef>
              <a:buSzPct val="100000"/>
              <a:buFont typeface="Arial"/>
              <a:buChar char="•"/>
              <a:defRPr sz="1919"/>
            </a:pPr>
            <a:endParaRPr dirty="0"/>
          </a:p>
          <a:p>
            <a:pPr marL="329184" indent="-329184" defTabSz="877823">
              <a:lnSpc>
                <a:spcPct val="90000"/>
              </a:lnSpc>
              <a:spcBef>
                <a:spcPts val="500"/>
              </a:spcBef>
              <a:buSzPct val="100000"/>
              <a:buFont typeface="Arial"/>
              <a:buChar char="•"/>
              <a:defRPr sz="1919"/>
            </a:pPr>
            <a:endParaRPr dirty="0"/>
          </a:p>
          <a:p>
            <a:pPr marL="329184" indent="-329184" defTabSz="877823">
              <a:lnSpc>
                <a:spcPct val="90000"/>
              </a:lnSpc>
              <a:spcBef>
                <a:spcPts val="500"/>
              </a:spcBef>
              <a:buSzPct val="100000"/>
              <a:buFont typeface="Arial"/>
              <a:buChar char="•"/>
              <a:defRPr sz="1919"/>
            </a:pPr>
            <a:endParaRPr dirty="0"/>
          </a:p>
          <a:p>
            <a:pPr defTabSz="877823">
              <a:lnSpc>
                <a:spcPct val="90000"/>
              </a:lnSpc>
              <a:spcBef>
                <a:spcPts val="400"/>
              </a:spcBef>
              <a:defRPr sz="1919"/>
            </a:pPr>
            <a:r>
              <a:rPr dirty="0"/>
              <a:t>Photo Credit; In Magazine Alexandria Center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itle 3"/>
          <p:cNvSpPr txBox="1">
            <a:spLocks noGrp="1"/>
          </p:cNvSpPr>
          <p:nvPr>
            <p:ph type="title"/>
          </p:nvPr>
        </p:nvSpPr>
        <p:spPr>
          <a:prstGeom prst="rect">
            <a:avLst/>
          </a:prstGeom>
        </p:spPr>
        <p:txBody>
          <a:bodyPr/>
          <a:lstStyle/>
          <a:p>
            <a:endParaRPr/>
          </a:p>
        </p:txBody>
      </p:sp>
      <p:sp>
        <p:nvSpPr>
          <p:cNvPr id="126" name="Text Placeholder 4"/>
          <p:cNvSpPr txBox="1">
            <a:spLocks noGrp="1"/>
          </p:cNvSpPr>
          <p:nvPr>
            <p:ph type="body" sz="quarter" idx="1"/>
          </p:nvPr>
        </p:nvSpPr>
        <p:spPr>
          <a:xfrm>
            <a:off x="457200" y="1535112"/>
            <a:ext cx="4040188" cy="639763"/>
          </a:xfrm>
          <a:prstGeom prst="rect">
            <a:avLst/>
          </a:prstGeom>
        </p:spPr>
        <p:txBody>
          <a:bodyPr/>
          <a:lstStyle/>
          <a:p>
            <a:endParaRPr/>
          </a:p>
        </p:txBody>
      </p:sp>
      <p:pic>
        <p:nvPicPr>
          <p:cNvPr id="127" name="Picture 2" descr="Picture 2"/>
          <p:cNvPicPr>
            <a:picLocks noChangeAspect="1"/>
          </p:cNvPicPr>
          <p:nvPr/>
        </p:nvPicPr>
        <p:blipFill>
          <a:blip r:embed="rId2">
            <a:extLst/>
          </a:blip>
          <a:stretch>
            <a:fillRect/>
          </a:stretch>
        </p:blipFill>
        <p:spPr>
          <a:xfrm>
            <a:off x="105967" y="332656"/>
            <a:ext cx="9005318" cy="6003543"/>
          </a:xfrm>
          <a:prstGeom prst="rect">
            <a:avLst/>
          </a:prstGeom>
          <a:ln w="12700">
            <a:miter lim="400000"/>
          </a:ln>
        </p:spPr>
      </p:pic>
      <p:sp>
        <p:nvSpPr>
          <p:cNvPr id="128" name="Text Placeholder 5"/>
          <p:cNvSpPr>
            <a:spLocks noGrp="1"/>
          </p:cNvSpPr>
          <p:nvPr>
            <p:ph type="body" idx="13"/>
          </p:nvPr>
        </p:nvSpPr>
        <p:spPr>
          <a:xfrm>
            <a:off x="4645025" y="1535111"/>
            <a:ext cx="4041775" cy="5322889"/>
          </a:xfrm>
          <a:prstGeom prst="rect">
            <a:avLst/>
          </a:prstGeom>
          <a:extLst>
            <a:ext uri="{C572A759-6A51-4108-AA02-DFA0A04FC94B}">
              <ma14:wrappingTextBoxFlag xmlns:ma14="http://schemas.microsoft.com/office/mac/drawingml/2011/main" xmlns="" val="1"/>
            </a:ext>
          </a:extLst>
        </p:spPr>
        <p:txBody>
          <a:bodyPr/>
          <a:lstStyle>
            <a:lvl1pPr marL="0" indent="0">
              <a:spcBef>
                <a:spcPts val="400"/>
              </a:spcBef>
              <a:buSzTx/>
              <a:buFontTx/>
              <a:buNone/>
              <a:defRPr sz="2000"/>
            </a:lvl1pPr>
          </a:lstStyle>
          <a:p>
            <a:r>
              <a:t>Photo Credit; David Corby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1"/>
          <p:cNvSpPr txBox="1">
            <a:spLocks noGrp="1"/>
          </p:cNvSpPr>
          <p:nvPr>
            <p:ph type="title"/>
          </p:nvPr>
        </p:nvSpPr>
        <p:spPr>
          <a:prstGeom prst="rect">
            <a:avLst/>
          </a:prstGeom>
        </p:spPr>
        <p:txBody>
          <a:bodyPr/>
          <a:lstStyle>
            <a:lvl1pPr>
              <a:defRPr b="1"/>
            </a:lvl1pPr>
          </a:lstStyle>
          <a:p>
            <a:r>
              <a:t>Map of Queensland, Australia</a:t>
            </a:r>
          </a:p>
        </p:txBody>
      </p:sp>
      <p:sp>
        <p:nvSpPr>
          <p:cNvPr id="131" name="Text Placeholder 2"/>
          <p:cNvSpPr txBox="1">
            <a:spLocks noGrp="1"/>
          </p:cNvSpPr>
          <p:nvPr>
            <p:ph type="body" sz="quarter" idx="1"/>
          </p:nvPr>
        </p:nvSpPr>
        <p:spPr>
          <a:xfrm>
            <a:off x="457200" y="1535112"/>
            <a:ext cx="4040188" cy="639763"/>
          </a:xfrm>
          <a:prstGeom prst="rect">
            <a:avLst/>
          </a:prstGeom>
        </p:spPr>
        <p:txBody>
          <a:bodyPr/>
          <a:lstStyle/>
          <a:p>
            <a:endParaRPr/>
          </a:p>
        </p:txBody>
      </p:sp>
      <p:sp>
        <p:nvSpPr>
          <p:cNvPr id="132" name="Text Placeholder 4"/>
          <p:cNvSpPr>
            <a:spLocks noGrp="1"/>
          </p:cNvSpPr>
          <p:nvPr>
            <p:ph type="body" idx="13"/>
          </p:nvPr>
        </p:nvSpPr>
        <p:spPr>
          <a:prstGeom prst="rect">
            <a:avLst/>
          </a:prstGeom>
        </p:spPr>
        <p:txBody>
          <a:bodyPr/>
          <a:lstStyle/>
          <a:p>
            <a:pPr marL="0" indent="0">
              <a:spcBef>
                <a:spcPts val="500"/>
              </a:spcBef>
              <a:buSzTx/>
              <a:buFontTx/>
              <a:buNone/>
              <a:defRPr sz="2400" b="1"/>
            </a:pPr>
            <a:endParaRPr/>
          </a:p>
        </p:txBody>
      </p:sp>
      <p:sp>
        <p:nvSpPr>
          <p:cNvPr id="133" name="Content Placeholder 5"/>
          <p:cNvSpPr txBox="1"/>
          <p:nvPr/>
        </p:nvSpPr>
        <p:spPr>
          <a:xfrm>
            <a:off x="4645025" y="2174874"/>
            <a:ext cx="4041775" cy="4683126"/>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marL="329184" indent="-329184" defTabSz="877823">
              <a:lnSpc>
                <a:spcPct val="90000"/>
              </a:lnSpc>
              <a:spcBef>
                <a:spcPts val="500"/>
              </a:spcBef>
              <a:buSzPct val="100000"/>
              <a:buFont typeface="Arial"/>
              <a:buChar char="•"/>
              <a:defRPr sz="1919"/>
            </a:pPr>
            <a:endParaRPr/>
          </a:p>
          <a:p>
            <a:pPr marL="329184" indent="-329184" defTabSz="877823">
              <a:lnSpc>
                <a:spcPct val="90000"/>
              </a:lnSpc>
              <a:spcBef>
                <a:spcPts val="500"/>
              </a:spcBef>
              <a:buSzPct val="100000"/>
              <a:buFont typeface="Arial"/>
              <a:buChar char="•"/>
              <a:defRPr sz="1919"/>
            </a:pPr>
            <a:endParaRPr/>
          </a:p>
          <a:p>
            <a:pPr marL="329184" indent="-329184" defTabSz="877823">
              <a:lnSpc>
                <a:spcPct val="90000"/>
              </a:lnSpc>
              <a:spcBef>
                <a:spcPts val="500"/>
              </a:spcBef>
              <a:buSzPct val="100000"/>
              <a:buFont typeface="Arial"/>
              <a:buChar char="•"/>
              <a:defRPr sz="1919"/>
            </a:pPr>
            <a:endParaRPr/>
          </a:p>
          <a:p>
            <a:pPr marL="329184" indent="-329184" defTabSz="877823">
              <a:lnSpc>
                <a:spcPct val="90000"/>
              </a:lnSpc>
              <a:spcBef>
                <a:spcPts val="500"/>
              </a:spcBef>
              <a:buSzPct val="100000"/>
              <a:buFont typeface="Arial"/>
              <a:buChar char="•"/>
              <a:defRPr sz="1919"/>
            </a:pPr>
            <a:endParaRPr/>
          </a:p>
          <a:p>
            <a:pPr marL="329184" indent="-329184" defTabSz="877823">
              <a:lnSpc>
                <a:spcPct val="90000"/>
              </a:lnSpc>
              <a:spcBef>
                <a:spcPts val="500"/>
              </a:spcBef>
              <a:buSzPct val="100000"/>
              <a:buFont typeface="Arial"/>
              <a:buChar char="•"/>
              <a:defRPr sz="1919"/>
            </a:pPr>
            <a:endParaRPr/>
          </a:p>
          <a:p>
            <a:pPr marL="329184" indent="-329184" defTabSz="877823">
              <a:lnSpc>
                <a:spcPct val="90000"/>
              </a:lnSpc>
              <a:spcBef>
                <a:spcPts val="500"/>
              </a:spcBef>
              <a:buSzPct val="100000"/>
              <a:buFont typeface="Arial"/>
              <a:buChar char="•"/>
              <a:defRPr sz="1919"/>
            </a:pPr>
            <a:endParaRPr/>
          </a:p>
          <a:p>
            <a:pPr marL="329184" indent="-329184" defTabSz="877823">
              <a:lnSpc>
                <a:spcPct val="90000"/>
              </a:lnSpc>
              <a:spcBef>
                <a:spcPts val="500"/>
              </a:spcBef>
              <a:buSzPct val="100000"/>
              <a:buFont typeface="Arial"/>
              <a:buChar char="•"/>
              <a:defRPr sz="1919"/>
            </a:pPr>
            <a:endParaRPr/>
          </a:p>
          <a:p>
            <a:pPr marL="329184" indent="-329184" defTabSz="877823">
              <a:lnSpc>
                <a:spcPct val="90000"/>
              </a:lnSpc>
              <a:spcBef>
                <a:spcPts val="500"/>
              </a:spcBef>
              <a:buSzPct val="100000"/>
              <a:buFont typeface="Arial"/>
              <a:buChar char="•"/>
              <a:defRPr sz="1919"/>
            </a:pPr>
            <a:endParaRPr/>
          </a:p>
          <a:p>
            <a:pPr marL="329184" indent="-329184" defTabSz="877823">
              <a:lnSpc>
                <a:spcPct val="90000"/>
              </a:lnSpc>
              <a:spcBef>
                <a:spcPts val="500"/>
              </a:spcBef>
              <a:buSzPct val="100000"/>
              <a:buFont typeface="Arial"/>
              <a:buChar char="•"/>
              <a:defRPr sz="1919"/>
            </a:pPr>
            <a:endParaRPr/>
          </a:p>
          <a:p>
            <a:pPr marL="329184" indent="-329184" defTabSz="877823">
              <a:lnSpc>
                <a:spcPct val="90000"/>
              </a:lnSpc>
              <a:spcBef>
                <a:spcPts val="500"/>
              </a:spcBef>
              <a:buSzPct val="100000"/>
              <a:buFont typeface="Arial"/>
              <a:buChar char="•"/>
              <a:defRPr sz="1919"/>
            </a:pPr>
            <a:endParaRPr/>
          </a:p>
          <a:p>
            <a:pPr marL="329184" indent="-329184" defTabSz="877823">
              <a:lnSpc>
                <a:spcPct val="90000"/>
              </a:lnSpc>
              <a:spcBef>
                <a:spcPts val="500"/>
              </a:spcBef>
              <a:buSzPct val="100000"/>
              <a:buFont typeface="Arial"/>
              <a:buChar char="•"/>
              <a:defRPr sz="1919"/>
            </a:pPr>
            <a:endParaRPr/>
          </a:p>
          <a:p>
            <a:pPr marL="329184" indent="-329184" defTabSz="877823">
              <a:lnSpc>
                <a:spcPct val="90000"/>
              </a:lnSpc>
              <a:spcBef>
                <a:spcPts val="500"/>
              </a:spcBef>
              <a:buSzPct val="100000"/>
              <a:buFont typeface="Arial"/>
              <a:buChar char="•"/>
              <a:defRPr sz="1919"/>
            </a:pPr>
            <a:endParaRPr/>
          </a:p>
          <a:p>
            <a:pPr marL="329184" indent="-329184" defTabSz="877823">
              <a:lnSpc>
                <a:spcPct val="90000"/>
              </a:lnSpc>
              <a:spcBef>
                <a:spcPts val="500"/>
              </a:spcBef>
              <a:buSzPct val="100000"/>
              <a:buFont typeface="Arial"/>
              <a:buChar char="•"/>
              <a:defRPr sz="1919"/>
            </a:pPr>
            <a:endParaRPr/>
          </a:p>
          <a:p>
            <a:pPr defTabSz="877823">
              <a:lnSpc>
                <a:spcPct val="90000"/>
              </a:lnSpc>
              <a:spcBef>
                <a:spcPts val="400"/>
              </a:spcBef>
              <a:defRPr sz="1727"/>
            </a:pPr>
            <a:r>
              <a:t>Photo Credit; TUBS</a:t>
            </a:r>
          </a:p>
        </p:txBody>
      </p:sp>
      <p:pic>
        <p:nvPicPr>
          <p:cNvPr id="134" name="Picture 2" descr="Picture 2"/>
          <p:cNvPicPr>
            <a:picLocks noChangeAspect="1"/>
          </p:cNvPicPr>
          <p:nvPr/>
        </p:nvPicPr>
        <p:blipFill>
          <a:blip r:embed="rId2">
            <a:extLst/>
          </a:blip>
          <a:stretch>
            <a:fillRect/>
          </a:stretch>
        </p:blipFill>
        <p:spPr>
          <a:xfrm>
            <a:off x="1907703" y="1556791"/>
            <a:ext cx="5256586" cy="4722712"/>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itle 1"/>
          <p:cNvSpPr txBox="1">
            <a:spLocks noGrp="1"/>
          </p:cNvSpPr>
          <p:nvPr>
            <p:ph type="title"/>
          </p:nvPr>
        </p:nvSpPr>
        <p:spPr>
          <a:prstGeom prst="rect">
            <a:avLst/>
          </a:prstGeom>
        </p:spPr>
        <p:txBody>
          <a:bodyPr/>
          <a:lstStyle>
            <a:lvl1pPr>
              <a:defRPr b="1"/>
            </a:lvl1pPr>
          </a:lstStyle>
          <a:p>
            <a:r>
              <a:t>Ancient Greek Hero Hercules</a:t>
            </a:r>
          </a:p>
        </p:txBody>
      </p:sp>
      <p:sp>
        <p:nvSpPr>
          <p:cNvPr id="137" name="Text Placeholder 2"/>
          <p:cNvSpPr txBox="1">
            <a:spLocks noGrp="1"/>
          </p:cNvSpPr>
          <p:nvPr>
            <p:ph type="body" sz="quarter" idx="1"/>
          </p:nvPr>
        </p:nvSpPr>
        <p:spPr>
          <a:xfrm>
            <a:off x="457200" y="1535112"/>
            <a:ext cx="4040188" cy="639763"/>
          </a:xfrm>
          <a:prstGeom prst="rect">
            <a:avLst/>
          </a:prstGeom>
        </p:spPr>
        <p:txBody>
          <a:bodyPr/>
          <a:lstStyle/>
          <a:p>
            <a:endParaRPr/>
          </a:p>
        </p:txBody>
      </p:sp>
      <p:sp>
        <p:nvSpPr>
          <p:cNvPr id="138" name="Text Placeholder 4"/>
          <p:cNvSpPr>
            <a:spLocks noGrp="1"/>
          </p:cNvSpPr>
          <p:nvPr>
            <p:ph type="body" idx="13"/>
          </p:nvPr>
        </p:nvSpPr>
        <p:spPr>
          <a:prstGeom prst="rect">
            <a:avLst/>
          </a:prstGeom>
        </p:spPr>
        <p:txBody>
          <a:bodyPr/>
          <a:lstStyle/>
          <a:p>
            <a:pPr marL="0" indent="0">
              <a:spcBef>
                <a:spcPts val="500"/>
              </a:spcBef>
              <a:buSzTx/>
              <a:buFontTx/>
              <a:buNone/>
              <a:defRPr sz="2400" b="1"/>
            </a:pPr>
            <a:endParaRPr/>
          </a:p>
        </p:txBody>
      </p:sp>
      <p:sp>
        <p:nvSpPr>
          <p:cNvPr id="139" name="Content Placeholder 5"/>
          <p:cNvSpPr txBox="1"/>
          <p:nvPr/>
        </p:nvSpPr>
        <p:spPr>
          <a:xfrm>
            <a:off x="4645025" y="2174874"/>
            <a:ext cx="4041775" cy="4683126"/>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marL="329184" indent="-329184" defTabSz="877823">
              <a:lnSpc>
                <a:spcPct val="90000"/>
              </a:lnSpc>
              <a:spcBef>
                <a:spcPts val="500"/>
              </a:spcBef>
              <a:buSzPct val="100000"/>
              <a:buFont typeface="Arial"/>
              <a:buChar char="•"/>
              <a:defRPr sz="1919"/>
            </a:pPr>
            <a:endParaRPr/>
          </a:p>
          <a:p>
            <a:pPr marL="329184" indent="-329184" defTabSz="877823">
              <a:lnSpc>
                <a:spcPct val="90000"/>
              </a:lnSpc>
              <a:spcBef>
                <a:spcPts val="500"/>
              </a:spcBef>
              <a:buSzPct val="100000"/>
              <a:buFont typeface="Arial"/>
              <a:buChar char="•"/>
              <a:defRPr sz="1919"/>
            </a:pPr>
            <a:endParaRPr/>
          </a:p>
          <a:p>
            <a:pPr marL="329184" indent="-329184" defTabSz="877823">
              <a:lnSpc>
                <a:spcPct val="90000"/>
              </a:lnSpc>
              <a:spcBef>
                <a:spcPts val="500"/>
              </a:spcBef>
              <a:buSzPct val="100000"/>
              <a:buFont typeface="Arial"/>
              <a:buChar char="•"/>
              <a:defRPr sz="1919"/>
            </a:pPr>
            <a:endParaRPr/>
          </a:p>
          <a:p>
            <a:pPr marL="329184" indent="-329184" defTabSz="877823">
              <a:lnSpc>
                <a:spcPct val="90000"/>
              </a:lnSpc>
              <a:spcBef>
                <a:spcPts val="500"/>
              </a:spcBef>
              <a:buSzPct val="100000"/>
              <a:buFont typeface="Arial"/>
              <a:buChar char="•"/>
              <a:defRPr sz="1919"/>
            </a:pPr>
            <a:endParaRPr/>
          </a:p>
          <a:p>
            <a:pPr marL="329184" indent="-329184" defTabSz="877823">
              <a:lnSpc>
                <a:spcPct val="90000"/>
              </a:lnSpc>
              <a:spcBef>
                <a:spcPts val="500"/>
              </a:spcBef>
              <a:buSzPct val="100000"/>
              <a:buFont typeface="Arial"/>
              <a:buChar char="•"/>
              <a:defRPr sz="1919"/>
            </a:pPr>
            <a:endParaRPr/>
          </a:p>
          <a:p>
            <a:pPr marL="329184" indent="-329184" defTabSz="877823">
              <a:lnSpc>
                <a:spcPct val="90000"/>
              </a:lnSpc>
              <a:spcBef>
                <a:spcPts val="500"/>
              </a:spcBef>
              <a:buSzPct val="100000"/>
              <a:buFont typeface="Arial"/>
              <a:buChar char="•"/>
              <a:defRPr sz="1919"/>
            </a:pPr>
            <a:endParaRPr/>
          </a:p>
          <a:p>
            <a:pPr marL="329184" indent="-329184" defTabSz="877823">
              <a:lnSpc>
                <a:spcPct val="90000"/>
              </a:lnSpc>
              <a:spcBef>
                <a:spcPts val="500"/>
              </a:spcBef>
              <a:buSzPct val="100000"/>
              <a:buFont typeface="Arial"/>
              <a:buChar char="•"/>
              <a:defRPr sz="1919"/>
            </a:pPr>
            <a:endParaRPr/>
          </a:p>
          <a:p>
            <a:pPr marL="329184" indent="-329184" defTabSz="877823">
              <a:lnSpc>
                <a:spcPct val="90000"/>
              </a:lnSpc>
              <a:spcBef>
                <a:spcPts val="500"/>
              </a:spcBef>
              <a:buSzPct val="100000"/>
              <a:buFont typeface="Arial"/>
              <a:buChar char="•"/>
              <a:defRPr sz="1919"/>
            </a:pPr>
            <a:endParaRPr/>
          </a:p>
          <a:p>
            <a:pPr marL="329184" indent="-329184" defTabSz="877823">
              <a:lnSpc>
                <a:spcPct val="90000"/>
              </a:lnSpc>
              <a:spcBef>
                <a:spcPts val="500"/>
              </a:spcBef>
              <a:buSzPct val="100000"/>
              <a:buFont typeface="Arial"/>
              <a:buChar char="•"/>
              <a:defRPr sz="1919"/>
            </a:pPr>
            <a:endParaRPr/>
          </a:p>
          <a:p>
            <a:pPr marL="329184" indent="-329184" defTabSz="877823">
              <a:lnSpc>
                <a:spcPct val="90000"/>
              </a:lnSpc>
              <a:spcBef>
                <a:spcPts val="500"/>
              </a:spcBef>
              <a:buSzPct val="100000"/>
              <a:buFont typeface="Arial"/>
              <a:buChar char="•"/>
              <a:defRPr sz="1919"/>
            </a:pPr>
            <a:endParaRPr/>
          </a:p>
          <a:p>
            <a:pPr marL="329184" indent="-329184" defTabSz="877823">
              <a:lnSpc>
                <a:spcPct val="90000"/>
              </a:lnSpc>
              <a:spcBef>
                <a:spcPts val="500"/>
              </a:spcBef>
              <a:buSzPct val="100000"/>
              <a:buFont typeface="Arial"/>
              <a:buChar char="•"/>
              <a:defRPr sz="1919"/>
            </a:pPr>
            <a:endParaRPr/>
          </a:p>
          <a:p>
            <a:pPr marL="329184" indent="-329184" defTabSz="877823">
              <a:lnSpc>
                <a:spcPct val="90000"/>
              </a:lnSpc>
              <a:spcBef>
                <a:spcPts val="500"/>
              </a:spcBef>
              <a:buSzPct val="100000"/>
              <a:buFont typeface="Arial"/>
              <a:buChar char="•"/>
              <a:defRPr sz="1919"/>
            </a:pPr>
            <a:endParaRPr/>
          </a:p>
          <a:p>
            <a:pPr defTabSz="877823">
              <a:lnSpc>
                <a:spcPct val="90000"/>
              </a:lnSpc>
              <a:spcBef>
                <a:spcPts val="500"/>
              </a:spcBef>
              <a:defRPr sz="1919"/>
            </a:pPr>
            <a:endParaRPr/>
          </a:p>
          <a:p>
            <a:pPr defTabSz="877823">
              <a:lnSpc>
                <a:spcPct val="90000"/>
              </a:lnSpc>
              <a:spcBef>
                <a:spcPts val="400"/>
              </a:spcBef>
              <a:defRPr sz="1727"/>
            </a:pPr>
            <a:r>
              <a:t>Photo Credit; Clipartpanda </a:t>
            </a:r>
          </a:p>
        </p:txBody>
      </p:sp>
      <p:pic>
        <p:nvPicPr>
          <p:cNvPr id="140" name="Picture 2" descr="Picture 2"/>
          <p:cNvPicPr>
            <a:picLocks noChangeAspect="1"/>
          </p:cNvPicPr>
          <p:nvPr/>
        </p:nvPicPr>
        <p:blipFill>
          <a:blip r:embed="rId2">
            <a:extLst/>
          </a:blip>
          <a:stretch>
            <a:fillRect/>
          </a:stretch>
        </p:blipFill>
        <p:spPr>
          <a:xfrm>
            <a:off x="1547663" y="1412775"/>
            <a:ext cx="5770986" cy="4963047"/>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Title 1"/>
          <p:cNvSpPr txBox="1">
            <a:spLocks noGrp="1"/>
          </p:cNvSpPr>
          <p:nvPr>
            <p:ph type="title"/>
          </p:nvPr>
        </p:nvSpPr>
        <p:spPr>
          <a:prstGeom prst="rect">
            <a:avLst/>
          </a:prstGeom>
        </p:spPr>
        <p:txBody>
          <a:bodyPr/>
          <a:lstStyle>
            <a:lvl1pPr>
              <a:defRPr b="1"/>
            </a:lvl1pPr>
          </a:lstStyle>
          <a:p>
            <a:r>
              <a:t>Ancient Egyptian ship</a:t>
            </a:r>
          </a:p>
        </p:txBody>
      </p:sp>
      <p:sp>
        <p:nvSpPr>
          <p:cNvPr id="143" name="Text Placeholder 2"/>
          <p:cNvSpPr txBox="1">
            <a:spLocks noGrp="1"/>
          </p:cNvSpPr>
          <p:nvPr>
            <p:ph type="body" sz="quarter" idx="1"/>
          </p:nvPr>
        </p:nvSpPr>
        <p:spPr>
          <a:xfrm>
            <a:off x="457200" y="1535112"/>
            <a:ext cx="4040188" cy="639763"/>
          </a:xfrm>
          <a:prstGeom prst="rect">
            <a:avLst/>
          </a:prstGeom>
        </p:spPr>
        <p:txBody>
          <a:bodyPr/>
          <a:lstStyle/>
          <a:p>
            <a:endParaRPr/>
          </a:p>
        </p:txBody>
      </p:sp>
      <p:sp>
        <p:nvSpPr>
          <p:cNvPr id="144" name="Text Placeholder 4"/>
          <p:cNvSpPr>
            <a:spLocks noGrp="1"/>
          </p:cNvSpPr>
          <p:nvPr>
            <p:ph type="body" idx="13"/>
          </p:nvPr>
        </p:nvSpPr>
        <p:spPr>
          <a:prstGeom prst="rect">
            <a:avLst/>
          </a:prstGeom>
        </p:spPr>
        <p:txBody>
          <a:bodyPr/>
          <a:lstStyle/>
          <a:p>
            <a:pPr marL="0" indent="0">
              <a:spcBef>
                <a:spcPts val="500"/>
              </a:spcBef>
              <a:buSzTx/>
              <a:buFontTx/>
              <a:buNone/>
              <a:defRPr sz="2400" b="1"/>
            </a:pPr>
            <a:endParaRPr/>
          </a:p>
        </p:txBody>
      </p:sp>
      <p:sp>
        <p:nvSpPr>
          <p:cNvPr id="145" name="Content Placeholder 5"/>
          <p:cNvSpPr txBox="1"/>
          <p:nvPr/>
        </p:nvSpPr>
        <p:spPr>
          <a:xfrm>
            <a:off x="4645025" y="2174873"/>
            <a:ext cx="4041775" cy="5070552"/>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marL="342900" indent="-342900">
              <a:spcBef>
                <a:spcPts val="500"/>
              </a:spcBef>
              <a:buSzPct val="100000"/>
              <a:buFont typeface="Arial"/>
              <a:buChar char="•"/>
              <a:defRPr sz="2400"/>
            </a:pPr>
            <a:endParaRPr/>
          </a:p>
          <a:p>
            <a:pPr marL="342900" indent="-342900">
              <a:spcBef>
                <a:spcPts val="500"/>
              </a:spcBef>
              <a:buSzPct val="100000"/>
              <a:buFont typeface="Arial"/>
              <a:buChar char="•"/>
              <a:defRPr sz="2400"/>
            </a:pPr>
            <a:endParaRPr/>
          </a:p>
          <a:p>
            <a:pPr marL="342900" indent="-342900">
              <a:spcBef>
                <a:spcPts val="500"/>
              </a:spcBef>
              <a:buSzPct val="100000"/>
              <a:buFont typeface="Arial"/>
              <a:buChar char="•"/>
              <a:defRPr sz="2400"/>
            </a:pPr>
            <a:endParaRPr/>
          </a:p>
          <a:p>
            <a:pPr marL="342900" indent="-342900">
              <a:spcBef>
                <a:spcPts val="500"/>
              </a:spcBef>
              <a:buSzPct val="100000"/>
              <a:buFont typeface="Arial"/>
              <a:buChar char="•"/>
              <a:defRPr sz="2400"/>
            </a:pPr>
            <a:endParaRPr/>
          </a:p>
          <a:p>
            <a:pPr marL="342900" indent="-342900">
              <a:spcBef>
                <a:spcPts val="500"/>
              </a:spcBef>
              <a:buSzPct val="100000"/>
              <a:buFont typeface="Arial"/>
              <a:buChar char="•"/>
              <a:defRPr sz="2400"/>
            </a:pPr>
            <a:endParaRPr/>
          </a:p>
          <a:p>
            <a:pPr marL="342900" indent="-342900">
              <a:spcBef>
                <a:spcPts val="500"/>
              </a:spcBef>
              <a:buSzPct val="100000"/>
              <a:buFont typeface="Arial"/>
              <a:buChar char="•"/>
              <a:defRPr sz="2400"/>
            </a:pPr>
            <a:endParaRPr/>
          </a:p>
          <a:p>
            <a:pPr marL="342900" indent="-342900">
              <a:spcBef>
                <a:spcPts val="500"/>
              </a:spcBef>
              <a:buSzPct val="100000"/>
              <a:buFont typeface="Arial"/>
              <a:buChar char="•"/>
              <a:defRPr sz="2400"/>
            </a:pPr>
            <a:endParaRPr/>
          </a:p>
          <a:p>
            <a:pPr marL="342900" indent="-342900">
              <a:spcBef>
                <a:spcPts val="500"/>
              </a:spcBef>
              <a:buSzPct val="100000"/>
              <a:buFont typeface="Arial"/>
              <a:buChar char="•"/>
              <a:defRPr sz="2400"/>
            </a:pPr>
            <a:endParaRPr/>
          </a:p>
          <a:p>
            <a:pPr marL="342900" indent="-342900">
              <a:spcBef>
                <a:spcPts val="500"/>
              </a:spcBef>
              <a:buSzPct val="100000"/>
              <a:buFont typeface="Arial"/>
              <a:buChar char="•"/>
              <a:defRPr sz="2400"/>
            </a:pPr>
            <a:endParaRPr/>
          </a:p>
          <a:p>
            <a:pPr>
              <a:spcBef>
                <a:spcPts val="500"/>
              </a:spcBef>
              <a:defRPr sz="2000"/>
            </a:pPr>
            <a:endParaRPr/>
          </a:p>
          <a:p>
            <a:pPr>
              <a:spcBef>
                <a:spcPts val="400"/>
              </a:spcBef>
              <a:defRPr sz="2000"/>
            </a:pPr>
            <a:r>
              <a:t>Photo Credit: 83d40m</a:t>
            </a:r>
          </a:p>
        </p:txBody>
      </p:sp>
      <p:pic>
        <p:nvPicPr>
          <p:cNvPr id="146" name="Picture 2" descr="Picture 2"/>
          <p:cNvPicPr>
            <a:picLocks noChangeAspect="1"/>
          </p:cNvPicPr>
          <p:nvPr/>
        </p:nvPicPr>
        <p:blipFill>
          <a:blip r:embed="rId2">
            <a:extLst/>
          </a:blip>
          <a:stretch>
            <a:fillRect/>
          </a:stretch>
        </p:blipFill>
        <p:spPr>
          <a:xfrm>
            <a:off x="169857" y="1772816"/>
            <a:ext cx="8796958" cy="4302338"/>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Picture 2" descr="Picture 2"/>
          <p:cNvPicPr>
            <a:picLocks noChangeAspect="1"/>
          </p:cNvPicPr>
          <p:nvPr/>
        </p:nvPicPr>
        <p:blipFill>
          <a:blip r:embed="rId2">
            <a:extLst/>
          </a:blip>
          <a:stretch>
            <a:fillRect/>
          </a:stretch>
        </p:blipFill>
        <p:spPr>
          <a:xfrm>
            <a:off x="396818" y="2899672"/>
            <a:ext cx="1476165" cy="1099731"/>
          </a:xfrm>
          <a:prstGeom prst="rect">
            <a:avLst/>
          </a:prstGeom>
          <a:ln w="12700">
            <a:miter lim="400000"/>
          </a:ln>
        </p:spPr>
      </p:pic>
      <p:pic>
        <p:nvPicPr>
          <p:cNvPr id="149" name="Picture 3" descr="Picture 3"/>
          <p:cNvPicPr>
            <a:picLocks noChangeAspect="1"/>
          </p:cNvPicPr>
          <p:nvPr/>
        </p:nvPicPr>
        <p:blipFill>
          <a:blip r:embed="rId3">
            <a:extLst/>
          </a:blip>
          <a:stretch>
            <a:fillRect/>
          </a:stretch>
        </p:blipFill>
        <p:spPr>
          <a:xfrm>
            <a:off x="6375658" y="1358479"/>
            <a:ext cx="1589681" cy="1429272"/>
          </a:xfrm>
          <a:prstGeom prst="rect">
            <a:avLst/>
          </a:prstGeom>
          <a:ln w="12700">
            <a:miter lim="400000"/>
          </a:ln>
        </p:spPr>
      </p:pic>
      <p:pic>
        <p:nvPicPr>
          <p:cNvPr id="150" name="Picture 4" descr="Picture 4"/>
          <p:cNvPicPr>
            <a:picLocks noChangeAspect="1"/>
          </p:cNvPicPr>
          <p:nvPr/>
        </p:nvPicPr>
        <p:blipFill>
          <a:blip r:embed="rId4">
            <a:extLst/>
          </a:blip>
          <a:stretch>
            <a:fillRect/>
          </a:stretch>
        </p:blipFill>
        <p:spPr>
          <a:xfrm>
            <a:off x="6967433" y="3746999"/>
            <a:ext cx="902438" cy="1350344"/>
          </a:xfrm>
          <a:prstGeom prst="rect">
            <a:avLst/>
          </a:prstGeom>
          <a:ln w="12700">
            <a:miter lim="400000"/>
          </a:ln>
        </p:spPr>
      </p:pic>
      <p:pic>
        <p:nvPicPr>
          <p:cNvPr id="151" name="Picture 5" descr="Picture 5"/>
          <p:cNvPicPr>
            <a:picLocks noChangeAspect="1"/>
          </p:cNvPicPr>
          <p:nvPr/>
        </p:nvPicPr>
        <p:blipFill>
          <a:blip r:embed="rId5">
            <a:extLst/>
          </a:blip>
          <a:stretch>
            <a:fillRect/>
          </a:stretch>
        </p:blipFill>
        <p:spPr>
          <a:xfrm>
            <a:off x="1424109" y="4634643"/>
            <a:ext cx="1551051" cy="1333128"/>
          </a:xfrm>
          <a:prstGeom prst="rect">
            <a:avLst/>
          </a:prstGeom>
          <a:ln w="12700">
            <a:miter lim="400000"/>
          </a:ln>
        </p:spPr>
      </p:pic>
      <p:pic>
        <p:nvPicPr>
          <p:cNvPr id="152" name="Picture 6" descr="Picture 6"/>
          <p:cNvPicPr>
            <a:picLocks noChangeAspect="1"/>
          </p:cNvPicPr>
          <p:nvPr/>
        </p:nvPicPr>
        <p:blipFill>
          <a:blip r:embed="rId6">
            <a:extLst/>
          </a:blip>
          <a:stretch>
            <a:fillRect/>
          </a:stretch>
        </p:blipFill>
        <p:spPr>
          <a:xfrm>
            <a:off x="4321621" y="5301207"/>
            <a:ext cx="1336974" cy="890139"/>
          </a:xfrm>
          <a:prstGeom prst="rect">
            <a:avLst/>
          </a:prstGeom>
          <a:ln w="12700">
            <a:miter lim="400000"/>
          </a:ln>
        </p:spPr>
      </p:pic>
      <p:pic>
        <p:nvPicPr>
          <p:cNvPr id="153" name="Picture 7" descr="Picture 7"/>
          <p:cNvPicPr>
            <a:picLocks noChangeAspect="1"/>
          </p:cNvPicPr>
          <p:nvPr/>
        </p:nvPicPr>
        <p:blipFill>
          <a:blip r:embed="rId7">
            <a:extLst/>
          </a:blip>
          <a:stretch>
            <a:fillRect/>
          </a:stretch>
        </p:blipFill>
        <p:spPr>
          <a:xfrm>
            <a:off x="3419871" y="613376"/>
            <a:ext cx="2382740" cy="1165575"/>
          </a:xfrm>
          <a:prstGeom prst="rect">
            <a:avLst/>
          </a:prstGeom>
          <a:ln w="12700">
            <a:miter lim="400000"/>
          </a:ln>
        </p:spPr>
      </p:pic>
      <p:sp>
        <p:nvSpPr>
          <p:cNvPr id="154" name="Straight Arrow Connector 7"/>
          <p:cNvSpPr/>
          <p:nvPr/>
        </p:nvSpPr>
        <p:spPr>
          <a:xfrm>
            <a:off x="5658594" y="1484783"/>
            <a:ext cx="717065" cy="588333"/>
          </a:xfrm>
          <a:prstGeom prst="line">
            <a:avLst/>
          </a:prstGeom>
          <a:ln>
            <a:solidFill>
              <a:srgbClr val="4A7EBB"/>
            </a:solidFill>
            <a:headEnd type="triangle"/>
            <a:tailEnd type="triangle"/>
          </a:ln>
        </p:spPr>
        <p:txBody>
          <a:bodyPr lIns="45719" rIns="45719"/>
          <a:lstStyle/>
          <a:p>
            <a:endParaRPr/>
          </a:p>
        </p:txBody>
      </p:sp>
      <p:sp>
        <p:nvSpPr>
          <p:cNvPr id="155" name="Straight Arrow Connector 11"/>
          <p:cNvSpPr/>
          <p:nvPr/>
        </p:nvSpPr>
        <p:spPr>
          <a:xfrm>
            <a:off x="7170498" y="2787750"/>
            <a:ext cx="1" cy="959250"/>
          </a:xfrm>
          <a:prstGeom prst="line">
            <a:avLst/>
          </a:prstGeom>
          <a:ln>
            <a:solidFill>
              <a:srgbClr val="4A7EBB"/>
            </a:solidFill>
            <a:headEnd type="triangle"/>
            <a:tailEnd type="triangle"/>
          </a:ln>
        </p:spPr>
        <p:txBody>
          <a:bodyPr lIns="45719" rIns="45719"/>
          <a:lstStyle/>
          <a:p>
            <a:endParaRPr/>
          </a:p>
        </p:txBody>
      </p:sp>
      <p:sp>
        <p:nvSpPr>
          <p:cNvPr id="175" name="Straight Arrow Connector 15"/>
          <p:cNvSpPr/>
          <p:nvPr/>
        </p:nvSpPr>
        <p:spPr>
          <a:xfrm>
            <a:off x="5658594" y="4668187"/>
            <a:ext cx="1308840" cy="71361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path>
            </a:pathLst>
          </a:custGeom>
          <a:ln>
            <a:solidFill>
              <a:srgbClr val="4A7EBB"/>
            </a:solidFill>
            <a:headEnd type="triangle"/>
            <a:tailEnd type="triangle"/>
          </a:ln>
        </p:spPr>
        <p:txBody>
          <a:bodyPr/>
          <a:lstStyle/>
          <a:p>
            <a:endParaRPr/>
          </a:p>
        </p:txBody>
      </p:sp>
      <p:sp>
        <p:nvSpPr>
          <p:cNvPr id="157" name="Straight Arrow Connector 20"/>
          <p:cNvSpPr/>
          <p:nvPr/>
        </p:nvSpPr>
        <p:spPr>
          <a:xfrm>
            <a:off x="3071842" y="5277910"/>
            <a:ext cx="1222909" cy="468368"/>
          </a:xfrm>
          <a:prstGeom prst="line">
            <a:avLst/>
          </a:prstGeom>
          <a:ln>
            <a:solidFill>
              <a:srgbClr val="4A7EBB"/>
            </a:solidFill>
            <a:headEnd type="triangle"/>
            <a:tailEnd type="triangle"/>
          </a:ln>
        </p:spPr>
        <p:txBody>
          <a:bodyPr lIns="45719" rIns="45719"/>
          <a:lstStyle/>
          <a:p>
            <a:endParaRPr/>
          </a:p>
        </p:txBody>
      </p:sp>
      <p:sp>
        <p:nvSpPr>
          <p:cNvPr id="158" name="Straight Arrow Connector 24"/>
          <p:cNvSpPr/>
          <p:nvPr/>
        </p:nvSpPr>
        <p:spPr>
          <a:xfrm>
            <a:off x="1424109" y="3999402"/>
            <a:ext cx="248117" cy="635243"/>
          </a:xfrm>
          <a:prstGeom prst="line">
            <a:avLst/>
          </a:prstGeom>
          <a:ln>
            <a:solidFill>
              <a:srgbClr val="4A7EBB"/>
            </a:solidFill>
            <a:headEnd type="triangle"/>
            <a:tailEnd type="triangle"/>
          </a:ln>
        </p:spPr>
        <p:txBody>
          <a:bodyPr lIns="45719" rIns="45719"/>
          <a:lstStyle/>
          <a:p>
            <a:endParaRPr/>
          </a:p>
        </p:txBody>
      </p:sp>
      <p:sp>
        <p:nvSpPr>
          <p:cNvPr id="159" name="Straight Arrow Connector 28"/>
          <p:cNvSpPr/>
          <p:nvPr/>
        </p:nvSpPr>
        <p:spPr>
          <a:xfrm flipV="1">
            <a:off x="1259632" y="1778949"/>
            <a:ext cx="613352" cy="1120724"/>
          </a:xfrm>
          <a:prstGeom prst="line">
            <a:avLst/>
          </a:prstGeom>
          <a:ln>
            <a:solidFill>
              <a:srgbClr val="4A7EBB"/>
            </a:solidFill>
            <a:headEnd type="triangle"/>
            <a:tailEnd type="triangle"/>
          </a:ln>
        </p:spPr>
        <p:txBody>
          <a:bodyPr lIns="45719" rIns="45719"/>
          <a:lstStyle/>
          <a:p>
            <a:endParaRPr/>
          </a:p>
        </p:txBody>
      </p:sp>
      <p:pic>
        <p:nvPicPr>
          <p:cNvPr id="160" name="Picture 8" descr="Picture 8"/>
          <p:cNvPicPr>
            <a:picLocks noChangeAspect="1"/>
          </p:cNvPicPr>
          <p:nvPr/>
        </p:nvPicPr>
        <p:blipFill>
          <a:blip r:embed="rId8">
            <a:extLst/>
          </a:blip>
          <a:stretch>
            <a:fillRect/>
          </a:stretch>
        </p:blipFill>
        <p:spPr>
          <a:xfrm>
            <a:off x="1872982" y="1120294"/>
            <a:ext cx="870487" cy="1317311"/>
          </a:xfrm>
          <a:prstGeom prst="rect">
            <a:avLst/>
          </a:prstGeom>
          <a:ln w="12700">
            <a:miter lim="400000"/>
          </a:ln>
        </p:spPr>
      </p:pic>
      <p:sp>
        <p:nvSpPr>
          <p:cNvPr id="161" name="Straight Arrow Connector 3084"/>
          <p:cNvSpPr/>
          <p:nvPr/>
        </p:nvSpPr>
        <p:spPr>
          <a:xfrm flipV="1">
            <a:off x="2743468" y="1196164"/>
            <a:ext cx="676404" cy="457199"/>
          </a:xfrm>
          <a:prstGeom prst="line">
            <a:avLst/>
          </a:prstGeom>
          <a:ln>
            <a:solidFill>
              <a:srgbClr val="4A7EBB"/>
            </a:solidFill>
            <a:headEnd type="triangle"/>
            <a:tailEnd type="triangle"/>
          </a:ln>
        </p:spPr>
        <p:txBody>
          <a:bodyPr lIns="45719" rIns="45719"/>
          <a:lstStyle/>
          <a:p>
            <a:endParaRPr/>
          </a:p>
        </p:txBody>
      </p:sp>
      <p:sp>
        <p:nvSpPr>
          <p:cNvPr id="162" name="Straight Arrow Connector 3088"/>
          <p:cNvSpPr/>
          <p:nvPr/>
        </p:nvSpPr>
        <p:spPr>
          <a:xfrm>
            <a:off x="4611241" y="1855066"/>
            <a:ext cx="378869" cy="3446143"/>
          </a:xfrm>
          <a:prstGeom prst="line">
            <a:avLst/>
          </a:prstGeom>
          <a:ln>
            <a:solidFill>
              <a:srgbClr val="4A7EBB"/>
            </a:solidFill>
            <a:headEnd type="triangle"/>
            <a:tailEnd type="triangle"/>
          </a:ln>
        </p:spPr>
        <p:txBody>
          <a:bodyPr lIns="45719" rIns="45719"/>
          <a:lstStyle/>
          <a:p>
            <a:endParaRPr/>
          </a:p>
        </p:txBody>
      </p:sp>
      <p:sp>
        <p:nvSpPr>
          <p:cNvPr id="163" name="Straight Arrow Connector 3092"/>
          <p:cNvSpPr/>
          <p:nvPr/>
        </p:nvSpPr>
        <p:spPr>
          <a:xfrm>
            <a:off x="1872982" y="3449537"/>
            <a:ext cx="5094453" cy="972636"/>
          </a:xfrm>
          <a:prstGeom prst="line">
            <a:avLst/>
          </a:prstGeom>
          <a:ln>
            <a:solidFill>
              <a:srgbClr val="4A7EBB"/>
            </a:solidFill>
            <a:headEnd type="triangle"/>
            <a:tailEnd type="triangle"/>
          </a:ln>
        </p:spPr>
        <p:txBody>
          <a:bodyPr lIns="45719" rIns="45719"/>
          <a:lstStyle/>
          <a:p>
            <a:endParaRPr/>
          </a:p>
        </p:txBody>
      </p:sp>
      <p:sp>
        <p:nvSpPr>
          <p:cNvPr id="164" name="Straight Arrow Connector 3096"/>
          <p:cNvSpPr/>
          <p:nvPr/>
        </p:nvSpPr>
        <p:spPr>
          <a:xfrm>
            <a:off x="2743468" y="2339311"/>
            <a:ext cx="2057207" cy="2938600"/>
          </a:xfrm>
          <a:prstGeom prst="line">
            <a:avLst/>
          </a:prstGeom>
          <a:ln>
            <a:solidFill>
              <a:srgbClr val="4A7EBB"/>
            </a:solidFill>
            <a:headEnd type="triangle"/>
            <a:tailEnd type="triangle"/>
          </a:ln>
        </p:spPr>
        <p:txBody>
          <a:bodyPr lIns="45719" rIns="45719"/>
          <a:lstStyle/>
          <a:p>
            <a:endParaRPr/>
          </a:p>
        </p:txBody>
      </p:sp>
      <p:sp>
        <p:nvSpPr>
          <p:cNvPr id="165" name="Straight Arrow Connector 3099"/>
          <p:cNvSpPr/>
          <p:nvPr/>
        </p:nvSpPr>
        <p:spPr>
          <a:xfrm flipH="1">
            <a:off x="2555775" y="1778948"/>
            <a:ext cx="1584177" cy="2855696"/>
          </a:xfrm>
          <a:prstGeom prst="line">
            <a:avLst/>
          </a:prstGeom>
          <a:ln>
            <a:solidFill>
              <a:srgbClr val="4A7EBB"/>
            </a:solidFill>
            <a:headEnd type="triangle"/>
            <a:tailEnd type="triangle"/>
          </a:ln>
        </p:spPr>
        <p:txBody>
          <a:bodyPr lIns="45719" rIns="45719"/>
          <a:lstStyle/>
          <a:p>
            <a:endParaRPr/>
          </a:p>
        </p:txBody>
      </p:sp>
      <p:sp>
        <p:nvSpPr>
          <p:cNvPr id="166" name="Straight Arrow Connector 3103"/>
          <p:cNvSpPr/>
          <p:nvPr/>
        </p:nvSpPr>
        <p:spPr>
          <a:xfrm flipV="1">
            <a:off x="2975158" y="2437604"/>
            <a:ext cx="3337856" cy="2197042"/>
          </a:xfrm>
          <a:prstGeom prst="line">
            <a:avLst/>
          </a:prstGeom>
          <a:ln>
            <a:solidFill>
              <a:srgbClr val="4A7EBB"/>
            </a:solidFill>
            <a:headEnd type="triangle"/>
            <a:tailEnd type="triangle"/>
          </a:ln>
        </p:spPr>
        <p:txBody>
          <a:bodyPr lIns="45719" rIns="45719"/>
          <a:lstStyle/>
          <a:p>
            <a:endParaRPr/>
          </a:p>
        </p:txBody>
      </p:sp>
      <p:sp>
        <p:nvSpPr>
          <p:cNvPr id="167" name="Straight Arrow Connector 3107"/>
          <p:cNvSpPr/>
          <p:nvPr/>
        </p:nvSpPr>
        <p:spPr>
          <a:xfrm flipH="1" flipV="1">
            <a:off x="2743468" y="2073116"/>
            <a:ext cx="4223967" cy="1926286"/>
          </a:xfrm>
          <a:prstGeom prst="line">
            <a:avLst/>
          </a:prstGeom>
          <a:ln>
            <a:solidFill>
              <a:srgbClr val="4A7EBB"/>
            </a:solidFill>
            <a:headEnd type="triangle"/>
            <a:tailEnd type="triangle"/>
          </a:ln>
        </p:spPr>
        <p:txBody>
          <a:bodyPr lIns="45719" rIns="45719"/>
          <a:lstStyle/>
          <a:p>
            <a:endParaRPr/>
          </a:p>
        </p:txBody>
      </p:sp>
      <p:sp>
        <p:nvSpPr>
          <p:cNvPr id="168" name="Straight Arrow Connector 3109"/>
          <p:cNvSpPr/>
          <p:nvPr/>
        </p:nvSpPr>
        <p:spPr>
          <a:xfrm>
            <a:off x="5148064" y="1855066"/>
            <a:ext cx="1819371" cy="1953544"/>
          </a:xfrm>
          <a:prstGeom prst="line">
            <a:avLst/>
          </a:prstGeom>
          <a:ln>
            <a:solidFill>
              <a:srgbClr val="4A7EBB"/>
            </a:solidFill>
            <a:headEnd type="triangle"/>
            <a:tailEnd type="triangle"/>
          </a:ln>
        </p:spPr>
        <p:txBody>
          <a:bodyPr lIns="45719" rIns="45719"/>
          <a:lstStyle/>
          <a:p>
            <a:endParaRPr/>
          </a:p>
        </p:txBody>
      </p:sp>
      <p:sp>
        <p:nvSpPr>
          <p:cNvPr id="169" name="Straight Arrow Connector 3112"/>
          <p:cNvSpPr/>
          <p:nvPr/>
        </p:nvSpPr>
        <p:spPr>
          <a:xfrm flipV="1">
            <a:off x="2975158" y="4149080"/>
            <a:ext cx="3992277" cy="720081"/>
          </a:xfrm>
          <a:prstGeom prst="line">
            <a:avLst/>
          </a:prstGeom>
          <a:ln>
            <a:solidFill>
              <a:srgbClr val="4A7EBB"/>
            </a:solidFill>
            <a:headEnd type="triangle"/>
            <a:tailEnd type="triangle"/>
          </a:ln>
        </p:spPr>
        <p:txBody>
          <a:bodyPr lIns="45719" rIns="45719"/>
          <a:lstStyle/>
          <a:p>
            <a:endParaRPr/>
          </a:p>
        </p:txBody>
      </p:sp>
      <p:sp>
        <p:nvSpPr>
          <p:cNvPr id="170" name="Straight Arrow Connector 3115"/>
          <p:cNvSpPr/>
          <p:nvPr/>
        </p:nvSpPr>
        <p:spPr>
          <a:xfrm flipV="1">
            <a:off x="1872982" y="1778949"/>
            <a:ext cx="1810315" cy="1257310"/>
          </a:xfrm>
          <a:prstGeom prst="line">
            <a:avLst/>
          </a:prstGeom>
          <a:ln>
            <a:solidFill>
              <a:srgbClr val="4A7EBB"/>
            </a:solidFill>
            <a:headEnd type="triangle"/>
            <a:tailEnd type="triangle"/>
          </a:ln>
        </p:spPr>
        <p:txBody>
          <a:bodyPr lIns="45719" rIns="45719"/>
          <a:lstStyle/>
          <a:p>
            <a:endParaRPr/>
          </a:p>
        </p:txBody>
      </p:sp>
      <p:sp>
        <p:nvSpPr>
          <p:cNvPr id="171" name="Straight Arrow Connector 3119"/>
          <p:cNvSpPr/>
          <p:nvPr/>
        </p:nvSpPr>
        <p:spPr>
          <a:xfrm>
            <a:off x="2743469" y="1778949"/>
            <a:ext cx="3569546" cy="560362"/>
          </a:xfrm>
          <a:prstGeom prst="line">
            <a:avLst/>
          </a:prstGeom>
          <a:ln>
            <a:solidFill>
              <a:srgbClr val="4A7EBB"/>
            </a:solidFill>
            <a:headEnd type="triangle"/>
            <a:tailEnd type="triangle"/>
          </a:ln>
        </p:spPr>
        <p:txBody>
          <a:bodyPr lIns="45719" rIns="45719"/>
          <a:lstStyle/>
          <a:p>
            <a:endParaRPr/>
          </a:p>
        </p:txBody>
      </p:sp>
      <p:sp>
        <p:nvSpPr>
          <p:cNvPr id="172" name="Straight Arrow Connector 3123"/>
          <p:cNvSpPr/>
          <p:nvPr/>
        </p:nvSpPr>
        <p:spPr>
          <a:xfrm flipH="1">
            <a:off x="2308225" y="2437603"/>
            <a:ext cx="1" cy="2071517"/>
          </a:xfrm>
          <a:prstGeom prst="line">
            <a:avLst/>
          </a:prstGeom>
          <a:ln>
            <a:solidFill>
              <a:srgbClr val="4A7EBB"/>
            </a:solidFill>
            <a:headEnd type="triangle"/>
            <a:tailEnd type="triangle"/>
          </a:ln>
        </p:spPr>
        <p:txBody>
          <a:bodyPr lIns="45719" rIns="45719"/>
          <a:lstStyle/>
          <a:p>
            <a:endParaRPr/>
          </a:p>
        </p:txBody>
      </p:sp>
      <p:sp>
        <p:nvSpPr>
          <p:cNvPr id="173" name="Straight Arrow Connector 3125"/>
          <p:cNvSpPr/>
          <p:nvPr/>
        </p:nvSpPr>
        <p:spPr>
          <a:xfrm>
            <a:off x="1872982" y="3808610"/>
            <a:ext cx="2421769" cy="1492599"/>
          </a:xfrm>
          <a:prstGeom prst="line">
            <a:avLst/>
          </a:prstGeom>
          <a:ln>
            <a:solidFill>
              <a:srgbClr val="4A7EBB"/>
            </a:solidFill>
            <a:headEnd type="triangle"/>
            <a:tailEnd type="triangle"/>
          </a:ln>
        </p:spPr>
        <p:txBody>
          <a:bodyPr lIns="45719" rIns="45719"/>
          <a:lstStyle/>
          <a:p>
            <a:endParaRPr/>
          </a:p>
        </p:txBody>
      </p:sp>
      <p:sp>
        <p:nvSpPr>
          <p:cNvPr id="174" name="Straight Arrow Connector 3127"/>
          <p:cNvSpPr/>
          <p:nvPr/>
        </p:nvSpPr>
        <p:spPr>
          <a:xfrm flipV="1">
            <a:off x="5658594" y="2787751"/>
            <a:ext cx="1111620" cy="2490160"/>
          </a:xfrm>
          <a:prstGeom prst="line">
            <a:avLst/>
          </a:prstGeom>
          <a:ln>
            <a:solidFill>
              <a:srgbClr val="4A7EBB"/>
            </a:solidFill>
            <a:headEnd type="triangle"/>
            <a:tailEnd type="triangle"/>
          </a:ln>
        </p:spPr>
        <p:txBody>
          <a:bodyPr lIns="45719" rIns="45719"/>
          <a:lstStyle/>
          <a:p>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Rectangle 8"/>
          <p:cNvSpPr txBox="1"/>
          <p:nvPr/>
        </p:nvSpPr>
        <p:spPr>
          <a:xfrm>
            <a:off x="0" y="-1049150"/>
            <a:ext cx="9036496" cy="54933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3600" b="1"/>
            </a:lvl1pPr>
          </a:lstStyle>
          <a:p>
            <a:r>
              <a:t>DROWNED CITY</a:t>
            </a:r>
          </a:p>
        </p:txBody>
      </p:sp>
      <p:sp>
        <p:nvSpPr>
          <p:cNvPr id="178" name="Title 9"/>
          <p:cNvSpPr txBox="1">
            <a:spLocks noGrp="1"/>
          </p:cNvSpPr>
          <p:nvPr>
            <p:ph type="title"/>
          </p:nvPr>
        </p:nvSpPr>
        <p:spPr>
          <a:prstGeom prst="rect">
            <a:avLst/>
          </a:prstGeom>
        </p:spPr>
        <p:txBody>
          <a:bodyPr>
            <a:normAutofit fontScale="90000"/>
          </a:bodyPr>
          <a:lstStyle/>
          <a:p>
            <a:pPr defTabSz="365760">
              <a:defRPr sz="2160" b="1"/>
            </a:pPr>
            <a:r>
              <a:t/>
            </a:r>
            <a:br/>
            <a:r>
              <a:t/>
            </a:r>
            <a:br/>
            <a:r>
              <a:rPr sz="1920"/>
              <a:t>DROWNED CITY NEAR MOUTHS  OF NILE</a:t>
            </a:r>
            <a:br>
              <a:rPr sz="1920"/>
            </a:br>
            <a:r>
              <a:rPr sz="1920"/>
              <a:t/>
            </a:r>
            <a:br>
              <a:rPr sz="1920"/>
            </a:br>
            <a:endParaRPr sz="1920"/>
          </a:p>
        </p:txBody>
      </p:sp>
      <p:sp>
        <p:nvSpPr>
          <p:cNvPr id="179" name="Content Placeholder 10"/>
          <p:cNvSpPr txBox="1">
            <a:spLocks noGrp="1"/>
          </p:cNvSpPr>
          <p:nvPr>
            <p:ph type="body" idx="1"/>
          </p:nvPr>
        </p:nvSpPr>
        <p:spPr>
          <a:xfrm>
            <a:off x="457200" y="1600200"/>
            <a:ext cx="8229600" cy="4525963"/>
          </a:xfrm>
          <a:prstGeom prst="rect">
            <a:avLst/>
          </a:prstGeom>
        </p:spPr>
        <p:txBody>
          <a:bodyPr/>
          <a:lstStyle/>
          <a:p>
            <a:pPr marL="0" indent="0">
              <a:lnSpc>
                <a:spcPct val="80000"/>
              </a:lnSpc>
              <a:spcBef>
                <a:spcPts val="500"/>
              </a:spcBef>
              <a:buSzTx/>
              <a:buNone/>
              <a:defRPr sz="2100"/>
            </a:pPr>
            <a:r>
              <a:t>Vigilance (alertness) of a Royal Air Force pilot at Alexandria (a city on the coast of Egypt) is responsible for what is hailed (announced) as one of the most important archaeological discoveries in recent years. While flying over the sea near Nelson Island, Group-Captain John T. Cull, who commands the aircraft depot at Aboukir, looked down into the clear blue Mediterranean and saw something in the shape of a large horseshoe beneath the sea. He informed Prince Omar Toussoun, the eminent (important) Egyptian archaeologist, who sent a diver down at the spot indicated and has now ascertained (decided) that the 'horseshoe' is made up of columns of marble and red granite and the foundations of ancient buildings.</a:t>
            </a:r>
            <a:endParaRPr sz="2800"/>
          </a:p>
          <a:p>
            <a:pPr marL="0" indent="0">
              <a:lnSpc>
                <a:spcPct val="80000"/>
              </a:lnSpc>
              <a:spcBef>
                <a:spcPts val="500"/>
              </a:spcBef>
              <a:buSzTx/>
              <a:buNone/>
              <a:defRPr sz="2100"/>
            </a:pPr>
            <a:r>
              <a:t>Among the relics brought up by the diver is the head of a white marble</a:t>
            </a:r>
            <a:endParaRPr sz="2400"/>
          </a:p>
          <a:p>
            <a:pPr marL="0" indent="0">
              <a:lnSpc>
                <a:spcPct val="80000"/>
              </a:lnSpc>
              <a:spcBef>
                <a:spcPts val="500"/>
              </a:spcBef>
              <a:buSzTx/>
              <a:buNone/>
              <a:defRPr sz="2100"/>
            </a:pPr>
            <a:r>
              <a:t>statue. Now cleaned, it reveals the features of Alexander the Great (a Greek conqueror). Experts believe that the ruins may indicate the exact site of Canopus (an ancient lost city).</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112</TotalTime>
  <Words>627</Words>
  <Application>Microsoft Office PowerPoint</Application>
  <PresentationFormat>On-screen Show (4:3)</PresentationFormat>
  <Paragraphs>164</Paragraphs>
  <Slides>28</Slides>
  <Notes>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 How did Franck Goddio rescue hidden treasures from the sea? </vt:lpstr>
      <vt:lpstr>RAF plane over Aboukir Bay, Egypt, 1940`s</vt:lpstr>
      <vt:lpstr>Prince Omar Tousson of Egypt (1872-1944)</vt:lpstr>
      <vt:lpstr>PowerPoint Presentation</vt:lpstr>
      <vt:lpstr>Map of Queensland, Australia</vt:lpstr>
      <vt:lpstr>Ancient Greek Hero Hercules</vt:lpstr>
      <vt:lpstr>Ancient Egyptian ship</vt:lpstr>
      <vt:lpstr>PowerPoint Presentation</vt:lpstr>
      <vt:lpstr>  DROWNED CITY NEAR MOUTHS  OF NILE  </vt:lpstr>
      <vt:lpstr>PowerPoint Presentation</vt:lpstr>
      <vt:lpstr>PowerPoint Presentation</vt:lpstr>
      <vt:lpstr>PowerPoint Presentation</vt:lpstr>
      <vt:lpstr>PowerPoint Presentation</vt:lpstr>
      <vt:lpstr>PowerPoint Presentation</vt:lpstr>
      <vt:lpstr>PowerPoint Presentation</vt:lpstr>
      <vt:lpstr>  Side scan Sonar can show mounds where ruined buildings might be and dips where river and canal channels once flowed</vt:lpstr>
      <vt:lpstr>  NMRM reveals where the weight of heavy buildings may have collapsed, cracking the earth beneath them and causing a fault </vt:lpstr>
      <vt:lpstr>Bathymetric map of the ocean bed off Britain</vt:lpstr>
      <vt:lpstr>PowerPoint Presentation</vt:lpstr>
      <vt:lpstr>How do you get sand off a heavy artefact underwater? </vt:lpstr>
      <vt:lpstr>Suck the sand off with an Airlift or Water Dredge</vt:lpstr>
      <vt:lpstr>How do you take artefacts from the seabed to the surface?</vt:lpstr>
      <vt:lpstr>PowerPoint Presentation</vt:lpstr>
      <vt:lpstr>PowerPoint Presentation</vt:lpstr>
      <vt:lpstr>By hoisting artefacts by ropes or straps with a crane </vt:lpstr>
      <vt:lpstr>By hooking artefacts to a buoyant airlift (like a balloon)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did Franck Goddio rescue hidden treasures from the sea?</dc:title>
  <dc:creator>Owner</dc:creator>
  <cp:lastModifiedBy>ADMIN</cp:lastModifiedBy>
  <cp:revision>2</cp:revision>
  <dcterms:modified xsi:type="dcterms:W3CDTF">2017-11-10T13:32:25Z</dcterms:modified>
</cp:coreProperties>
</file>