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8" d="100"/>
          <a:sy n="118" d="100"/>
        </p:scale>
        <p:origin x="-1434"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721182570"/>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274638"/>
            <a:ext cx="2057400" cy="5851526"/>
          </a:xfrm>
          <a:prstGeom prst="rect">
            <a:avLst/>
          </a:prstGeom>
        </p:spPr>
        <p:txBody>
          <a:bodyPr/>
          <a:lstStyle/>
          <a:p>
            <a:r>
              <a:t>Title Text</a:t>
            </a:r>
          </a:p>
        </p:txBody>
      </p:sp>
      <p:sp>
        <p:nvSpPr>
          <p:cNvPr id="102" name="Body Level One…"/>
          <p:cNvSpPr txBox="1">
            <a:spLocks noGrp="1"/>
          </p:cNvSpPr>
          <p:nvPr>
            <p:ph type="body" idx="1"/>
          </p:nvPr>
        </p:nvSpPr>
        <p:spPr>
          <a:xfrm>
            <a:off x="457200" y="274638"/>
            <a:ext cx="60198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itle 3"/>
          <p:cNvSpPr txBox="1">
            <a:spLocks noGrp="1"/>
          </p:cNvSpPr>
          <p:nvPr>
            <p:ph type="title"/>
          </p:nvPr>
        </p:nvSpPr>
        <p:spPr>
          <a:prstGeom prst="rect">
            <a:avLst/>
          </a:prstGeom>
          <a:solidFill>
            <a:srgbClr val="558ED5"/>
          </a:solidFill>
        </p:spPr>
        <p:txBody>
          <a:bodyPr>
            <a:normAutofit fontScale="90000"/>
          </a:bodyPr>
          <a:lstStyle>
            <a:lvl1pPr defTabSz="886968">
              <a:defRPr sz="3783"/>
            </a:lvl1pPr>
          </a:lstStyle>
          <a:p>
            <a:r>
              <a:t>How Egyptian were the lost cities of Thonis-Heracleion and Canopus?</a:t>
            </a:r>
          </a:p>
        </p:txBody>
      </p:sp>
      <p:sp>
        <p:nvSpPr>
          <p:cNvPr id="113" name="Text Placeholder 5"/>
          <p:cNvSpPr txBox="1">
            <a:spLocks noGrp="1"/>
          </p:cNvSpPr>
          <p:nvPr>
            <p:ph type="body" sz="half" idx="1"/>
          </p:nvPr>
        </p:nvSpPr>
        <p:spPr>
          <a:xfrm>
            <a:off x="457200" y="1535112"/>
            <a:ext cx="4040188" cy="5854328"/>
          </a:xfrm>
          <a:prstGeom prst="rect">
            <a:avLst/>
          </a:prstGeom>
        </p:spPr>
        <p:txBody>
          <a:bodyPr/>
          <a:lstStyle/>
          <a:p>
            <a:pPr>
              <a:spcBef>
                <a:spcPts val="300"/>
              </a:spcBef>
              <a:defRPr sz="1400" b="0"/>
            </a:pPr>
            <a:r>
              <a:t>Photo credit;;Christoph Gerigk; © Franck Goddio /Hilti Foundation</a:t>
            </a:r>
          </a:p>
          <a:p>
            <a:pPr>
              <a:defRPr sz="1600"/>
            </a:pPr>
            <a:endParaRPr/>
          </a:p>
        </p:txBody>
      </p:sp>
      <p:pic>
        <p:nvPicPr>
          <p:cNvPr id="114" name="Picture 2" descr="Picture 2"/>
          <p:cNvPicPr>
            <a:picLocks noChangeAspect="1"/>
          </p:cNvPicPr>
          <p:nvPr/>
        </p:nvPicPr>
        <p:blipFill>
          <a:blip r:embed="rId2">
            <a:extLst/>
          </a:blip>
          <a:stretch>
            <a:fillRect/>
          </a:stretch>
        </p:blipFill>
        <p:spPr>
          <a:xfrm rot="20861484">
            <a:off x="429063" y="2356658"/>
            <a:ext cx="4271022" cy="2879073"/>
          </a:xfrm>
          <a:prstGeom prst="rect">
            <a:avLst/>
          </a:prstGeom>
          <a:ln w="12700">
            <a:miter lim="400000"/>
          </a:ln>
        </p:spPr>
      </p:pic>
      <p:sp>
        <p:nvSpPr>
          <p:cNvPr id="115" name="Text Placeholder 6"/>
          <p:cNvSpPr>
            <a:spLocks noGrp="1"/>
          </p:cNvSpPr>
          <p:nvPr>
            <p:ph type="body" idx="13"/>
          </p:nvPr>
        </p:nvSpPr>
        <p:spPr>
          <a:prstGeom prst="rect">
            <a:avLst/>
          </a:prstGeom>
        </p:spPr>
        <p:txBody>
          <a:bodyPr/>
          <a:lstStyle/>
          <a:p>
            <a:pPr marL="0" indent="0">
              <a:spcBef>
                <a:spcPts val="500"/>
              </a:spcBef>
              <a:buSzTx/>
              <a:buFontTx/>
              <a:buNone/>
              <a:defRPr sz="2400" b="1"/>
            </a:pPr>
            <a:endParaRPr/>
          </a:p>
        </p:txBody>
      </p:sp>
      <p:pic>
        <p:nvPicPr>
          <p:cNvPr id="116" name="Picture 3" descr="Picture 3"/>
          <p:cNvPicPr>
            <a:picLocks noChangeAspect="1"/>
          </p:cNvPicPr>
          <p:nvPr/>
        </p:nvPicPr>
        <p:blipFill>
          <a:blip r:embed="rId3">
            <a:extLst/>
          </a:blip>
          <a:stretch>
            <a:fillRect/>
          </a:stretch>
        </p:blipFill>
        <p:spPr>
          <a:xfrm rot="541397">
            <a:off x="4358954" y="2378191"/>
            <a:ext cx="4273287" cy="287017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Title 1"/>
          <p:cNvSpPr txBox="1">
            <a:spLocks noGrp="1"/>
          </p:cNvSpPr>
          <p:nvPr>
            <p:ph type="title"/>
          </p:nvPr>
        </p:nvSpPr>
        <p:spPr>
          <a:prstGeom prst="rect">
            <a:avLst/>
          </a:prstGeom>
        </p:spPr>
        <p:txBody>
          <a:bodyPr/>
          <a:lstStyle>
            <a:lvl1pPr>
              <a:defRPr sz="3900" b="1"/>
            </a:lvl1pPr>
          </a:lstStyle>
          <a:p>
            <a:r>
              <a:t>The Romans conquered Egypt 30 BC</a:t>
            </a:r>
          </a:p>
        </p:txBody>
      </p:sp>
      <p:sp>
        <p:nvSpPr>
          <p:cNvPr id="163" name="Text Placeholder 2"/>
          <p:cNvSpPr txBox="1">
            <a:spLocks noGrp="1"/>
          </p:cNvSpPr>
          <p:nvPr>
            <p:ph type="body" sz="half" idx="1"/>
          </p:nvPr>
        </p:nvSpPr>
        <p:spPr>
          <a:xfrm>
            <a:off x="457200" y="1535111"/>
            <a:ext cx="4040188" cy="5206257"/>
          </a:xfrm>
          <a:prstGeom prst="rect">
            <a:avLst/>
          </a:prstGeom>
        </p:spPr>
        <p:txBody>
          <a:bodyPr/>
          <a:lstStyle>
            <a:lvl1pPr>
              <a:spcBef>
                <a:spcPts val="300"/>
              </a:spcBef>
              <a:defRPr sz="1600" b="0"/>
            </a:lvl1pPr>
          </a:lstStyle>
          <a:p>
            <a:r>
              <a:t>Photo Credit; Caliga 10</a:t>
            </a:r>
          </a:p>
        </p:txBody>
      </p:sp>
      <p:sp>
        <p:nvSpPr>
          <p:cNvPr id="164" name="Text Placeholder 4"/>
          <p:cNvSpPr>
            <a:spLocks noGrp="1"/>
          </p:cNvSpPr>
          <p:nvPr>
            <p:ph type="body" idx="13"/>
          </p:nvPr>
        </p:nvSpPr>
        <p:spPr>
          <a:prstGeom prst="rect">
            <a:avLst/>
          </a:prstGeom>
        </p:spPr>
        <p:txBody>
          <a:bodyPr/>
          <a:lstStyle/>
          <a:p>
            <a:pPr marL="0" indent="0">
              <a:spcBef>
                <a:spcPts val="500"/>
              </a:spcBef>
              <a:buSzTx/>
              <a:buFontTx/>
              <a:buNone/>
              <a:defRPr sz="2400" b="1"/>
            </a:pPr>
            <a:endParaRPr/>
          </a:p>
        </p:txBody>
      </p:sp>
      <p:pic>
        <p:nvPicPr>
          <p:cNvPr id="165" name="Picture 3" descr="Picture 3"/>
          <p:cNvPicPr>
            <a:picLocks noChangeAspect="1"/>
          </p:cNvPicPr>
          <p:nvPr/>
        </p:nvPicPr>
        <p:blipFill>
          <a:blip r:embed="rId2">
            <a:extLst/>
          </a:blip>
          <a:stretch>
            <a:fillRect/>
          </a:stretch>
        </p:blipFill>
        <p:spPr>
          <a:xfrm>
            <a:off x="2555775" y="1268759"/>
            <a:ext cx="3697060" cy="4929413"/>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itle 1"/>
          <p:cNvSpPr txBox="1">
            <a:spLocks noGrp="1"/>
          </p:cNvSpPr>
          <p:nvPr>
            <p:ph type="title"/>
          </p:nvPr>
        </p:nvSpPr>
        <p:spPr>
          <a:prstGeom prst="rect">
            <a:avLst/>
          </a:prstGeom>
        </p:spPr>
        <p:txBody>
          <a:bodyPr/>
          <a:lstStyle/>
          <a:p>
            <a:pPr defTabSz="548640">
              <a:defRPr sz="2340"/>
            </a:pPr>
            <a:r>
              <a:t/>
            </a:r>
            <a:br/>
            <a:r>
              <a:rPr sz="1920" b="1"/>
              <a:t>Between 620 and 525 BC Greek traders were allowed to build their own temples to Greek gods in Thonis-Heracleion. It became an important trading port</a:t>
            </a:r>
          </a:p>
        </p:txBody>
      </p:sp>
      <p:sp>
        <p:nvSpPr>
          <p:cNvPr id="168" name="Text Placeholder 10"/>
          <p:cNvSpPr txBox="1">
            <a:spLocks noGrp="1"/>
          </p:cNvSpPr>
          <p:nvPr>
            <p:ph type="body" sz="half" idx="1"/>
          </p:nvPr>
        </p:nvSpPr>
        <p:spPr>
          <a:xfrm>
            <a:off x="457200" y="1535112"/>
            <a:ext cx="4040188" cy="5322888"/>
          </a:xfrm>
          <a:prstGeom prst="rect">
            <a:avLst/>
          </a:prstGeom>
        </p:spPr>
        <p:txBody>
          <a:bodyPr/>
          <a:lstStyle/>
          <a:p>
            <a:pPr>
              <a:defRPr sz="1600" b="0"/>
            </a:pPr>
            <a:r>
              <a:t>Photo Credit; Tommi Nikkilä</a:t>
            </a:r>
            <a:r>
              <a:rPr sz="2400"/>
              <a:t> </a:t>
            </a:r>
            <a:r>
              <a:rPr sz="2400" b="1"/>
              <a:t> </a:t>
            </a:r>
          </a:p>
        </p:txBody>
      </p:sp>
      <p:pic>
        <p:nvPicPr>
          <p:cNvPr id="169" name="Picture 2" descr="Picture 2"/>
          <p:cNvPicPr>
            <a:picLocks noChangeAspect="1"/>
          </p:cNvPicPr>
          <p:nvPr/>
        </p:nvPicPr>
        <p:blipFill>
          <a:blip r:embed="rId2">
            <a:extLst/>
          </a:blip>
          <a:stretch>
            <a:fillRect/>
          </a:stretch>
        </p:blipFill>
        <p:spPr>
          <a:xfrm>
            <a:off x="1619671" y="2132856"/>
            <a:ext cx="5856651" cy="4392489"/>
          </a:xfrm>
          <a:prstGeom prst="rect">
            <a:avLst/>
          </a:prstGeom>
          <a:ln w="12700">
            <a:miter lim="400000"/>
          </a:ln>
        </p:spPr>
      </p:pic>
      <p:sp>
        <p:nvSpPr>
          <p:cNvPr id="170" name="Text Placeholder 11"/>
          <p:cNvSpPr>
            <a:spLocks noGrp="1"/>
          </p:cNvSpPr>
          <p:nvPr>
            <p:ph type="body" idx="13"/>
          </p:nvPr>
        </p:nvSpPr>
        <p:spPr>
          <a:prstGeom prst="rect">
            <a:avLst/>
          </a:prstGeom>
        </p:spPr>
        <p:txBody>
          <a:bodyPr/>
          <a:lstStyle/>
          <a:p>
            <a:pPr marL="0" indent="0">
              <a:spcBef>
                <a:spcPts val="500"/>
              </a:spcBef>
              <a:buSzTx/>
              <a:buFontTx/>
              <a:buNone/>
              <a:defRPr sz="2400" b="1"/>
            </a:pPr>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itle 1"/>
          <p:cNvSpPr txBox="1">
            <a:spLocks noGrp="1"/>
          </p:cNvSpPr>
          <p:nvPr>
            <p:ph type="title"/>
          </p:nvPr>
        </p:nvSpPr>
        <p:spPr>
          <a:prstGeom prst="rect">
            <a:avLst/>
          </a:prstGeom>
        </p:spPr>
        <p:txBody>
          <a:bodyPr/>
          <a:lstStyle>
            <a:lvl1pPr defTabSz="749808">
              <a:defRPr sz="3198" b="1"/>
            </a:lvl1pPr>
          </a:lstStyle>
          <a:p>
            <a:r>
              <a:t>In 300 BC Greek became the official language in Egypt including in Thion-Heraklion and Canopus</a:t>
            </a:r>
          </a:p>
        </p:txBody>
      </p:sp>
      <p:sp>
        <p:nvSpPr>
          <p:cNvPr id="173" name="Text Placeholder 2"/>
          <p:cNvSpPr txBox="1">
            <a:spLocks noGrp="1"/>
          </p:cNvSpPr>
          <p:nvPr>
            <p:ph type="body" sz="half" idx="1"/>
          </p:nvPr>
        </p:nvSpPr>
        <p:spPr>
          <a:xfrm>
            <a:off x="457200" y="1535111"/>
            <a:ext cx="4040188" cy="5134249"/>
          </a:xfrm>
          <a:prstGeom prst="rect">
            <a:avLst/>
          </a:prstGeom>
        </p:spPr>
        <p:txBody>
          <a:bodyPr/>
          <a:lstStyle>
            <a:lvl1pPr>
              <a:spcBef>
                <a:spcPts val="300"/>
              </a:spcBef>
              <a:defRPr sz="1600" b="0"/>
            </a:lvl1pPr>
          </a:lstStyle>
          <a:p>
            <a:r>
              <a:t>Photo Credit; Marsyas</a:t>
            </a:r>
          </a:p>
        </p:txBody>
      </p:sp>
      <p:sp>
        <p:nvSpPr>
          <p:cNvPr id="174" name="Text Placeholder 4"/>
          <p:cNvSpPr>
            <a:spLocks noGrp="1"/>
          </p:cNvSpPr>
          <p:nvPr>
            <p:ph type="body" idx="13"/>
          </p:nvPr>
        </p:nvSpPr>
        <p:spPr>
          <a:prstGeom prst="rect">
            <a:avLst/>
          </a:prstGeom>
        </p:spPr>
        <p:txBody>
          <a:bodyPr/>
          <a:lstStyle/>
          <a:p>
            <a:pPr marL="0" indent="0">
              <a:spcBef>
                <a:spcPts val="500"/>
              </a:spcBef>
              <a:buSzTx/>
              <a:buFontTx/>
              <a:buNone/>
              <a:defRPr sz="2400" b="1"/>
            </a:pPr>
            <a:endParaRPr/>
          </a:p>
        </p:txBody>
      </p:sp>
      <p:pic>
        <p:nvPicPr>
          <p:cNvPr id="175" name="Picture 2" descr="Picture 2"/>
          <p:cNvPicPr>
            <a:picLocks noChangeAspect="1"/>
          </p:cNvPicPr>
          <p:nvPr/>
        </p:nvPicPr>
        <p:blipFill>
          <a:blip r:embed="rId2">
            <a:extLst/>
          </a:blip>
          <a:stretch>
            <a:fillRect/>
          </a:stretch>
        </p:blipFill>
        <p:spPr>
          <a:xfrm>
            <a:off x="1763688" y="1772816"/>
            <a:ext cx="5213718" cy="4556913"/>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itle 1"/>
          <p:cNvSpPr txBox="1">
            <a:spLocks noGrp="1"/>
          </p:cNvSpPr>
          <p:nvPr>
            <p:ph type="title"/>
          </p:nvPr>
        </p:nvSpPr>
        <p:spPr>
          <a:prstGeom prst="rect">
            <a:avLst/>
          </a:prstGeom>
        </p:spPr>
        <p:txBody>
          <a:bodyPr>
            <a:normAutofit fontScale="90000"/>
          </a:bodyPr>
          <a:lstStyle>
            <a:lvl1pPr defTabSz="886968">
              <a:defRPr sz="3783" b="1"/>
            </a:lvl1pPr>
          </a:lstStyle>
          <a:p>
            <a:r>
              <a:t>By 700 AD Thonis- Heraclion and Canopus were submerged by the sea</a:t>
            </a:r>
          </a:p>
        </p:txBody>
      </p:sp>
      <p:sp>
        <p:nvSpPr>
          <p:cNvPr id="178" name="Text Placeholder 2"/>
          <p:cNvSpPr txBox="1">
            <a:spLocks noGrp="1"/>
          </p:cNvSpPr>
          <p:nvPr>
            <p:ph type="body" sz="half" idx="1"/>
          </p:nvPr>
        </p:nvSpPr>
        <p:spPr>
          <a:xfrm>
            <a:off x="457200" y="1535111"/>
            <a:ext cx="4040188" cy="5322889"/>
          </a:xfrm>
          <a:prstGeom prst="rect">
            <a:avLst/>
          </a:prstGeom>
        </p:spPr>
        <p:txBody>
          <a:bodyPr/>
          <a:lstStyle>
            <a:lvl1pPr>
              <a:spcBef>
                <a:spcPts val="300"/>
              </a:spcBef>
              <a:defRPr sz="1600" b="0"/>
            </a:lvl1pPr>
          </a:lstStyle>
          <a:p>
            <a:r>
              <a:t>Photo Credit; pdppics.com</a:t>
            </a:r>
          </a:p>
        </p:txBody>
      </p:sp>
      <p:sp>
        <p:nvSpPr>
          <p:cNvPr id="179" name="Text Placeholder 4"/>
          <p:cNvSpPr>
            <a:spLocks noGrp="1"/>
          </p:cNvSpPr>
          <p:nvPr>
            <p:ph type="body" idx="13"/>
          </p:nvPr>
        </p:nvSpPr>
        <p:spPr>
          <a:prstGeom prst="rect">
            <a:avLst/>
          </a:prstGeom>
        </p:spPr>
        <p:txBody>
          <a:bodyPr/>
          <a:lstStyle/>
          <a:p>
            <a:pPr marL="0" indent="0">
              <a:spcBef>
                <a:spcPts val="500"/>
              </a:spcBef>
              <a:buSzTx/>
              <a:buFontTx/>
              <a:buNone/>
              <a:defRPr sz="2400" b="1"/>
            </a:pPr>
            <a:endParaRPr/>
          </a:p>
        </p:txBody>
      </p:sp>
      <p:pic>
        <p:nvPicPr>
          <p:cNvPr id="180" name="Picture 2" descr="Picture 2"/>
          <p:cNvPicPr>
            <a:picLocks noChangeAspect="1"/>
          </p:cNvPicPr>
          <p:nvPr/>
        </p:nvPicPr>
        <p:blipFill>
          <a:blip r:embed="rId2">
            <a:extLst/>
          </a:blip>
          <a:stretch>
            <a:fillRect/>
          </a:stretch>
        </p:blipFill>
        <p:spPr>
          <a:xfrm>
            <a:off x="1259632" y="1448779"/>
            <a:ext cx="6696744" cy="502256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itle 3"/>
          <p:cNvSpPr txBox="1">
            <a:spLocks noGrp="1"/>
          </p:cNvSpPr>
          <p:nvPr>
            <p:ph type="title"/>
          </p:nvPr>
        </p:nvSpPr>
        <p:spPr>
          <a:prstGeom prst="rect">
            <a:avLst/>
          </a:prstGeom>
          <a:solidFill>
            <a:srgbClr val="558ED5"/>
          </a:solidFill>
        </p:spPr>
        <p:txBody>
          <a:bodyPr>
            <a:normAutofit fontScale="90000"/>
          </a:bodyPr>
          <a:lstStyle>
            <a:lvl1pPr defTabSz="886968">
              <a:defRPr sz="3783"/>
            </a:lvl1pPr>
          </a:lstStyle>
          <a:p>
            <a:r>
              <a:t>How Egyptian were the lost cities of Thonis-Heracleion and Canopus?</a:t>
            </a:r>
          </a:p>
        </p:txBody>
      </p:sp>
      <p:sp>
        <p:nvSpPr>
          <p:cNvPr id="187" name="Text Placeholder 5"/>
          <p:cNvSpPr txBox="1">
            <a:spLocks noGrp="1"/>
          </p:cNvSpPr>
          <p:nvPr>
            <p:ph type="body" sz="half" idx="1"/>
          </p:nvPr>
        </p:nvSpPr>
        <p:spPr>
          <a:xfrm>
            <a:off x="457200" y="1535112"/>
            <a:ext cx="4040188" cy="5854328"/>
          </a:xfrm>
          <a:prstGeom prst="rect">
            <a:avLst/>
          </a:prstGeom>
        </p:spPr>
        <p:txBody>
          <a:bodyPr/>
          <a:lstStyle/>
          <a:p>
            <a:pPr>
              <a:spcBef>
                <a:spcPts val="300"/>
              </a:spcBef>
              <a:defRPr sz="1400" b="0"/>
            </a:pPr>
            <a:r>
              <a:t>Photo credit;;Christoph Gerigk; © Franck Goddio /Hilti Foundation</a:t>
            </a:r>
          </a:p>
          <a:p>
            <a:pPr>
              <a:defRPr sz="1600"/>
            </a:pPr>
            <a:endParaRPr/>
          </a:p>
        </p:txBody>
      </p:sp>
      <p:pic>
        <p:nvPicPr>
          <p:cNvPr id="188" name="Picture 2" descr="Picture 2"/>
          <p:cNvPicPr>
            <a:picLocks noChangeAspect="1"/>
          </p:cNvPicPr>
          <p:nvPr/>
        </p:nvPicPr>
        <p:blipFill>
          <a:blip r:embed="rId2">
            <a:extLst/>
          </a:blip>
          <a:stretch>
            <a:fillRect/>
          </a:stretch>
        </p:blipFill>
        <p:spPr>
          <a:xfrm rot="20861484">
            <a:off x="429063" y="2356658"/>
            <a:ext cx="4271022" cy="2879073"/>
          </a:xfrm>
          <a:prstGeom prst="rect">
            <a:avLst/>
          </a:prstGeom>
          <a:ln w="12700">
            <a:miter lim="400000"/>
          </a:ln>
        </p:spPr>
      </p:pic>
      <p:sp>
        <p:nvSpPr>
          <p:cNvPr id="189" name="Text Placeholder 6"/>
          <p:cNvSpPr>
            <a:spLocks noGrp="1"/>
          </p:cNvSpPr>
          <p:nvPr>
            <p:ph type="body" idx="13"/>
          </p:nvPr>
        </p:nvSpPr>
        <p:spPr>
          <a:prstGeom prst="rect">
            <a:avLst/>
          </a:prstGeom>
        </p:spPr>
        <p:txBody>
          <a:bodyPr/>
          <a:lstStyle/>
          <a:p>
            <a:pPr marL="0" indent="0">
              <a:spcBef>
                <a:spcPts val="500"/>
              </a:spcBef>
              <a:buSzTx/>
              <a:buFontTx/>
              <a:buNone/>
              <a:defRPr sz="2400" b="1"/>
            </a:pPr>
            <a:endParaRPr/>
          </a:p>
        </p:txBody>
      </p:sp>
      <p:pic>
        <p:nvPicPr>
          <p:cNvPr id="190" name="Picture 3" descr="Picture 3"/>
          <p:cNvPicPr>
            <a:picLocks noChangeAspect="1"/>
          </p:cNvPicPr>
          <p:nvPr/>
        </p:nvPicPr>
        <p:blipFill>
          <a:blip r:embed="rId3">
            <a:extLst/>
          </a:blip>
          <a:stretch>
            <a:fillRect/>
          </a:stretch>
        </p:blipFill>
        <p:spPr>
          <a:xfrm rot="541397">
            <a:off x="4358954" y="2378191"/>
            <a:ext cx="4273287" cy="2870171"/>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itle 1"/>
          <p:cNvSpPr txBox="1">
            <a:spLocks noGrp="1"/>
          </p:cNvSpPr>
          <p:nvPr>
            <p:ph type="title"/>
          </p:nvPr>
        </p:nvSpPr>
        <p:spPr>
          <a:prstGeom prst="rect">
            <a:avLst/>
          </a:prstGeom>
        </p:spPr>
        <p:txBody>
          <a:bodyPr/>
          <a:lstStyle>
            <a:lvl1pPr>
              <a:defRPr sz="3900" b="1"/>
            </a:lvl1pPr>
          </a:lstStyle>
          <a:p>
            <a:r>
              <a:t>Glossary for Map of Thion-Heracleion</a:t>
            </a:r>
          </a:p>
        </p:txBody>
      </p:sp>
      <p:sp>
        <p:nvSpPr>
          <p:cNvPr id="193" name="Text Placeholder 2"/>
          <p:cNvSpPr txBox="1">
            <a:spLocks noGrp="1"/>
          </p:cNvSpPr>
          <p:nvPr>
            <p:ph type="body" sz="quarter" idx="1"/>
          </p:nvPr>
        </p:nvSpPr>
        <p:spPr>
          <a:xfrm>
            <a:off x="457200" y="1535112"/>
            <a:ext cx="4040188" cy="639763"/>
          </a:xfrm>
          <a:prstGeom prst="rect">
            <a:avLst/>
          </a:prstGeom>
        </p:spPr>
        <p:txBody>
          <a:bodyPr/>
          <a:lstStyle/>
          <a:p>
            <a:endParaRPr/>
          </a:p>
        </p:txBody>
      </p:sp>
      <p:sp>
        <p:nvSpPr>
          <p:cNvPr id="194" name="Content Placeholder 3"/>
          <p:cNvSpPr txBox="1"/>
          <p:nvPr/>
        </p:nvSpPr>
        <p:spPr>
          <a:xfrm>
            <a:off x="457200" y="2174875"/>
            <a:ext cx="4040188" cy="3951288"/>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marL="342900" indent="-342900">
              <a:lnSpc>
                <a:spcPct val="80000"/>
              </a:lnSpc>
              <a:spcBef>
                <a:spcPts val="300"/>
              </a:spcBef>
              <a:buSzPct val="100000"/>
              <a:buFont typeface="Arial"/>
              <a:buChar char="•"/>
              <a:defRPr sz="1600" b="1"/>
            </a:pPr>
            <a:r>
              <a:t>Amulet = an object with magical or religious powers of protection</a:t>
            </a:r>
          </a:p>
          <a:p>
            <a:pPr marL="342900" indent="-342900">
              <a:lnSpc>
                <a:spcPct val="80000"/>
              </a:lnSpc>
              <a:spcBef>
                <a:spcPts val="300"/>
              </a:spcBef>
              <a:buSzPct val="100000"/>
              <a:buFont typeface="Arial"/>
              <a:buChar char="•"/>
              <a:defRPr sz="1600" b="1"/>
            </a:pPr>
            <a:r>
              <a:t>Cartouche = oval with a royal Egyptian name in it in hieroglyphics</a:t>
            </a:r>
          </a:p>
          <a:p>
            <a:pPr marL="342900" indent="-342900">
              <a:lnSpc>
                <a:spcPct val="80000"/>
              </a:lnSpc>
              <a:spcBef>
                <a:spcPts val="300"/>
              </a:spcBef>
              <a:buSzPct val="100000"/>
              <a:buFont typeface="Arial"/>
              <a:buChar char="•"/>
              <a:defRPr sz="1600" b="1"/>
            </a:pPr>
            <a:r>
              <a:t>Collosii = larger than life statues</a:t>
            </a:r>
          </a:p>
          <a:p>
            <a:pPr marL="342900" indent="-342900">
              <a:lnSpc>
                <a:spcPct val="80000"/>
              </a:lnSpc>
              <a:spcBef>
                <a:spcPts val="300"/>
              </a:spcBef>
              <a:buSzPct val="100000"/>
              <a:buFont typeface="Arial"/>
              <a:buChar char="•"/>
              <a:defRPr sz="1600" b="1"/>
            </a:pPr>
            <a:r>
              <a:t>Collosal = massive, like larger than life statues</a:t>
            </a:r>
          </a:p>
          <a:p>
            <a:pPr marL="342900" indent="-342900">
              <a:lnSpc>
                <a:spcPct val="80000"/>
              </a:lnSpc>
              <a:spcBef>
                <a:spcPts val="300"/>
              </a:spcBef>
              <a:buSzPct val="100000"/>
              <a:buFont typeface="Arial"/>
              <a:buChar char="•"/>
              <a:defRPr sz="1600" b="1"/>
            </a:pPr>
            <a:r>
              <a:t>Cult = religion</a:t>
            </a:r>
          </a:p>
          <a:p>
            <a:pPr marL="342900" indent="-342900">
              <a:lnSpc>
                <a:spcPct val="80000"/>
              </a:lnSpc>
              <a:spcBef>
                <a:spcPts val="300"/>
              </a:spcBef>
              <a:buSzPct val="100000"/>
              <a:buFont typeface="Arial"/>
              <a:buChar char="•"/>
              <a:defRPr sz="1600" b="1"/>
            </a:pPr>
            <a:r>
              <a:t>Frit = ingredients for glassmaking</a:t>
            </a:r>
          </a:p>
          <a:p>
            <a:pPr marL="342900" indent="-342900">
              <a:lnSpc>
                <a:spcPct val="80000"/>
              </a:lnSpc>
              <a:spcBef>
                <a:spcPts val="300"/>
              </a:spcBef>
              <a:buSzPct val="100000"/>
              <a:buFont typeface="Arial"/>
              <a:buChar char="•"/>
              <a:defRPr sz="1600" b="1"/>
            </a:pPr>
            <a:r>
              <a:t>Eroded = worn away</a:t>
            </a:r>
          </a:p>
          <a:p>
            <a:pPr marL="342900" indent="-342900">
              <a:lnSpc>
                <a:spcPct val="80000"/>
              </a:lnSpc>
              <a:spcBef>
                <a:spcPts val="300"/>
              </a:spcBef>
              <a:buSzPct val="100000"/>
              <a:buFont typeface="Arial"/>
              <a:buChar char="•"/>
              <a:defRPr sz="1600" b="1"/>
            </a:pPr>
            <a:r>
              <a:t>Frit = ingredients for glassmaking</a:t>
            </a:r>
          </a:p>
          <a:p>
            <a:pPr marL="342900" indent="-342900">
              <a:lnSpc>
                <a:spcPct val="80000"/>
              </a:lnSpc>
              <a:spcBef>
                <a:spcPts val="300"/>
              </a:spcBef>
              <a:buSzPct val="100000"/>
              <a:buFont typeface="Arial"/>
              <a:buChar char="•"/>
              <a:defRPr sz="1600" b="1"/>
            </a:pPr>
            <a:r>
              <a:t>Germinated = started to grow</a:t>
            </a:r>
          </a:p>
          <a:p>
            <a:pPr marL="342900" indent="-342900">
              <a:lnSpc>
                <a:spcPct val="80000"/>
              </a:lnSpc>
              <a:spcBef>
                <a:spcPts val="300"/>
              </a:spcBef>
              <a:buSzPct val="100000"/>
              <a:buFont typeface="Arial"/>
              <a:buChar char="•"/>
              <a:defRPr sz="1600" b="1"/>
            </a:pPr>
            <a:r>
              <a:t>Ibis = a type of bird common in Egypt</a:t>
            </a:r>
          </a:p>
          <a:p>
            <a:pPr marL="342900" indent="-342900">
              <a:lnSpc>
                <a:spcPct val="80000"/>
              </a:lnSpc>
              <a:spcBef>
                <a:spcPts val="300"/>
              </a:spcBef>
              <a:buSzPct val="100000"/>
              <a:buFont typeface="Arial"/>
              <a:buChar char="•"/>
              <a:defRPr sz="1600" b="1"/>
            </a:pPr>
            <a:r>
              <a:t>Pagan = can mean a belief in many gods</a:t>
            </a:r>
          </a:p>
        </p:txBody>
      </p:sp>
      <p:sp>
        <p:nvSpPr>
          <p:cNvPr id="195" name="Text Placeholder 4"/>
          <p:cNvSpPr>
            <a:spLocks noGrp="1"/>
          </p:cNvSpPr>
          <p:nvPr>
            <p:ph type="body" idx="13"/>
          </p:nvPr>
        </p:nvSpPr>
        <p:spPr>
          <a:prstGeom prst="rect">
            <a:avLst/>
          </a:prstGeom>
        </p:spPr>
        <p:txBody>
          <a:bodyPr/>
          <a:lstStyle/>
          <a:p>
            <a:pPr marL="0" indent="0">
              <a:spcBef>
                <a:spcPts val="500"/>
              </a:spcBef>
              <a:buSzTx/>
              <a:buFontTx/>
              <a:buNone/>
              <a:defRPr sz="2400" b="1"/>
            </a:pPr>
            <a:endParaRPr/>
          </a:p>
        </p:txBody>
      </p:sp>
      <p:sp>
        <p:nvSpPr>
          <p:cNvPr id="196" name="Content Placeholder 5"/>
          <p:cNvSpPr txBox="1"/>
          <p:nvPr/>
        </p:nvSpPr>
        <p:spPr>
          <a:xfrm>
            <a:off x="4645025" y="2174875"/>
            <a:ext cx="4041775" cy="3951288"/>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marL="342900" indent="-342900">
              <a:lnSpc>
                <a:spcPct val="80000"/>
              </a:lnSpc>
              <a:spcBef>
                <a:spcPts val="300"/>
              </a:spcBef>
              <a:buSzPct val="100000"/>
              <a:buFont typeface="Arial"/>
              <a:buChar char="•"/>
              <a:defRPr sz="1600" b="1"/>
            </a:pPr>
            <a:r>
              <a:t>Monolithic = huge or made from one block of stone</a:t>
            </a:r>
            <a:endParaRPr sz="1500"/>
          </a:p>
          <a:p>
            <a:pPr marL="342900" indent="-342900">
              <a:lnSpc>
                <a:spcPct val="80000"/>
              </a:lnSpc>
              <a:spcBef>
                <a:spcPts val="300"/>
              </a:spcBef>
              <a:buSzPct val="100000"/>
              <a:buFont typeface="Arial"/>
              <a:buChar char="•"/>
              <a:defRPr sz="1600" b="1"/>
            </a:pPr>
            <a:r>
              <a:t>Naos = a hidden or box-like religious shrine</a:t>
            </a:r>
            <a:endParaRPr sz="1500"/>
          </a:p>
          <a:p>
            <a:pPr marL="342900" indent="-342900">
              <a:lnSpc>
                <a:spcPct val="80000"/>
              </a:lnSpc>
              <a:spcBef>
                <a:spcPts val="300"/>
              </a:spcBef>
              <a:buSzPct val="100000"/>
              <a:buFont typeface="Arial"/>
              <a:buChar char="•"/>
              <a:defRPr sz="1600" b="1"/>
            </a:pPr>
            <a:r>
              <a:t>Nautical = something to do with the sea</a:t>
            </a:r>
            <a:endParaRPr sz="1500"/>
          </a:p>
          <a:p>
            <a:pPr marL="342900" indent="-342900">
              <a:lnSpc>
                <a:spcPct val="80000"/>
              </a:lnSpc>
              <a:spcBef>
                <a:spcPts val="300"/>
              </a:spcBef>
              <a:buSzPct val="100000"/>
              <a:buFont typeface="Arial"/>
              <a:buChar char="•"/>
              <a:defRPr sz="1600" b="1"/>
            </a:pPr>
            <a:r>
              <a:t>Pagan = can mean a belief in many gods</a:t>
            </a:r>
            <a:endParaRPr sz="1500"/>
          </a:p>
          <a:p>
            <a:pPr marL="342900" indent="-342900">
              <a:lnSpc>
                <a:spcPct val="80000"/>
              </a:lnSpc>
              <a:spcBef>
                <a:spcPts val="300"/>
              </a:spcBef>
              <a:buSzPct val="100000"/>
              <a:buFont typeface="Arial"/>
              <a:buChar char="•"/>
              <a:defRPr sz="1600" b="1"/>
            </a:pPr>
            <a:r>
              <a:t>Papyrus = Egyptian paper made from reeds</a:t>
            </a:r>
            <a:endParaRPr sz="1500"/>
          </a:p>
          <a:p>
            <a:pPr marL="342900" indent="-342900">
              <a:lnSpc>
                <a:spcPct val="80000"/>
              </a:lnSpc>
              <a:spcBef>
                <a:spcPts val="300"/>
              </a:spcBef>
              <a:buSzPct val="100000"/>
              <a:buFont typeface="Arial"/>
              <a:buChar char="•"/>
              <a:defRPr sz="1600" b="1"/>
            </a:pPr>
            <a:r>
              <a:t>Papyrus bundle = rolls of papyrus bundled together, sometimes Egyptian stone columns were carved to look like a bundle of papyrus</a:t>
            </a:r>
            <a:endParaRPr sz="1500"/>
          </a:p>
          <a:p>
            <a:pPr marL="342900" indent="-342900">
              <a:lnSpc>
                <a:spcPct val="80000"/>
              </a:lnSpc>
              <a:spcBef>
                <a:spcPts val="300"/>
              </a:spcBef>
              <a:buSzPct val="100000"/>
              <a:buFont typeface="Arial"/>
              <a:buChar char="•"/>
              <a:defRPr sz="1600" b="1"/>
            </a:pPr>
            <a:r>
              <a:t>Recuperation = getting something which replaces something you once had</a:t>
            </a:r>
            <a:endParaRPr sz="1500"/>
          </a:p>
          <a:p>
            <a:pPr marL="342900" indent="-342900">
              <a:lnSpc>
                <a:spcPct val="80000"/>
              </a:lnSpc>
              <a:spcBef>
                <a:spcPts val="300"/>
              </a:spcBef>
              <a:buSzPct val="100000"/>
              <a:buFont typeface="Arial"/>
              <a:buChar char="•"/>
              <a:defRPr sz="1600" b="1"/>
            </a:pPr>
            <a:r>
              <a:t>Priestly revenues = money paid to priests</a:t>
            </a:r>
            <a:endParaRPr sz="1500"/>
          </a:p>
          <a:p>
            <a:pPr marL="342900" indent="-342900">
              <a:lnSpc>
                <a:spcPct val="80000"/>
              </a:lnSpc>
              <a:spcBef>
                <a:spcPts val="300"/>
              </a:spcBef>
              <a:buSzPct val="100000"/>
              <a:buFont typeface="Arial"/>
              <a:buChar char="•"/>
              <a:defRPr sz="1600" b="1"/>
            </a:pPr>
            <a:r>
              <a:t>Revered = worshipped</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Title 1"/>
          <p:cNvSpPr txBox="1">
            <a:spLocks noGrp="1"/>
          </p:cNvSpPr>
          <p:nvPr>
            <p:ph type="title"/>
          </p:nvPr>
        </p:nvSpPr>
        <p:spPr>
          <a:prstGeom prst="rect">
            <a:avLst/>
          </a:prstGeom>
        </p:spPr>
        <p:txBody>
          <a:bodyPr/>
          <a:lstStyle/>
          <a:p>
            <a:endParaRPr/>
          </a:p>
        </p:txBody>
      </p:sp>
      <p:sp>
        <p:nvSpPr>
          <p:cNvPr id="199" name="Text Placeholder 2"/>
          <p:cNvSpPr txBox="1">
            <a:spLocks noGrp="1"/>
          </p:cNvSpPr>
          <p:nvPr>
            <p:ph type="body" sz="quarter" idx="1"/>
          </p:nvPr>
        </p:nvSpPr>
        <p:spPr>
          <a:xfrm>
            <a:off x="457200" y="1535112"/>
            <a:ext cx="4040188" cy="639763"/>
          </a:xfrm>
          <a:prstGeom prst="rect">
            <a:avLst/>
          </a:prstGeom>
        </p:spPr>
        <p:txBody>
          <a:bodyPr/>
          <a:lstStyle/>
          <a:p>
            <a:endParaRPr/>
          </a:p>
        </p:txBody>
      </p:sp>
      <p:sp>
        <p:nvSpPr>
          <p:cNvPr id="200" name="Content Placeholder 3"/>
          <p:cNvSpPr txBox="1"/>
          <p:nvPr/>
        </p:nvSpPr>
        <p:spPr>
          <a:xfrm>
            <a:off x="457200" y="2174875"/>
            <a:ext cx="4040188" cy="3951288"/>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marL="342900" indent="-342900">
              <a:spcBef>
                <a:spcPts val="400"/>
              </a:spcBef>
              <a:buSzPct val="100000"/>
              <a:buFont typeface="Arial"/>
              <a:buChar char="•"/>
              <a:defRPr b="1"/>
            </a:pPr>
            <a:r>
              <a:t>Sanctuary = the holiest part of a temple, where only priests may be allowed</a:t>
            </a:r>
            <a:endParaRPr sz="2400"/>
          </a:p>
          <a:p>
            <a:pPr marL="342900" indent="-342900">
              <a:spcBef>
                <a:spcPts val="400"/>
              </a:spcBef>
              <a:buSzPct val="100000"/>
              <a:buFont typeface="Arial"/>
              <a:buChar char="•"/>
              <a:defRPr b="1"/>
            </a:pPr>
            <a:r>
              <a:t>Sarcophagus = a stone coffin</a:t>
            </a:r>
            <a:endParaRPr sz="2400"/>
          </a:p>
          <a:p>
            <a:pPr marL="342900" indent="-342900">
              <a:spcBef>
                <a:spcPts val="400"/>
              </a:spcBef>
              <a:buSzPct val="100000"/>
              <a:buFont typeface="Arial"/>
              <a:buChar char="•"/>
              <a:defRPr b="1"/>
            </a:pPr>
            <a:r>
              <a:t>Wadjet = an Egyptian god</a:t>
            </a:r>
            <a:endParaRPr sz="2400"/>
          </a:p>
          <a:p>
            <a:pPr marL="342900" indent="-342900">
              <a:spcBef>
                <a:spcPts val="400"/>
              </a:spcBef>
              <a:buSzPct val="100000"/>
              <a:buFont typeface="Arial"/>
              <a:buChar char="•"/>
              <a:defRPr b="1"/>
            </a:pPr>
            <a:r>
              <a:t>Uraie = a sacred snake or serpent, a symbol showing great power, found on the head dresses of Egyptian queens</a:t>
            </a:r>
          </a:p>
        </p:txBody>
      </p:sp>
      <p:sp>
        <p:nvSpPr>
          <p:cNvPr id="201" name="Text Placeholder 4"/>
          <p:cNvSpPr>
            <a:spLocks noGrp="1"/>
          </p:cNvSpPr>
          <p:nvPr>
            <p:ph type="body" idx="13"/>
          </p:nvPr>
        </p:nvSpPr>
        <p:spPr>
          <a:prstGeom prst="rect">
            <a:avLst/>
          </a:prstGeom>
        </p:spPr>
        <p:txBody>
          <a:bodyPr/>
          <a:lstStyle/>
          <a:p>
            <a:pPr marL="0" indent="0">
              <a:spcBef>
                <a:spcPts val="500"/>
              </a:spcBef>
              <a:buSzTx/>
              <a:buFontTx/>
              <a:buNone/>
              <a:defRPr sz="2400" b="1"/>
            </a:pPr>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itle 1"/>
          <p:cNvSpPr txBox="1">
            <a:spLocks noGrp="1"/>
          </p:cNvSpPr>
          <p:nvPr>
            <p:ph type="title"/>
          </p:nvPr>
        </p:nvSpPr>
        <p:spPr>
          <a:prstGeom prst="rect">
            <a:avLst/>
          </a:prstGeom>
        </p:spPr>
        <p:txBody>
          <a:bodyPr/>
          <a:lstStyle>
            <a:lvl1pPr defTabSz="768095">
              <a:defRPr sz="3275" b="1"/>
            </a:lvl1pPr>
          </a:lstStyle>
          <a:p>
            <a:r>
              <a:t>Head from a 12 foot statue of the Egyptian god Serapis carved to look like the Greek god Zeus</a:t>
            </a:r>
          </a:p>
        </p:txBody>
      </p:sp>
      <p:sp>
        <p:nvSpPr>
          <p:cNvPr id="204" name="Content Placeholder 2"/>
          <p:cNvSpPr txBox="1">
            <a:spLocks noGrp="1"/>
          </p:cNvSpPr>
          <p:nvPr>
            <p:ph type="body" idx="1"/>
          </p:nvPr>
        </p:nvSpPr>
        <p:spPr>
          <a:xfrm>
            <a:off x="457200" y="1600200"/>
            <a:ext cx="8229600" cy="5257800"/>
          </a:xfrm>
          <a:prstGeom prst="rect">
            <a:avLst/>
          </a:prstGeom>
        </p:spPr>
        <p:txBody>
          <a:bodyPr/>
          <a:lstStyle/>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300"/>
              </a:spcBef>
              <a:buSzTx/>
              <a:buNone/>
              <a:defRPr sz="1392"/>
            </a:pPr>
            <a:r>
              <a:t>Photo Credit; John Kannenberg</a:t>
            </a:r>
          </a:p>
        </p:txBody>
      </p:sp>
      <p:pic>
        <p:nvPicPr>
          <p:cNvPr id="205" name="Picture 2" descr="Picture 2"/>
          <p:cNvPicPr>
            <a:picLocks noChangeAspect="1"/>
          </p:cNvPicPr>
          <p:nvPr/>
        </p:nvPicPr>
        <p:blipFill>
          <a:blip r:embed="rId2">
            <a:extLst/>
          </a:blip>
          <a:stretch>
            <a:fillRect/>
          </a:stretch>
        </p:blipFill>
        <p:spPr>
          <a:xfrm rot="5400000">
            <a:off x="2133722" y="2482901"/>
            <a:ext cx="4528559" cy="339642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itle 1"/>
          <p:cNvSpPr txBox="1">
            <a:spLocks noGrp="1"/>
          </p:cNvSpPr>
          <p:nvPr>
            <p:ph type="title"/>
          </p:nvPr>
        </p:nvSpPr>
        <p:spPr>
          <a:prstGeom prst="rect">
            <a:avLst/>
          </a:prstGeom>
        </p:spPr>
        <p:txBody>
          <a:bodyPr/>
          <a:lstStyle>
            <a:lvl1pPr defTabSz="850391">
              <a:defRPr sz="2976" b="1"/>
            </a:lvl1pPr>
          </a:lstStyle>
          <a:p>
            <a:r>
              <a:t>bronze statuettes of the Egyptian god Osiris were found (this wooden one is from elsewhere in Egypt)</a:t>
            </a:r>
          </a:p>
        </p:txBody>
      </p:sp>
      <p:sp>
        <p:nvSpPr>
          <p:cNvPr id="208" name="Content Placeholder 2"/>
          <p:cNvSpPr txBox="1">
            <a:spLocks noGrp="1"/>
          </p:cNvSpPr>
          <p:nvPr>
            <p:ph type="body" idx="1"/>
          </p:nvPr>
        </p:nvSpPr>
        <p:spPr>
          <a:xfrm>
            <a:off x="457200" y="1600200"/>
            <a:ext cx="8229600" cy="5257800"/>
          </a:xfrm>
          <a:prstGeom prst="rect">
            <a:avLst/>
          </a:prstGeom>
        </p:spPr>
        <p:txBody>
          <a:bodyPr/>
          <a:lstStyle/>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300"/>
              </a:spcBef>
              <a:buSzTx/>
              <a:buNone/>
              <a:defRPr sz="1392"/>
            </a:pPr>
            <a:r>
              <a:t>Photo Credit; John Kannenberg</a:t>
            </a:r>
          </a:p>
        </p:txBody>
      </p:sp>
      <p:pic>
        <p:nvPicPr>
          <p:cNvPr id="209" name="Picture 2" descr="Picture 2"/>
          <p:cNvPicPr>
            <a:picLocks noChangeAspect="1"/>
          </p:cNvPicPr>
          <p:nvPr/>
        </p:nvPicPr>
        <p:blipFill>
          <a:blip r:embed="rId2">
            <a:extLst/>
          </a:blip>
          <a:stretch>
            <a:fillRect/>
          </a:stretch>
        </p:blipFill>
        <p:spPr>
          <a:xfrm rot="5400000">
            <a:off x="2011278" y="2173296"/>
            <a:ext cx="4932042" cy="3699032"/>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Title 1"/>
          <p:cNvSpPr txBox="1">
            <a:spLocks noGrp="1"/>
          </p:cNvSpPr>
          <p:nvPr>
            <p:ph type="title"/>
          </p:nvPr>
        </p:nvSpPr>
        <p:spPr>
          <a:prstGeom prst="rect">
            <a:avLst/>
          </a:prstGeom>
        </p:spPr>
        <p:txBody>
          <a:bodyPr>
            <a:normAutofit fontScale="90000"/>
          </a:bodyPr>
          <a:lstStyle>
            <a:lvl1pPr defTabSz="704087">
              <a:defRPr sz="2464" b="1"/>
            </a:lvl1pPr>
          </a:lstStyle>
          <a:p>
            <a:r>
              <a:t>Huge red granite statues of a king and queen dressed in Egyptian clothes but members of the ruling Greek royal family (246-222 BC)</a:t>
            </a:r>
          </a:p>
        </p:txBody>
      </p:sp>
      <p:sp>
        <p:nvSpPr>
          <p:cNvPr id="212" name="Content Placeholder 2"/>
          <p:cNvSpPr txBox="1">
            <a:spLocks noGrp="1"/>
          </p:cNvSpPr>
          <p:nvPr>
            <p:ph type="body" idx="1"/>
          </p:nvPr>
        </p:nvSpPr>
        <p:spPr>
          <a:xfrm>
            <a:off x="457200" y="1600200"/>
            <a:ext cx="8229600" cy="5257800"/>
          </a:xfrm>
          <a:prstGeom prst="rect">
            <a:avLst/>
          </a:prstGeom>
        </p:spPr>
        <p:txBody>
          <a:bodyPr/>
          <a:lstStyle/>
          <a:p>
            <a:pPr marL="0" indent="0" defTabSz="804672">
              <a:lnSpc>
                <a:spcPct val="90000"/>
              </a:lnSpc>
              <a:spcBef>
                <a:spcPts val="600"/>
              </a:spcBef>
              <a:buSzTx/>
              <a:buNone/>
              <a:defRPr sz="1408"/>
            </a:pPr>
            <a:endParaRPr/>
          </a:p>
          <a:p>
            <a:pPr marL="0" indent="0" defTabSz="804672">
              <a:lnSpc>
                <a:spcPct val="90000"/>
              </a:lnSpc>
              <a:spcBef>
                <a:spcPts val="600"/>
              </a:spcBef>
              <a:buSzTx/>
              <a:buNone/>
              <a:defRPr sz="1408"/>
            </a:pPr>
            <a:endParaRPr/>
          </a:p>
          <a:p>
            <a:pPr marL="0" indent="0" defTabSz="804672">
              <a:lnSpc>
                <a:spcPct val="90000"/>
              </a:lnSpc>
              <a:spcBef>
                <a:spcPts val="600"/>
              </a:spcBef>
              <a:buSzTx/>
              <a:buNone/>
              <a:defRPr sz="1408"/>
            </a:pPr>
            <a:endParaRPr/>
          </a:p>
          <a:p>
            <a:pPr marL="0" indent="0" defTabSz="804672">
              <a:lnSpc>
                <a:spcPct val="90000"/>
              </a:lnSpc>
              <a:spcBef>
                <a:spcPts val="600"/>
              </a:spcBef>
              <a:buSzTx/>
              <a:buNone/>
              <a:defRPr sz="1408"/>
            </a:pPr>
            <a:endParaRPr/>
          </a:p>
          <a:p>
            <a:pPr marL="0" indent="0" defTabSz="804672">
              <a:lnSpc>
                <a:spcPct val="90000"/>
              </a:lnSpc>
              <a:spcBef>
                <a:spcPts val="600"/>
              </a:spcBef>
              <a:buSzTx/>
              <a:buNone/>
              <a:defRPr sz="1408"/>
            </a:pPr>
            <a:endParaRPr/>
          </a:p>
          <a:p>
            <a:pPr marL="0" indent="0" defTabSz="804672">
              <a:lnSpc>
                <a:spcPct val="90000"/>
              </a:lnSpc>
              <a:spcBef>
                <a:spcPts val="600"/>
              </a:spcBef>
              <a:buSzTx/>
              <a:buNone/>
              <a:defRPr sz="1408"/>
            </a:pPr>
            <a:endParaRPr/>
          </a:p>
          <a:p>
            <a:pPr marL="0" indent="0" defTabSz="804672">
              <a:lnSpc>
                <a:spcPct val="90000"/>
              </a:lnSpc>
              <a:spcBef>
                <a:spcPts val="600"/>
              </a:spcBef>
              <a:buSzTx/>
              <a:buNone/>
              <a:defRPr sz="1408"/>
            </a:pPr>
            <a:endParaRPr/>
          </a:p>
          <a:p>
            <a:pPr marL="0" indent="0" defTabSz="804672">
              <a:lnSpc>
                <a:spcPct val="90000"/>
              </a:lnSpc>
              <a:spcBef>
                <a:spcPts val="600"/>
              </a:spcBef>
              <a:buSzTx/>
              <a:buNone/>
              <a:defRPr sz="1408"/>
            </a:pPr>
            <a:endParaRPr/>
          </a:p>
          <a:p>
            <a:pPr marL="0" indent="0" defTabSz="804672">
              <a:lnSpc>
                <a:spcPct val="90000"/>
              </a:lnSpc>
              <a:spcBef>
                <a:spcPts val="600"/>
              </a:spcBef>
              <a:buSzTx/>
              <a:buNone/>
              <a:defRPr sz="1408"/>
            </a:pPr>
            <a:endParaRPr/>
          </a:p>
          <a:p>
            <a:pPr marL="0" indent="0" defTabSz="804672">
              <a:lnSpc>
                <a:spcPct val="90000"/>
              </a:lnSpc>
              <a:spcBef>
                <a:spcPts val="600"/>
              </a:spcBef>
              <a:buSzTx/>
              <a:buNone/>
              <a:defRPr sz="1408"/>
            </a:pPr>
            <a:endParaRPr/>
          </a:p>
          <a:p>
            <a:pPr marL="0" indent="0" defTabSz="804672">
              <a:lnSpc>
                <a:spcPct val="90000"/>
              </a:lnSpc>
              <a:spcBef>
                <a:spcPts val="600"/>
              </a:spcBef>
              <a:buSzTx/>
              <a:buNone/>
              <a:defRPr sz="1408"/>
            </a:pPr>
            <a:endParaRPr/>
          </a:p>
          <a:p>
            <a:pPr marL="0" indent="0" defTabSz="804672">
              <a:lnSpc>
                <a:spcPct val="90000"/>
              </a:lnSpc>
              <a:spcBef>
                <a:spcPts val="600"/>
              </a:spcBef>
              <a:buSzTx/>
              <a:buNone/>
              <a:defRPr sz="1408"/>
            </a:pPr>
            <a:endParaRPr/>
          </a:p>
          <a:p>
            <a:pPr marL="0" indent="0" defTabSz="804672">
              <a:lnSpc>
                <a:spcPct val="90000"/>
              </a:lnSpc>
              <a:spcBef>
                <a:spcPts val="600"/>
              </a:spcBef>
              <a:buSzTx/>
              <a:buNone/>
              <a:defRPr sz="1408"/>
            </a:pPr>
            <a:endParaRPr/>
          </a:p>
          <a:p>
            <a:pPr marL="0" indent="0" defTabSz="804672">
              <a:lnSpc>
                <a:spcPct val="90000"/>
              </a:lnSpc>
              <a:spcBef>
                <a:spcPts val="600"/>
              </a:spcBef>
              <a:buSzTx/>
              <a:buNone/>
              <a:defRPr sz="1408"/>
            </a:pPr>
            <a:endParaRPr/>
          </a:p>
          <a:p>
            <a:pPr marL="0" indent="0" defTabSz="804672">
              <a:lnSpc>
                <a:spcPct val="90000"/>
              </a:lnSpc>
              <a:spcBef>
                <a:spcPts val="600"/>
              </a:spcBef>
              <a:buSzTx/>
              <a:buNone/>
              <a:defRPr sz="1408"/>
            </a:pPr>
            <a:endParaRPr/>
          </a:p>
          <a:p>
            <a:pPr marL="0" indent="0" defTabSz="804672">
              <a:lnSpc>
                <a:spcPct val="90000"/>
              </a:lnSpc>
              <a:spcBef>
                <a:spcPts val="600"/>
              </a:spcBef>
              <a:buSzTx/>
              <a:buNone/>
              <a:defRPr sz="1408"/>
            </a:pPr>
            <a:endParaRPr/>
          </a:p>
          <a:p>
            <a:pPr marL="0" indent="0" defTabSz="804672">
              <a:lnSpc>
                <a:spcPct val="90000"/>
              </a:lnSpc>
              <a:spcBef>
                <a:spcPts val="600"/>
              </a:spcBef>
              <a:buSzTx/>
              <a:buNone/>
              <a:defRPr sz="1408"/>
            </a:pPr>
            <a:endParaRPr/>
          </a:p>
          <a:p>
            <a:pPr marL="0" indent="0" defTabSz="804672">
              <a:lnSpc>
                <a:spcPct val="90000"/>
              </a:lnSpc>
              <a:spcBef>
                <a:spcPts val="300"/>
              </a:spcBef>
              <a:buSzTx/>
              <a:buNone/>
              <a:defRPr sz="1408"/>
            </a:pPr>
            <a:r>
              <a:t>Photo Credit; John Kannenberg</a:t>
            </a:r>
          </a:p>
        </p:txBody>
      </p:sp>
      <p:pic>
        <p:nvPicPr>
          <p:cNvPr id="213" name="Picture 2" descr="Picture 2"/>
          <p:cNvPicPr>
            <a:picLocks noChangeAspect="1"/>
          </p:cNvPicPr>
          <p:nvPr/>
        </p:nvPicPr>
        <p:blipFill>
          <a:blip r:embed="rId2">
            <a:extLst/>
          </a:blip>
          <a:stretch>
            <a:fillRect/>
          </a:stretch>
        </p:blipFill>
        <p:spPr>
          <a:xfrm rot="5400000">
            <a:off x="2154922" y="2207209"/>
            <a:ext cx="4358949" cy="326921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itle 6"/>
          <p:cNvSpPr txBox="1">
            <a:spLocks noGrp="1"/>
          </p:cNvSpPr>
          <p:nvPr>
            <p:ph type="title"/>
          </p:nvPr>
        </p:nvSpPr>
        <p:spPr>
          <a:prstGeom prst="rect">
            <a:avLst/>
          </a:prstGeom>
        </p:spPr>
        <p:txBody>
          <a:bodyPr/>
          <a:lstStyle/>
          <a:p>
            <a:endParaRPr/>
          </a:p>
        </p:txBody>
      </p:sp>
      <p:sp>
        <p:nvSpPr>
          <p:cNvPr id="119" name="Text Placeholder 7"/>
          <p:cNvSpPr txBox="1">
            <a:spLocks noGrp="1"/>
          </p:cNvSpPr>
          <p:nvPr>
            <p:ph type="body" sz="half" idx="1"/>
          </p:nvPr>
        </p:nvSpPr>
        <p:spPr>
          <a:xfrm>
            <a:off x="457200" y="1535111"/>
            <a:ext cx="4040188" cy="4846217"/>
          </a:xfrm>
          <a:prstGeom prst="rect">
            <a:avLst/>
          </a:prstGeom>
        </p:spPr>
        <p:txBody>
          <a:bodyPr/>
          <a:lstStyle/>
          <a:p>
            <a:pPr>
              <a:spcBef>
                <a:spcPts val="300"/>
              </a:spcBef>
              <a:defRPr sz="1600"/>
            </a:pPr>
            <a:r>
              <a:t>Photo Credit; Groubani</a:t>
            </a:r>
            <a:r>
              <a:rPr b="0"/>
              <a:t> </a:t>
            </a:r>
            <a:r>
              <a:t> </a:t>
            </a:r>
          </a:p>
        </p:txBody>
      </p:sp>
      <p:pic>
        <p:nvPicPr>
          <p:cNvPr id="120" name="Picture 2" descr="Picture 2"/>
          <p:cNvPicPr>
            <a:picLocks noChangeAspect="1"/>
          </p:cNvPicPr>
          <p:nvPr/>
        </p:nvPicPr>
        <p:blipFill>
          <a:blip r:embed="rId2">
            <a:extLst/>
          </a:blip>
          <a:stretch>
            <a:fillRect/>
          </a:stretch>
        </p:blipFill>
        <p:spPr>
          <a:xfrm>
            <a:off x="117922" y="748729"/>
            <a:ext cx="8952201" cy="4912519"/>
          </a:xfrm>
          <a:prstGeom prst="rect">
            <a:avLst/>
          </a:prstGeom>
          <a:ln w="12700">
            <a:miter lim="400000"/>
          </a:ln>
        </p:spPr>
      </p:pic>
      <p:sp>
        <p:nvSpPr>
          <p:cNvPr id="121" name="Text Placeholder 8"/>
          <p:cNvSpPr>
            <a:spLocks noGrp="1"/>
          </p:cNvSpPr>
          <p:nvPr>
            <p:ph type="body" idx="13"/>
          </p:nvPr>
        </p:nvSpPr>
        <p:spPr>
          <a:prstGeom prst="rect">
            <a:avLst/>
          </a:prstGeom>
        </p:spPr>
        <p:txBody>
          <a:bodyPr/>
          <a:lstStyle/>
          <a:p>
            <a:pPr marL="0" indent="0">
              <a:spcBef>
                <a:spcPts val="500"/>
              </a:spcBef>
              <a:buSzTx/>
              <a:buFontTx/>
              <a:buNone/>
              <a:defRPr sz="2400" b="1"/>
            </a:pPr>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Title 1"/>
          <p:cNvSpPr txBox="1">
            <a:spLocks noGrp="1"/>
          </p:cNvSpPr>
          <p:nvPr>
            <p:ph type="title"/>
          </p:nvPr>
        </p:nvSpPr>
        <p:spPr>
          <a:prstGeom prst="rect">
            <a:avLst/>
          </a:prstGeom>
        </p:spPr>
        <p:txBody>
          <a:bodyPr>
            <a:normAutofit fontScale="90000"/>
          </a:bodyPr>
          <a:lstStyle/>
          <a:p>
            <a:pPr defTabSz="804672">
              <a:defRPr sz="2464" b="1"/>
            </a:pPr>
            <a:r>
              <a:t>Black stone statue of the Egyptian Queen Arsinoe the Second dressed as Aphrodite, the Greek goddess of love. The queen was part of the ruling Greek royal family (3</a:t>
            </a:r>
            <a:r>
              <a:rPr baseline="29727"/>
              <a:t>rd</a:t>
            </a:r>
            <a:r>
              <a:t> century BC) </a:t>
            </a:r>
          </a:p>
        </p:txBody>
      </p:sp>
      <p:sp>
        <p:nvSpPr>
          <p:cNvPr id="216" name="Content Placeholder 2"/>
          <p:cNvSpPr txBox="1">
            <a:spLocks noGrp="1"/>
          </p:cNvSpPr>
          <p:nvPr>
            <p:ph type="body" idx="1"/>
          </p:nvPr>
        </p:nvSpPr>
        <p:spPr>
          <a:xfrm>
            <a:off x="457200" y="1600200"/>
            <a:ext cx="8229600" cy="5257800"/>
          </a:xfrm>
          <a:prstGeom prst="rect">
            <a:avLst/>
          </a:prstGeom>
        </p:spPr>
        <p:txBody>
          <a:bodyPr/>
          <a:lstStyle/>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300"/>
              </a:spcBef>
              <a:buSzTx/>
              <a:buNone/>
              <a:defRPr sz="1392"/>
            </a:pPr>
            <a:r>
              <a:t>Photo Credit; John Kannenberg</a:t>
            </a:r>
          </a:p>
        </p:txBody>
      </p:sp>
      <p:pic>
        <p:nvPicPr>
          <p:cNvPr id="217" name="Picture 3" descr="Picture 3"/>
          <p:cNvPicPr>
            <a:picLocks noChangeAspect="1"/>
          </p:cNvPicPr>
          <p:nvPr/>
        </p:nvPicPr>
        <p:blipFill>
          <a:blip r:embed="rId2">
            <a:extLst/>
          </a:blip>
          <a:stretch>
            <a:fillRect/>
          </a:stretch>
        </p:blipFill>
        <p:spPr>
          <a:xfrm rot="5400000">
            <a:off x="2039717" y="2360882"/>
            <a:ext cx="4704524" cy="3528393"/>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txBox="1">
            <a:spLocks noGrp="1"/>
          </p:cNvSpPr>
          <p:nvPr>
            <p:ph type="title"/>
          </p:nvPr>
        </p:nvSpPr>
        <p:spPr>
          <a:prstGeom prst="rect">
            <a:avLst/>
          </a:prstGeom>
        </p:spPr>
        <p:txBody>
          <a:bodyPr/>
          <a:lstStyle/>
          <a:p>
            <a:pPr defTabSz="484631">
              <a:defRPr sz="1907" b="1"/>
            </a:pPr>
            <a:r>
              <a:t/>
            </a:r>
            <a:br/>
            <a:r>
              <a:t>A stone statue of an Egyptian queen from the ruling Greek royal family (possibly Cleopatra the Third) dressed as the Egyptian goddess Isis (2</a:t>
            </a:r>
            <a:r>
              <a:rPr baseline="28226"/>
              <a:t>nd</a:t>
            </a:r>
            <a:r>
              <a:t> Century BC)</a:t>
            </a:r>
          </a:p>
        </p:txBody>
      </p:sp>
      <p:sp>
        <p:nvSpPr>
          <p:cNvPr id="220" name="Content Placeholder 2"/>
          <p:cNvSpPr txBox="1">
            <a:spLocks noGrp="1"/>
          </p:cNvSpPr>
          <p:nvPr>
            <p:ph type="body" idx="1"/>
          </p:nvPr>
        </p:nvSpPr>
        <p:spPr>
          <a:xfrm>
            <a:off x="457200" y="1600200"/>
            <a:ext cx="8229600" cy="5257800"/>
          </a:xfrm>
          <a:prstGeom prst="rect">
            <a:avLst/>
          </a:prstGeom>
        </p:spPr>
        <p:txBody>
          <a:bodyPr/>
          <a:lstStyle/>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300"/>
              </a:spcBef>
              <a:buSzTx/>
              <a:buNone/>
              <a:defRPr sz="1392"/>
            </a:pPr>
            <a:r>
              <a:t>Photo Credit; John Kannenberg</a:t>
            </a:r>
          </a:p>
        </p:txBody>
      </p:sp>
      <p:pic>
        <p:nvPicPr>
          <p:cNvPr id="221" name="Picture 2" descr="Picture 2"/>
          <p:cNvPicPr>
            <a:picLocks noChangeAspect="1"/>
          </p:cNvPicPr>
          <p:nvPr/>
        </p:nvPicPr>
        <p:blipFill>
          <a:blip r:embed="rId2">
            <a:extLst/>
          </a:blip>
          <a:stretch>
            <a:fillRect/>
          </a:stretch>
        </p:blipFill>
        <p:spPr>
          <a:xfrm rot="5400000">
            <a:off x="2477766" y="2738923"/>
            <a:ext cx="4080456" cy="3060342"/>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Title 1"/>
          <p:cNvSpPr txBox="1">
            <a:spLocks noGrp="1"/>
          </p:cNvSpPr>
          <p:nvPr>
            <p:ph type="title"/>
          </p:nvPr>
        </p:nvSpPr>
        <p:spPr>
          <a:prstGeom prst="rect">
            <a:avLst/>
          </a:prstGeom>
        </p:spPr>
        <p:txBody>
          <a:bodyPr/>
          <a:lstStyle>
            <a:lvl1pPr defTabSz="832104">
              <a:defRPr sz="3549" b="1"/>
            </a:lvl1pPr>
          </a:lstStyle>
          <a:p>
            <a:r>
              <a:t>The Decree (law) of Sais written in Egyptian hieroglyphics on black stone (380 BC)</a:t>
            </a:r>
          </a:p>
        </p:txBody>
      </p:sp>
      <p:sp>
        <p:nvSpPr>
          <p:cNvPr id="224" name="Content Placeholder 2"/>
          <p:cNvSpPr txBox="1">
            <a:spLocks noGrp="1"/>
          </p:cNvSpPr>
          <p:nvPr>
            <p:ph type="body" idx="1"/>
          </p:nvPr>
        </p:nvSpPr>
        <p:spPr>
          <a:xfrm>
            <a:off x="457200" y="1600200"/>
            <a:ext cx="8229600" cy="5257800"/>
          </a:xfrm>
          <a:prstGeom prst="rect">
            <a:avLst/>
          </a:prstGeom>
        </p:spPr>
        <p:txBody>
          <a:bodyPr/>
          <a:lstStyle/>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300"/>
              </a:spcBef>
              <a:buSzTx/>
              <a:buNone/>
              <a:defRPr sz="1392"/>
            </a:pPr>
            <a:r>
              <a:t>Photo Credit; John Kannenberg</a:t>
            </a:r>
          </a:p>
        </p:txBody>
      </p:sp>
      <p:pic>
        <p:nvPicPr>
          <p:cNvPr id="225" name="Picture 2" descr="Picture 2"/>
          <p:cNvPicPr>
            <a:picLocks noChangeAspect="1"/>
          </p:cNvPicPr>
          <p:nvPr/>
        </p:nvPicPr>
        <p:blipFill>
          <a:blip r:embed="rId2">
            <a:extLst/>
          </a:blip>
          <a:stretch>
            <a:fillRect/>
          </a:stretch>
        </p:blipFill>
        <p:spPr>
          <a:xfrm rot="5400000">
            <a:off x="2638137" y="2431240"/>
            <a:ext cx="4596680" cy="3447512"/>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itle 1"/>
          <p:cNvSpPr txBox="1">
            <a:spLocks noGrp="1"/>
          </p:cNvSpPr>
          <p:nvPr>
            <p:ph type="title"/>
          </p:nvPr>
        </p:nvSpPr>
        <p:spPr>
          <a:prstGeom prst="rect">
            <a:avLst/>
          </a:prstGeom>
        </p:spPr>
        <p:txBody>
          <a:bodyPr/>
          <a:lstStyle>
            <a:lvl1pPr defTabSz="886968">
              <a:defRPr sz="3783" b="1"/>
            </a:lvl1pPr>
          </a:lstStyle>
          <a:p>
            <a:r>
              <a:t>Part of a shrine to the Egyptian god Shu made from black granite (380-362 BC)</a:t>
            </a:r>
          </a:p>
        </p:txBody>
      </p:sp>
      <p:sp>
        <p:nvSpPr>
          <p:cNvPr id="228" name="Content Placeholder 2"/>
          <p:cNvSpPr txBox="1">
            <a:spLocks noGrp="1"/>
          </p:cNvSpPr>
          <p:nvPr>
            <p:ph type="body" idx="1"/>
          </p:nvPr>
        </p:nvSpPr>
        <p:spPr>
          <a:xfrm>
            <a:off x="457200" y="1600200"/>
            <a:ext cx="8229600" cy="5257800"/>
          </a:xfrm>
          <a:prstGeom prst="rect">
            <a:avLst/>
          </a:prstGeom>
        </p:spPr>
        <p:txBody>
          <a:bodyPr/>
          <a:lstStyle/>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300"/>
              </a:spcBef>
              <a:buSzTx/>
              <a:buNone/>
              <a:defRPr sz="1392"/>
            </a:pPr>
            <a:r>
              <a:t>Photo Credit; John Kannenberg</a:t>
            </a:r>
          </a:p>
        </p:txBody>
      </p:sp>
      <p:pic>
        <p:nvPicPr>
          <p:cNvPr id="229" name="Picture 2" descr="Picture 2"/>
          <p:cNvPicPr>
            <a:picLocks noChangeAspect="1"/>
          </p:cNvPicPr>
          <p:nvPr/>
        </p:nvPicPr>
        <p:blipFill>
          <a:blip r:embed="rId2">
            <a:extLst/>
          </a:blip>
          <a:stretch>
            <a:fillRect/>
          </a:stretch>
        </p:blipFill>
        <p:spPr>
          <a:xfrm rot="5400000">
            <a:off x="2119290" y="2353317"/>
            <a:ext cx="4644009" cy="3483007"/>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itle 1"/>
          <p:cNvSpPr txBox="1">
            <a:spLocks noGrp="1"/>
          </p:cNvSpPr>
          <p:nvPr>
            <p:ph type="title"/>
          </p:nvPr>
        </p:nvSpPr>
        <p:spPr>
          <a:prstGeom prst="rect">
            <a:avLst/>
          </a:prstGeom>
        </p:spPr>
        <p:txBody>
          <a:bodyPr/>
          <a:lstStyle/>
          <a:p>
            <a:pPr defTabSz="548640">
              <a:defRPr sz="1920" b="1"/>
            </a:pPr>
            <a:r>
              <a:t/>
            </a:r>
            <a:br/>
            <a:r>
              <a:t>A bronze ladle (kind of spoon) used in Egyptian religious ceremonies (6</a:t>
            </a:r>
            <a:r>
              <a:rPr baseline="28666"/>
              <a:t>th</a:t>
            </a:r>
            <a:r>
              <a:t> to 2</a:t>
            </a:r>
            <a:r>
              <a:rPr baseline="28666"/>
              <a:t>nd</a:t>
            </a:r>
            <a:r>
              <a:t> centuries BC). Over a hundred had been found thrown in to waterways after use </a:t>
            </a:r>
          </a:p>
        </p:txBody>
      </p:sp>
      <p:sp>
        <p:nvSpPr>
          <p:cNvPr id="232" name="Content Placeholder 2"/>
          <p:cNvSpPr txBox="1">
            <a:spLocks noGrp="1"/>
          </p:cNvSpPr>
          <p:nvPr>
            <p:ph type="body" idx="1"/>
          </p:nvPr>
        </p:nvSpPr>
        <p:spPr>
          <a:xfrm>
            <a:off x="457200" y="1600199"/>
            <a:ext cx="8229600" cy="5213179"/>
          </a:xfrm>
          <a:prstGeom prst="rect">
            <a:avLst/>
          </a:prstGeom>
        </p:spPr>
        <p:txBody>
          <a:bodyPr/>
          <a:lstStyle/>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300"/>
              </a:spcBef>
              <a:buSzTx/>
              <a:buNone/>
              <a:defRPr sz="1392"/>
            </a:pPr>
            <a:r>
              <a:t>Photo Credit; John Kannenberg</a:t>
            </a:r>
          </a:p>
        </p:txBody>
      </p:sp>
      <p:pic>
        <p:nvPicPr>
          <p:cNvPr id="233" name="Picture 2" descr="Picture 2"/>
          <p:cNvPicPr>
            <a:picLocks noChangeAspect="1"/>
          </p:cNvPicPr>
          <p:nvPr/>
        </p:nvPicPr>
        <p:blipFill>
          <a:blip r:embed="rId2">
            <a:extLst/>
          </a:blip>
          <a:stretch>
            <a:fillRect/>
          </a:stretch>
        </p:blipFill>
        <p:spPr>
          <a:xfrm rot="5400000">
            <a:off x="2297747" y="2558905"/>
            <a:ext cx="4368487" cy="3276366"/>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itle 1"/>
          <p:cNvSpPr txBox="1">
            <a:spLocks noGrp="1"/>
          </p:cNvSpPr>
          <p:nvPr>
            <p:ph type="title"/>
          </p:nvPr>
        </p:nvSpPr>
        <p:spPr>
          <a:prstGeom prst="rect">
            <a:avLst/>
          </a:prstGeom>
        </p:spPr>
        <p:txBody>
          <a:bodyPr/>
          <a:lstStyle>
            <a:lvl1pPr defTabSz="841247">
              <a:defRPr sz="3588" b="1"/>
            </a:lvl1pPr>
          </a:lstStyle>
          <a:p>
            <a:r>
              <a:t>A barge made from sycamore wood used in important Egyptian religious ceremonies</a:t>
            </a:r>
          </a:p>
        </p:txBody>
      </p:sp>
      <p:sp>
        <p:nvSpPr>
          <p:cNvPr id="236" name="Content Placeholder 2"/>
          <p:cNvSpPr txBox="1">
            <a:spLocks noGrp="1"/>
          </p:cNvSpPr>
          <p:nvPr>
            <p:ph type="body" idx="1"/>
          </p:nvPr>
        </p:nvSpPr>
        <p:spPr>
          <a:xfrm>
            <a:off x="457200" y="1600200"/>
            <a:ext cx="8229600" cy="5257800"/>
          </a:xfrm>
          <a:prstGeom prst="rect">
            <a:avLst/>
          </a:prstGeom>
        </p:spPr>
        <p:txBody>
          <a:bodyPr/>
          <a:lstStyle/>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300"/>
              </a:spcBef>
              <a:buSzTx/>
              <a:buNone/>
              <a:defRPr sz="1392"/>
            </a:pPr>
            <a:r>
              <a:t>Photo Credit; John Kannenberg</a:t>
            </a:r>
          </a:p>
        </p:txBody>
      </p:sp>
      <p:pic>
        <p:nvPicPr>
          <p:cNvPr id="237" name="Picture 2" descr="Picture 2"/>
          <p:cNvPicPr>
            <a:picLocks noChangeAspect="1"/>
          </p:cNvPicPr>
          <p:nvPr/>
        </p:nvPicPr>
        <p:blipFill>
          <a:blip r:embed="rId2">
            <a:extLst/>
          </a:blip>
          <a:stretch>
            <a:fillRect/>
          </a:stretch>
        </p:blipFill>
        <p:spPr>
          <a:xfrm rot="5400000">
            <a:off x="2291746" y="2312708"/>
            <a:ext cx="4416490" cy="3312367"/>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Title 1"/>
          <p:cNvSpPr txBox="1">
            <a:spLocks noGrp="1"/>
          </p:cNvSpPr>
          <p:nvPr>
            <p:ph type="title"/>
          </p:nvPr>
        </p:nvSpPr>
        <p:spPr>
          <a:prstGeom prst="rect">
            <a:avLst/>
          </a:prstGeom>
        </p:spPr>
        <p:txBody>
          <a:bodyPr/>
          <a:lstStyle/>
          <a:p>
            <a:pPr defTabSz="512063">
              <a:defRPr sz="1792" b="1"/>
            </a:pPr>
            <a:r>
              <a:t/>
            </a:r>
            <a:br/>
            <a:r>
              <a:t>A stele (stone slab) written by order of Egyptian king Ptolemy the Eighth shortly after 118 BC. The royal family were Greeks. The slab is written in both Egyptian hieroglyphics and Greek letters.</a:t>
            </a:r>
          </a:p>
        </p:txBody>
      </p:sp>
      <p:sp>
        <p:nvSpPr>
          <p:cNvPr id="240" name="Content Placeholder 2"/>
          <p:cNvSpPr txBox="1">
            <a:spLocks noGrp="1"/>
          </p:cNvSpPr>
          <p:nvPr>
            <p:ph type="body" idx="1"/>
          </p:nvPr>
        </p:nvSpPr>
        <p:spPr>
          <a:xfrm>
            <a:off x="457200" y="1600200"/>
            <a:ext cx="8229600" cy="5257800"/>
          </a:xfrm>
          <a:prstGeom prst="rect">
            <a:avLst/>
          </a:prstGeom>
        </p:spPr>
        <p:txBody>
          <a:bodyPr/>
          <a:lstStyle/>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300"/>
              </a:spcBef>
              <a:buSzTx/>
              <a:buNone/>
              <a:defRPr sz="1392"/>
            </a:pPr>
            <a:r>
              <a:t>Photo Credit; John Kannenberg</a:t>
            </a:r>
          </a:p>
        </p:txBody>
      </p:sp>
      <p:pic>
        <p:nvPicPr>
          <p:cNvPr id="241" name="Picture 2" descr="Picture 2"/>
          <p:cNvPicPr>
            <a:picLocks noChangeAspect="1"/>
          </p:cNvPicPr>
          <p:nvPr/>
        </p:nvPicPr>
        <p:blipFill>
          <a:blip r:embed="rId2">
            <a:extLst/>
          </a:blip>
          <a:stretch>
            <a:fillRect/>
          </a:stretch>
        </p:blipFill>
        <p:spPr>
          <a:xfrm rot="5400000">
            <a:off x="2381755" y="2846934"/>
            <a:ext cx="3984443" cy="2988334"/>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Title 1"/>
          <p:cNvSpPr txBox="1">
            <a:spLocks noGrp="1"/>
          </p:cNvSpPr>
          <p:nvPr>
            <p:ph type="title"/>
          </p:nvPr>
        </p:nvSpPr>
        <p:spPr>
          <a:prstGeom prst="rect">
            <a:avLst/>
          </a:prstGeom>
        </p:spPr>
        <p:txBody>
          <a:bodyPr/>
          <a:lstStyle/>
          <a:p>
            <a:pPr defTabSz="886968">
              <a:defRPr sz="3783" b="1"/>
            </a:pPr>
            <a:r>
              <a:t>Stone carving of the Greek messenger god Hermes (1</a:t>
            </a:r>
            <a:r>
              <a:rPr baseline="29938"/>
              <a:t>st</a:t>
            </a:r>
            <a:r>
              <a:t> Century BC)</a:t>
            </a:r>
          </a:p>
        </p:txBody>
      </p:sp>
      <p:sp>
        <p:nvSpPr>
          <p:cNvPr id="244" name="Content Placeholder 2"/>
          <p:cNvSpPr txBox="1">
            <a:spLocks noGrp="1"/>
          </p:cNvSpPr>
          <p:nvPr>
            <p:ph type="body" idx="1"/>
          </p:nvPr>
        </p:nvSpPr>
        <p:spPr>
          <a:xfrm>
            <a:off x="457200" y="1600200"/>
            <a:ext cx="8229600" cy="5257800"/>
          </a:xfrm>
          <a:prstGeom prst="rect">
            <a:avLst/>
          </a:prstGeom>
        </p:spPr>
        <p:txBody>
          <a:bodyPr/>
          <a:lstStyle/>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300"/>
              </a:spcBef>
              <a:buSzTx/>
              <a:buNone/>
              <a:defRPr sz="1392"/>
            </a:pPr>
            <a:r>
              <a:t>Photo Credit; John Kannenberg</a:t>
            </a:r>
          </a:p>
        </p:txBody>
      </p:sp>
      <p:pic>
        <p:nvPicPr>
          <p:cNvPr id="245" name="Picture 2" descr="Picture 2"/>
          <p:cNvPicPr>
            <a:picLocks noChangeAspect="1"/>
          </p:cNvPicPr>
          <p:nvPr/>
        </p:nvPicPr>
        <p:blipFill>
          <a:blip r:embed="rId2">
            <a:extLst/>
          </a:blip>
          <a:stretch>
            <a:fillRect/>
          </a:stretch>
        </p:blipFill>
        <p:spPr>
          <a:xfrm rot="5400000">
            <a:off x="2017278" y="2023280"/>
            <a:ext cx="4884036" cy="3663027"/>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Title 1"/>
          <p:cNvSpPr txBox="1">
            <a:spLocks noGrp="1"/>
          </p:cNvSpPr>
          <p:nvPr>
            <p:ph type="title"/>
          </p:nvPr>
        </p:nvSpPr>
        <p:spPr>
          <a:prstGeom prst="rect">
            <a:avLst/>
          </a:prstGeom>
        </p:spPr>
        <p:txBody>
          <a:bodyPr/>
          <a:lstStyle/>
          <a:p>
            <a:pPr defTabSz="886968">
              <a:defRPr sz="3783" b="1"/>
            </a:pPr>
            <a:r>
              <a:t>Stone head of Neilos, god of the River Nile (2</a:t>
            </a:r>
            <a:r>
              <a:rPr baseline="29938"/>
              <a:t>nd</a:t>
            </a:r>
            <a:r>
              <a:t> Century AD) </a:t>
            </a:r>
          </a:p>
        </p:txBody>
      </p:sp>
      <p:sp>
        <p:nvSpPr>
          <p:cNvPr id="248" name="Content Placeholder 2"/>
          <p:cNvSpPr txBox="1">
            <a:spLocks noGrp="1"/>
          </p:cNvSpPr>
          <p:nvPr>
            <p:ph type="body" idx="1"/>
          </p:nvPr>
        </p:nvSpPr>
        <p:spPr>
          <a:xfrm>
            <a:off x="457200" y="1600200"/>
            <a:ext cx="8229600" cy="5257800"/>
          </a:xfrm>
          <a:prstGeom prst="rect">
            <a:avLst/>
          </a:prstGeom>
        </p:spPr>
        <p:txBody>
          <a:bodyPr/>
          <a:lstStyle/>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300"/>
              </a:spcBef>
              <a:buSzTx/>
              <a:buNone/>
              <a:defRPr sz="1392"/>
            </a:pPr>
            <a:r>
              <a:t>Photo Credit; John Kannenberg</a:t>
            </a:r>
          </a:p>
        </p:txBody>
      </p:sp>
      <p:pic>
        <p:nvPicPr>
          <p:cNvPr id="249" name="Picture 2" descr="Picture 2"/>
          <p:cNvPicPr>
            <a:picLocks noChangeAspect="1"/>
          </p:cNvPicPr>
          <p:nvPr/>
        </p:nvPicPr>
        <p:blipFill>
          <a:blip r:embed="rId2">
            <a:extLst/>
          </a:blip>
          <a:stretch>
            <a:fillRect/>
          </a:stretch>
        </p:blipFill>
        <p:spPr>
          <a:xfrm rot="5400000">
            <a:off x="2006361" y="2196469"/>
            <a:ext cx="4660351" cy="3495265"/>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itle 1"/>
          <p:cNvSpPr txBox="1">
            <a:spLocks noGrp="1"/>
          </p:cNvSpPr>
          <p:nvPr>
            <p:ph type="title"/>
          </p:nvPr>
        </p:nvSpPr>
        <p:spPr>
          <a:prstGeom prst="rect">
            <a:avLst/>
          </a:prstGeom>
        </p:spPr>
        <p:txBody>
          <a:bodyPr/>
          <a:lstStyle/>
          <a:p>
            <a:pPr defTabSz="886968">
              <a:defRPr sz="3783" b="1"/>
            </a:pPr>
            <a:r>
              <a:t>Clay Figure of the Egyptian god Bes (3</a:t>
            </a:r>
            <a:r>
              <a:rPr baseline="29938"/>
              <a:t>rd</a:t>
            </a:r>
            <a:r>
              <a:t> to 2</a:t>
            </a:r>
            <a:r>
              <a:rPr baseline="29938"/>
              <a:t>nd</a:t>
            </a:r>
            <a:r>
              <a:t> century BC)</a:t>
            </a:r>
          </a:p>
        </p:txBody>
      </p:sp>
      <p:sp>
        <p:nvSpPr>
          <p:cNvPr id="252" name="Content Placeholder 2"/>
          <p:cNvSpPr txBox="1">
            <a:spLocks noGrp="1"/>
          </p:cNvSpPr>
          <p:nvPr>
            <p:ph type="body" idx="1"/>
          </p:nvPr>
        </p:nvSpPr>
        <p:spPr>
          <a:xfrm>
            <a:off x="457200" y="1600200"/>
            <a:ext cx="8229600" cy="5257800"/>
          </a:xfrm>
          <a:prstGeom prst="rect">
            <a:avLst/>
          </a:prstGeom>
        </p:spPr>
        <p:txBody>
          <a:bodyPr/>
          <a:lstStyle/>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300"/>
              </a:spcBef>
              <a:buSzTx/>
              <a:buNone/>
              <a:defRPr sz="1392"/>
            </a:pPr>
            <a:r>
              <a:t>Photo Credit; John Kannenberg</a:t>
            </a:r>
          </a:p>
        </p:txBody>
      </p:sp>
      <p:pic>
        <p:nvPicPr>
          <p:cNvPr id="253" name="Picture 2" descr="Picture 2"/>
          <p:cNvPicPr>
            <a:picLocks noChangeAspect="1"/>
          </p:cNvPicPr>
          <p:nvPr/>
        </p:nvPicPr>
        <p:blipFill>
          <a:blip r:embed="rId2">
            <a:extLst/>
          </a:blip>
          <a:stretch>
            <a:fillRect/>
          </a:stretch>
        </p:blipFill>
        <p:spPr>
          <a:xfrm rot="5400000">
            <a:off x="2428325" y="2548339"/>
            <a:ext cx="4475990" cy="3356993"/>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itle 8"/>
          <p:cNvSpPr txBox="1">
            <a:spLocks noGrp="1"/>
          </p:cNvSpPr>
          <p:nvPr>
            <p:ph type="title"/>
          </p:nvPr>
        </p:nvSpPr>
        <p:spPr>
          <a:prstGeom prst="rect">
            <a:avLst/>
          </a:prstGeom>
        </p:spPr>
        <p:txBody>
          <a:bodyPr/>
          <a:lstStyle/>
          <a:p>
            <a:endParaRPr/>
          </a:p>
        </p:txBody>
      </p:sp>
      <p:sp>
        <p:nvSpPr>
          <p:cNvPr id="124" name="Text Placeholder 9"/>
          <p:cNvSpPr txBox="1">
            <a:spLocks noGrp="1"/>
          </p:cNvSpPr>
          <p:nvPr>
            <p:ph type="body" sz="quarter" idx="1"/>
          </p:nvPr>
        </p:nvSpPr>
        <p:spPr>
          <a:xfrm>
            <a:off x="457200" y="1535112"/>
            <a:ext cx="4040188" cy="639763"/>
          </a:xfrm>
          <a:prstGeom prst="rect">
            <a:avLst/>
          </a:prstGeom>
        </p:spPr>
        <p:txBody>
          <a:bodyPr/>
          <a:lstStyle/>
          <a:p>
            <a:endParaRPr/>
          </a:p>
        </p:txBody>
      </p:sp>
      <p:sp>
        <p:nvSpPr>
          <p:cNvPr id="125" name="Content Placeholder 7"/>
          <p:cNvSpPr txBox="1"/>
          <p:nvPr/>
        </p:nvSpPr>
        <p:spPr>
          <a:xfrm>
            <a:off x="457200" y="404663"/>
            <a:ext cx="4040188" cy="572150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marL="329184" indent="-329184" defTabSz="877823">
              <a:spcBef>
                <a:spcPts val="900"/>
              </a:spcBef>
              <a:buSzPct val="100000"/>
              <a:buFont typeface="Arial"/>
              <a:buChar char="•"/>
              <a:defRPr sz="3839"/>
            </a:pPr>
            <a:r>
              <a:t>Buildings. </a:t>
            </a:r>
            <a:br/>
            <a:endParaRPr/>
          </a:p>
          <a:p>
            <a:pPr marL="329184" indent="-329184" defTabSz="877823">
              <a:spcBef>
                <a:spcPts val="900"/>
              </a:spcBef>
              <a:buSzPct val="100000"/>
              <a:buFont typeface="Arial"/>
              <a:buChar char="•"/>
              <a:defRPr sz="3839"/>
            </a:pPr>
            <a:r>
              <a:t>Art </a:t>
            </a:r>
            <a:br/>
            <a:endParaRPr/>
          </a:p>
          <a:p>
            <a:pPr marL="329184" indent="-329184" defTabSz="877823">
              <a:spcBef>
                <a:spcPts val="900"/>
              </a:spcBef>
              <a:buSzPct val="100000"/>
              <a:buFont typeface="Arial"/>
              <a:buChar char="•"/>
              <a:defRPr sz="3839"/>
            </a:pPr>
            <a:r>
              <a:t>Statues (Sculpture)</a:t>
            </a:r>
            <a:br/>
            <a:endParaRPr/>
          </a:p>
          <a:p>
            <a:pPr marL="329184" indent="-329184" defTabSz="877823">
              <a:spcBef>
                <a:spcPts val="900"/>
              </a:spcBef>
              <a:buSzPct val="100000"/>
              <a:buFont typeface="Arial"/>
              <a:buChar char="•"/>
              <a:defRPr sz="3839"/>
            </a:pPr>
            <a:r>
              <a:t>Type of writing</a:t>
            </a:r>
            <a:br/>
            <a:endParaRPr/>
          </a:p>
        </p:txBody>
      </p:sp>
      <p:sp>
        <p:nvSpPr>
          <p:cNvPr id="126" name="Text Placeholder 10"/>
          <p:cNvSpPr>
            <a:spLocks noGrp="1"/>
          </p:cNvSpPr>
          <p:nvPr>
            <p:ph type="body" idx="13"/>
          </p:nvPr>
        </p:nvSpPr>
        <p:spPr>
          <a:prstGeom prst="rect">
            <a:avLst/>
          </a:prstGeom>
        </p:spPr>
        <p:txBody>
          <a:bodyPr/>
          <a:lstStyle/>
          <a:p>
            <a:pPr marL="0" indent="0">
              <a:spcBef>
                <a:spcPts val="500"/>
              </a:spcBef>
              <a:buSzTx/>
              <a:buFontTx/>
              <a:buNone/>
              <a:defRPr sz="2400" b="1"/>
            </a:pPr>
            <a:endParaRPr/>
          </a:p>
        </p:txBody>
      </p:sp>
      <p:sp>
        <p:nvSpPr>
          <p:cNvPr id="127" name="Content Placeholder 11"/>
          <p:cNvSpPr txBox="1"/>
          <p:nvPr/>
        </p:nvSpPr>
        <p:spPr>
          <a:xfrm>
            <a:off x="4645025" y="404663"/>
            <a:ext cx="4041775" cy="572150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marL="336042" indent="-336042" defTabSz="896111">
              <a:spcBef>
                <a:spcPts val="900"/>
              </a:spcBef>
              <a:buSzPct val="100000"/>
              <a:buFont typeface="Arial"/>
              <a:buChar char="•"/>
              <a:defRPr sz="3920"/>
            </a:pPr>
            <a:r>
              <a:t>Religious beliefs </a:t>
            </a:r>
            <a:br/>
            <a:endParaRPr/>
          </a:p>
          <a:p>
            <a:pPr marL="336042" indent="-336042" defTabSz="896111">
              <a:spcBef>
                <a:spcPts val="900"/>
              </a:spcBef>
              <a:buSzPct val="100000"/>
              <a:buFont typeface="Arial"/>
              <a:buChar char="•"/>
              <a:defRPr sz="3920"/>
            </a:pPr>
            <a:r>
              <a:t>Coins</a:t>
            </a:r>
            <a:br/>
            <a:endParaRPr/>
          </a:p>
          <a:p>
            <a:pPr marL="336042" indent="-336042" defTabSz="896111">
              <a:spcBef>
                <a:spcPts val="900"/>
              </a:spcBef>
              <a:buSzPct val="100000"/>
              <a:buFont typeface="Arial"/>
              <a:buChar char="•"/>
              <a:defRPr sz="3920"/>
            </a:pPr>
            <a:r>
              <a:t>Pottery</a:t>
            </a:r>
            <a:br/>
            <a:endParaRPr/>
          </a:p>
          <a:p>
            <a:pPr marL="336042" indent="-336042" defTabSz="896111">
              <a:spcBef>
                <a:spcPts val="1100"/>
              </a:spcBef>
              <a:buSzPct val="100000"/>
              <a:buFont typeface="Arial"/>
              <a:buChar char="•"/>
              <a:defRPr sz="3920"/>
            </a:pPr>
            <a:r>
              <a:t>Burial of the dead</a:t>
            </a:r>
            <a:br/>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Title 1"/>
          <p:cNvSpPr txBox="1">
            <a:spLocks noGrp="1"/>
          </p:cNvSpPr>
          <p:nvPr>
            <p:ph type="title"/>
          </p:nvPr>
        </p:nvSpPr>
        <p:spPr>
          <a:prstGeom prst="rect">
            <a:avLst/>
          </a:prstGeom>
        </p:spPr>
        <p:txBody>
          <a:bodyPr/>
          <a:lstStyle>
            <a:lvl1pPr defTabSz="886968">
              <a:defRPr sz="3783" b="1"/>
            </a:lvl1pPr>
          </a:lstStyle>
          <a:p>
            <a:r>
              <a:t>Bronze pail (bucket) used in Egyptian religious ceremonies</a:t>
            </a:r>
          </a:p>
        </p:txBody>
      </p:sp>
      <p:sp>
        <p:nvSpPr>
          <p:cNvPr id="256" name="Content Placeholder 2"/>
          <p:cNvSpPr txBox="1">
            <a:spLocks noGrp="1"/>
          </p:cNvSpPr>
          <p:nvPr>
            <p:ph type="body" idx="1"/>
          </p:nvPr>
        </p:nvSpPr>
        <p:spPr>
          <a:xfrm>
            <a:off x="457200" y="1600200"/>
            <a:ext cx="8229600" cy="5257800"/>
          </a:xfrm>
          <a:prstGeom prst="rect">
            <a:avLst/>
          </a:prstGeom>
        </p:spPr>
        <p:txBody>
          <a:bodyPr/>
          <a:lstStyle/>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300"/>
              </a:spcBef>
              <a:buSzTx/>
              <a:buNone/>
              <a:defRPr sz="1392"/>
            </a:pPr>
            <a:r>
              <a:t>Photo Credit; John Kannenberg</a:t>
            </a:r>
          </a:p>
        </p:txBody>
      </p:sp>
      <p:pic>
        <p:nvPicPr>
          <p:cNvPr id="257" name="Picture 3" descr="Picture 3"/>
          <p:cNvPicPr>
            <a:picLocks noChangeAspect="1"/>
          </p:cNvPicPr>
          <p:nvPr/>
        </p:nvPicPr>
        <p:blipFill>
          <a:blip r:embed="rId2">
            <a:extLst/>
          </a:blip>
          <a:stretch>
            <a:fillRect/>
          </a:stretch>
        </p:blipFill>
        <p:spPr>
          <a:xfrm>
            <a:off x="2627783" y="1484783"/>
            <a:ext cx="3600401" cy="4800533"/>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Title 1"/>
          <p:cNvSpPr txBox="1">
            <a:spLocks noGrp="1"/>
          </p:cNvSpPr>
          <p:nvPr>
            <p:ph type="title"/>
          </p:nvPr>
        </p:nvSpPr>
        <p:spPr>
          <a:prstGeom prst="rect">
            <a:avLst/>
          </a:prstGeom>
        </p:spPr>
        <p:txBody>
          <a:bodyPr/>
          <a:lstStyle>
            <a:lvl1pPr defTabSz="886968">
              <a:defRPr sz="3783" b="1"/>
            </a:lvl1pPr>
          </a:lstStyle>
          <a:p>
            <a:r>
              <a:t>Stone head of Egyptian pharoah Nectonebo the Second </a:t>
            </a:r>
          </a:p>
        </p:txBody>
      </p:sp>
      <p:sp>
        <p:nvSpPr>
          <p:cNvPr id="260" name="Content Placeholder 2"/>
          <p:cNvSpPr txBox="1">
            <a:spLocks noGrp="1"/>
          </p:cNvSpPr>
          <p:nvPr>
            <p:ph type="body" idx="1"/>
          </p:nvPr>
        </p:nvSpPr>
        <p:spPr>
          <a:xfrm>
            <a:off x="457200" y="1600200"/>
            <a:ext cx="8229600" cy="5257800"/>
          </a:xfrm>
          <a:prstGeom prst="rect">
            <a:avLst/>
          </a:prstGeom>
        </p:spPr>
        <p:txBody>
          <a:bodyPr/>
          <a:lstStyle/>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300"/>
              </a:spcBef>
              <a:buSzTx/>
              <a:buNone/>
              <a:defRPr sz="1392"/>
            </a:pPr>
            <a:r>
              <a:t>Photo Credit; John Kannenberg</a:t>
            </a:r>
          </a:p>
        </p:txBody>
      </p:sp>
      <p:pic>
        <p:nvPicPr>
          <p:cNvPr id="261" name="Picture 2" descr="Picture 2"/>
          <p:cNvPicPr>
            <a:picLocks noChangeAspect="1"/>
          </p:cNvPicPr>
          <p:nvPr/>
        </p:nvPicPr>
        <p:blipFill>
          <a:blip r:embed="rId2">
            <a:extLst/>
          </a:blip>
          <a:stretch>
            <a:fillRect/>
          </a:stretch>
        </p:blipFill>
        <p:spPr>
          <a:xfrm>
            <a:off x="2771799" y="1580794"/>
            <a:ext cx="3528393" cy="4704524"/>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itle 1"/>
          <p:cNvSpPr txBox="1">
            <a:spLocks noGrp="1"/>
          </p:cNvSpPr>
          <p:nvPr>
            <p:ph type="title"/>
          </p:nvPr>
        </p:nvSpPr>
        <p:spPr>
          <a:prstGeom prst="rect">
            <a:avLst/>
          </a:prstGeom>
        </p:spPr>
        <p:txBody>
          <a:bodyPr/>
          <a:lstStyle>
            <a:lvl1pPr defTabSz="886968">
              <a:defRPr sz="3783" b="1"/>
            </a:lvl1pPr>
          </a:lstStyle>
          <a:p>
            <a:r>
              <a:t>Many Greek coins like this were found from the city of Athens</a:t>
            </a:r>
          </a:p>
        </p:txBody>
      </p:sp>
      <p:sp>
        <p:nvSpPr>
          <p:cNvPr id="264" name="Text Placeholder 3"/>
          <p:cNvSpPr txBox="1">
            <a:spLocks noGrp="1"/>
          </p:cNvSpPr>
          <p:nvPr>
            <p:ph type="body" sz="half" idx="1"/>
          </p:nvPr>
        </p:nvSpPr>
        <p:spPr>
          <a:xfrm>
            <a:off x="457200" y="1535111"/>
            <a:ext cx="4040188" cy="5278266"/>
          </a:xfrm>
          <a:prstGeom prst="rect">
            <a:avLst/>
          </a:prstGeom>
        </p:spPr>
        <p:txBody>
          <a:bodyPr/>
          <a:lstStyle>
            <a:lvl1pPr>
              <a:spcBef>
                <a:spcPts val="300"/>
              </a:spcBef>
              <a:defRPr sz="1600" b="0"/>
            </a:lvl1pPr>
          </a:lstStyle>
          <a:p>
            <a:r>
              <a:t>Photo Credit; Classical Numismatic Group, Inc</a:t>
            </a:r>
          </a:p>
        </p:txBody>
      </p:sp>
      <p:pic>
        <p:nvPicPr>
          <p:cNvPr id="265" name="Picture 2" descr="Picture 2"/>
          <p:cNvPicPr>
            <a:picLocks noChangeAspect="1"/>
          </p:cNvPicPr>
          <p:nvPr/>
        </p:nvPicPr>
        <p:blipFill>
          <a:blip r:embed="rId2">
            <a:extLst/>
          </a:blip>
          <a:stretch>
            <a:fillRect/>
          </a:stretch>
        </p:blipFill>
        <p:spPr>
          <a:xfrm>
            <a:off x="611560" y="1916832"/>
            <a:ext cx="7754281" cy="3799598"/>
          </a:xfrm>
          <a:prstGeom prst="rect">
            <a:avLst/>
          </a:prstGeom>
          <a:ln w="12700">
            <a:miter lim="400000"/>
          </a:ln>
        </p:spPr>
      </p:pic>
      <p:sp>
        <p:nvSpPr>
          <p:cNvPr id="266" name="Text Placeholder 4"/>
          <p:cNvSpPr>
            <a:spLocks noGrp="1"/>
          </p:cNvSpPr>
          <p:nvPr>
            <p:ph type="body" idx="13"/>
          </p:nvPr>
        </p:nvSpPr>
        <p:spPr>
          <a:prstGeom prst="rect">
            <a:avLst/>
          </a:prstGeom>
        </p:spPr>
        <p:txBody>
          <a:bodyPr/>
          <a:lstStyle/>
          <a:p>
            <a:pPr marL="0" indent="0">
              <a:spcBef>
                <a:spcPts val="500"/>
              </a:spcBef>
              <a:buSzTx/>
              <a:buFontTx/>
              <a:buNone/>
              <a:defRPr sz="2400" b="1"/>
            </a:pPr>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Title 1"/>
          <p:cNvSpPr txBox="1">
            <a:spLocks noGrp="1"/>
          </p:cNvSpPr>
          <p:nvPr>
            <p:ph type="title"/>
          </p:nvPr>
        </p:nvSpPr>
        <p:spPr>
          <a:prstGeom prst="rect">
            <a:avLst/>
          </a:prstGeom>
        </p:spPr>
        <p:txBody>
          <a:bodyPr/>
          <a:lstStyle>
            <a:lvl1pPr defTabSz="877823">
              <a:defRPr sz="3743" b="1"/>
            </a:lvl1pPr>
          </a:lstStyle>
          <a:p>
            <a:r>
              <a:t>A tiny clay perfume bottle made in Athens with a pattern like this was found</a:t>
            </a:r>
          </a:p>
        </p:txBody>
      </p:sp>
      <p:sp>
        <p:nvSpPr>
          <p:cNvPr id="269" name="Text Placeholder 2"/>
          <p:cNvSpPr txBox="1">
            <a:spLocks noGrp="1"/>
          </p:cNvSpPr>
          <p:nvPr>
            <p:ph type="body" sz="quarter" idx="1"/>
          </p:nvPr>
        </p:nvSpPr>
        <p:spPr>
          <a:xfrm>
            <a:off x="457200" y="1535112"/>
            <a:ext cx="4040188" cy="639763"/>
          </a:xfrm>
          <a:prstGeom prst="rect">
            <a:avLst/>
          </a:prstGeom>
        </p:spPr>
        <p:txBody>
          <a:bodyPr/>
          <a:lstStyle/>
          <a:p>
            <a:endParaRPr/>
          </a:p>
        </p:txBody>
      </p:sp>
      <p:sp>
        <p:nvSpPr>
          <p:cNvPr id="270" name="Text Placeholder 4"/>
          <p:cNvSpPr>
            <a:spLocks noGrp="1"/>
          </p:cNvSpPr>
          <p:nvPr>
            <p:ph type="body" idx="13"/>
          </p:nvPr>
        </p:nvSpPr>
        <p:spPr>
          <a:prstGeom prst="rect">
            <a:avLst/>
          </a:prstGeom>
        </p:spPr>
        <p:txBody>
          <a:bodyPr/>
          <a:lstStyle/>
          <a:p>
            <a:pPr marL="0" indent="0">
              <a:spcBef>
                <a:spcPts val="500"/>
              </a:spcBef>
              <a:buSzTx/>
              <a:buFontTx/>
              <a:buNone/>
              <a:defRPr sz="2400" b="1"/>
            </a:pPr>
            <a:endParaRPr/>
          </a:p>
        </p:txBody>
      </p:sp>
      <p:pic>
        <p:nvPicPr>
          <p:cNvPr id="271" name="Picture 2" descr="Picture 2"/>
          <p:cNvPicPr>
            <a:picLocks noChangeAspect="1"/>
          </p:cNvPicPr>
          <p:nvPr/>
        </p:nvPicPr>
        <p:blipFill>
          <a:blip r:embed="rId2">
            <a:extLst/>
          </a:blip>
          <a:stretch>
            <a:fillRect/>
          </a:stretch>
        </p:blipFill>
        <p:spPr>
          <a:xfrm>
            <a:off x="2339751" y="1916832"/>
            <a:ext cx="4680522" cy="4680521"/>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Title 1"/>
          <p:cNvSpPr txBox="1">
            <a:spLocks noGrp="1"/>
          </p:cNvSpPr>
          <p:nvPr>
            <p:ph type="title"/>
          </p:nvPr>
        </p:nvSpPr>
        <p:spPr>
          <a:prstGeom prst="rect">
            <a:avLst/>
          </a:prstGeom>
        </p:spPr>
        <p:txBody>
          <a:bodyPr/>
          <a:lstStyle>
            <a:lvl1pPr defTabSz="676655">
              <a:defRPr sz="2886"/>
            </a:lvl1pPr>
          </a:lstStyle>
          <a:p>
            <a:r>
              <a:t>Egyptian musical instruments like this sistrum, used in religious ceremonies were found thrown in waterways</a:t>
            </a:r>
          </a:p>
        </p:txBody>
      </p:sp>
      <p:sp>
        <p:nvSpPr>
          <p:cNvPr id="274" name="Text Placeholder 2"/>
          <p:cNvSpPr txBox="1">
            <a:spLocks noGrp="1"/>
          </p:cNvSpPr>
          <p:nvPr>
            <p:ph type="body" sz="half" idx="1"/>
          </p:nvPr>
        </p:nvSpPr>
        <p:spPr>
          <a:xfrm>
            <a:off x="457200" y="1535111"/>
            <a:ext cx="4040188" cy="5206257"/>
          </a:xfrm>
          <a:prstGeom prst="rect">
            <a:avLst/>
          </a:prstGeom>
        </p:spPr>
        <p:txBody>
          <a:bodyPr/>
          <a:lstStyle>
            <a:lvl1pPr>
              <a:spcBef>
                <a:spcPts val="300"/>
              </a:spcBef>
              <a:defRPr sz="1600" b="0"/>
            </a:lvl1pPr>
          </a:lstStyle>
          <a:p>
            <a:r>
              <a:t>Photo credit; Egyptian Museum</a:t>
            </a:r>
          </a:p>
        </p:txBody>
      </p:sp>
      <p:sp>
        <p:nvSpPr>
          <p:cNvPr id="275" name="Text Placeholder 4"/>
          <p:cNvSpPr>
            <a:spLocks noGrp="1"/>
          </p:cNvSpPr>
          <p:nvPr>
            <p:ph type="body" idx="13"/>
          </p:nvPr>
        </p:nvSpPr>
        <p:spPr>
          <a:prstGeom prst="rect">
            <a:avLst/>
          </a:prstGeom>
        </p:spPr>
        <p:txBody>
          <a:bodyPr/>
          <a:lstStyle/>
          <a:p>
            <a:pPr marL="0" indent="0">
              <a:spcBef>
                <a:spcPts val="500"/>
              </a:spcBef>
              <a:buSzTx/>
              <a:buFontTx/>
              <a:buNone/>
              <a:defRPr sz="2400" b="1"/>
            </a:pPr>
            <a:endParaRPr/>
          </a:p>
        </p:txBody>
      </p:sp>
      <p:pic>
        <p:nvPicPr>
          <p:cNvPr id="276" name="Picture 2" descr="Picture 2"/>
          <p:cNvPicPr>
            <a:picLocks noChangeAspect="1"/>
          </p:cNvPicPr>
          <p:nvPr/>
        </p:nvPicPr>
        <p:blipFill>
          <a:blip r:embed="rId2">
            <a:extLst/>
          </a:blip>
          <a:stretch>
            <a:fillRect/>
          </a:stretch>
        </p:blipFill>
        <p:spPr>
          <a:xfrm>
            <a:off x="2483767" y="1772816"/>
            <a:ext cx="4214367" cy="4214367"/>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Title 1"/>
          <p:cNvSpPr txBox="1">
            <a:spLocks noGrp="1"/>
          </p:cNvSpPr>
          <p:nvPr>
            <p:ph type="title"/>
          </p:nvPr>
        </p:nvSpPr>
        <p:spPr>
          <a:prstGeom prst="rect">
            <a:avLst/>
          </a:prstGeom>
        </p:spPr>
        <p:txBody>
          <a:bodyPr/>
          <a:lstStyle/>
          <a:p>
            <a:pPr defTabSz="512063">
              <a:defRPr sz="1792"/>
            </a:pPr>
            <a:r>
              <a:t/>
            </a:r>
            <a:br/>
            <a:r>
              <a:rPr b="1"/>
              <a:t>Small lead models in the shape of Egyptian barges used in religious ceremonies were found at the bottom of waterways. They may have been offerings to the Egyptian gods</a:t>
            </a:r>
          </a:p>
        </p:txBody>
      </p:sp>
      <p:sp>
        <p:nvSpPr>
          <p:cNvPr id="279" name="Text Placeholder 2"/>
          <p:cNvSpPr txBox="1">
            <a:spLocks noGrp="1"/>
          </p:cNvSpPr>
          <p:nvPr>
            <p:ph type="body" sz="half" idx="1"/>
          </p:nvPr>
        </p:nvSpPr>
        <p:spPr>
          <a:xfrm>
            <a:off x="457200" y="1535112"/>
            <a:ext cx="4040188" cy="5322888"/>
          </a:xfrm>
          <a:prstGeom prst="rect">
            <a:avLst/>
          </a:prstGeom>
        </p:spPr>
        <p:txBody>
          <a:bodyPr/>
          <a:lstStyle>
            <a:lvl1pPr>
              <a:spcBef>
                <a:spcPts val="300"/>
              </a:spcBef>
              <a:defRPr sz="1600" b="0"/>
            </a:lvl1pPr>
          </a:lstStyle>
          <a:p>
            <a:r>
              <a:t>Photo Credit; Berthold Werner</a:t>
            </a:r>
          </a:p>
        </p:txBody>
      </p:sp>
      <p:pic>
        <p:nvPicPr>
          <p:cNvPr id="280" name="Picture 2" descr="Picture 2"/>
          <p:cNvPicPr>
            <a:picLocks noChangeAspect="1"/>
          </p:cNvPicPr>
          <p:nvPr/>
        </p:nvPicPr>
        <p:blipFill>
          <a:blip r:embed="rId2">
            <a:extLst/>
          </a:blip>
          <a:stretch>
            <a:fillRect/>
          </a:stretch>
        </p:blipFill>
        <p:spPr>
          <a:xfrm>
            <a:off x="2915816" y="2132856"/>
            <a:ext cx="2923453" cy="4392489"/>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Title 1"/>
          <p:cNvSpPr txBox="1">
            <a:spLocks noGrp="1"/>
          </p:cNvSpPr>
          <p:nvPr>
            <p:ph type="title"/>
          </p:nvPr>
        </p:nvSpPr>
        <p:spPr>
          <a:prstGeom prst="rect">
            <a:avLst/>
          </a:prstGeom>
        </p:spPr>
        <p:txBody>
          <a:bodyPr/>
          <a:lstStyle/>
          <a:p>
            <a:pPr defTabSz="704087">
              <a:defRPr sz="2464" b="1"/>
            </a:pPr>
            <a:r>
              <a:t>A bronze Greek helmet like this one was found (4</a:t>
            </a:r>
            <a:r>
              <a:rPr baseline="29402"/>
              <a:t>th</a:t>
            </a:r>
            <a:r>
              <a:t> or 5</a:t>
            </a:r>
            <a:r>
              <a:rPr baseline="29402"/>
              <a:t>TH</a:t>
            </a:r>
            <a:r>
              <a:t> Centuries BC). Greek soldiers were hired to fight in Egyptian armies </a:t>
            </a:r>
          </a:p>
        </p:txBody>
      </p:sp>
      <p:sp>
        <p:nvSpPr>
          <p:cNvPr id="283" name="Text Placeholder 2"/>
          <p:cNvSpPr txBox="1">
            <a:spLocks noGrp="1"/>
          </p:cNvSpPr>
          <p:nvPr>
            <p:ph type="body" sz="half" idx="1"/>
          </p:nvPr>
        </p:nvSpPr>
        <p:spPr>
          <a:xfrm>
            <a:off x="457200" y="1535111"/>
            <a:ext cx="4040188" cy="5278266"/>
          </a:xfrm>
          <a:prstGeom prst="rect">
            <a:avLst/>
          </a:prstGeom>
        </p:spPr>
        <p:txBody>
          <a:bodyPr/>
          <a:lstStyle>
            <a:lvl1pPr>
              <a:spcBef>
                <a:spcPts val="300"/>
              </a:spcBef>
              <a:defRPr sz="1600" b="0"/>
            </a:lvl1pPr>
          </a:lstStyle>
          <a:p>
            <a:r>
              <a:t>Photo Credit: Harvard Art Museums/Arthur M. Sackler Museum, Gift of the Schimmel Foundation, Inc.</a:t>
            </a:r>
          </a:p>
        </p:txBody>
      </p:sp>
      <p:sp>
        <p:nvSpPr>
          <p:cNvPr id="284" name="Text Placeholder 4"/>
          <p:cNvSpPr>
            <a:spLocks noGrp="1"/>
          </p:cNvSpPr>
          <p:nvPr>
            <p:ph type="body" idx="13"/>
          </p:nvPr>
        </p:nvSpPr>
        <p:spPr>
          <a:prstGeom prst="rect">
            <a:avLst/>
          </a:prstGeom>
        </p:spPr>
        <p:txBody>
          <a:bodyPr/>
          <a:lstStyle/>
          <a:p>
            <a:pPr marL="0" indent="0">
              <a:spcBef>
                <a:spcPts val="500"/>
              </a:spcBef>
              <a:buSzTx/>
              <a:buFontTx/>
              <a:buNone/>
              <a:defRPr sz="2400" b="1"/>
            </a:pPr>
            <a:endParaRPr/>
          </a:p>
        </p:txBody>
      </p:sp>
      <p:pic>
        <p:nvPicPr>
          <p:cNvPr id="285" name="Picture 2" descr="Picture 2"/>
          <p:cNvPicPr>
            <a:picLocks noChangeAspect="1"/>
          </p:cNvPicPr>
          <p:nvPr/>
        </p:nvPicPr>
        <p:blipFill>
          <a:blip r:embed="rId2">
            <a:extLst/>
          </a:blip>
          <a:stretch>
            <a:fillRect/>
          </a:stretch>
        </p:blipFill>
        <p:spPr>
          <a:xfrm>
            <a:off x="2267743" y="1628799"/>
            <a:ext cx="4392490" cy="439249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Title 1"/>
          <p:cNvSpPr txBox="1">
            <a:spLocks noGrp="1"/>
          </p:cNvSpPr>
          <p:nvPr>
            <p:ph type="title"/>
          </p:nvPr>
        </p:nvSpPr>
        <p:spPr>
          <a:prstGeom prst="rect">
            <a:avLst/>
          </a:prstGeom>
        </p:spPr>
        <p:txBody>
          <a:bodyPr/>
          <a:lstStyle>
            <a:lvl1pPr defTabSz="658368">
              <a:defRPr sz="2808" b="1"/>
            </a:lvl1pPr>
          </a:lstStyle>
          <a:p>
            <a:r>
              <a:t>The remains of may anchors from Greek ships have been found (lengths of wood inserted with heavy lead)</a:t>
            </a:r>
          </a:p>
        </p:txBody>
      </p:sp>
      <p:sp>
        <p:nvSpPr>
          <p:cNvPr id="288" name="Text Placeholder 2"/>
          <p:cNvSpPr txBox="1">
            <a:spLocks noGrp="1"/>
          </p:cNvSpPr>
          <p:nvPr>
            <p:ph type="body" sz="quarter" idx="1"/>
          </p:nvPr>
        </p:nvSpPr>
        <p:spPr>
          <a:xfrm>
            <a:off x="457200" y="1535112"/>
            <a:ext cx="4040188" cy="639763"/>
          </a:xfrm>
          <a:prstGeom prst="rect">
            <a:avLst/>
          </a:prstGeom>
        </p:spPr>
        <p:txBody>
          <a:bodyPr/>
          <a:lstStyle/>
          <a:p>
            <a:endParaRPr/>
          </a:p>
        </p:txBody>
      </p:sp>
      <p:sp>
        <p:nvSpPr>
          <p:cNvPr id="289" name="Text Placeholder 4"/>
          <p:cNvSpPr>
            <a:spLocks noGrp="1"/>
          </p:cNvSpPr>
          <p:nvPr>
            <p:ph type="body" idx="13"/>
          </p:nvPr>
        </p:nvSpPr>
        <p:spPr>
          <a:prstGeom prst="rect">
            <a:avLst/>
          </a:prstGeom>
        </p:spPr>
        <p:txBody>
          <a:bodyPr/>
          <a:lstStyle/>
          <a:p>
            <a:pPr marL="0" indent="0">
              <a:spcBef>
                <a:spcPts val="500"/>
              </a:spcBef>
              <a:buSzTx/>
              <a:buFontTx/>
              <a:buNone/>
              <a:defRPr sz="2400" b="1"/>
            </a:pPr>
            <a:endParaRPr/>
          </a:p>
        </p:txBody>
      </p:sp>
      <p:pic>
        <p:nvPicPr>
          <p:cNvPr id="290" name="Picture 2" descr="Picture 2"/>
          <p:cNvPicPr>
            <a:picLocks noChangeAspect="1"/>
          </p:cNvPicPr>
          <p:nvPr/>
        </p:nvPicPr>
        <p:blipFill>
          <a:blip r:embed="rId2">
            <a:extLst/>
          </a:blip>
          <a:stretch>
            <a:fillRect/>
          </a:stretch>
        </p:blipFill>
        <p:spPr>
          <a:xfrm>
            <a:off x="395536" y="2204864"/>
            <a:ext cx="8463609" cy="4118308"/>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Title 1"/>
          <p:cNvSpPr txBox="1">
            <a:spLocks noGrp="1"/>
          </p:cNvSpPr>
          <p:nvPr>
            <p:ph type="title"/>
          </p:nvPr>
        </p:nvSpPr>
        <p:spPr>
          <a:prstGeom prst="rect">
            <a:avLst/>
          </a:prstGeom>
        </p:spPr>
        <p:txBody>
          <a:bodyPr/>
          <a:lstStyle/>
          <a:p>
            <a:pPr defTabSz="585215">
              <a:defRPr sz="1792" b="1"/>
            </a:pPr>
            <a:r>
              <a:t/>
            </a:r>
            <a:br/>
            <a:r>
              <a:t/>
            </a:r>
            <a:br/>
            <a:r>
              <a:t>Five gold coins of the Egyptian king Ptolomy the First (305-247) were found in a temple. The other side has wording in Greek. The Ptolomy royal family were Greeks </a:t>
            </a:r>
          </a:p>
        </p:txBody>
      </p:sp>
      <p:sp>
        <p:nvSpPr>
          <p:cNvPr id="293" name="Text Placeholder 2"/>
          <p:cNvSpPr txBox="1">
            <a:spLocks noGrp="1"/>
          </p:cNvSpPr>
          <p:nvPr>
            <p:ph type="body" sz="quarter" idx="1"/>
          </p:nvPr>
        </p:nvSpPr>
        <p:spPr>
          <a:xfrm>
            <a:off x="457200" y="1535112"/>
            <a:ext cx="4040188" cy="639763"/>
          </a:xfrm>
          <a:prstGeom prst="rect">
            <a:avLst/>
          </a:prstGeom>
        </p:spPr>
        <p:txBody>
          <a:bodyPr/>
          <a:lstStyle/>
          <a:p>
            <a:endParaRPr/>
          </a:p>
        </p:txBody>
      </p:sp>
      <p:sp>
        <p:nvSpPr>
          <p:cNvPr id="294" name="Text Placeholder 4"/>
          <p:cNvSpPr>
            <a:spLocks noGrp="1"/>
          </p:cNvSpPr>
          <p:nvPr>
            <p:ph type="body" idx="13"/>
          </p:nvPr>
        </p:nvSpPr>
        <p:spPr>
          <a:prstGeom prst="rect">
            <a:avLst/>
          </a:prstGeom>
        </p:spPr>
        <p:txBody>
          <a:bodyPr/>
          <a:lstStyle/>
          <a:p>
            <a:pPr marL="0" indent="0">
              <a:spcBef>
                <a:spcPts val="500"/>
              </a:spcBef>
              <a:buSzTx/>
              <a:buFontTx/>
              <a:buNone/>
              <a:defRPr sz="2400" b="1"/>
            </a:pPr>
            <a:endParaRPr/>
          </a:p>
        </p:txBody>
      </p:sp>
      <p:pic>
        <p:nvPicPr>
          <p:cNvPr id="295" name="Picture 2" descr="Picture 2"/>
          <p:cNvPicPr>
            <a:picLocks noChangeAspect="1"/>
          </p:cNvPicPr>
          <p:nvPr/>
        </p:nvPicPr>
        <p:blipFill>
          <a:blip r:embed="rId2">
            <a:extLst/>
          </a:blip>
          <a:stretch>
            <a:fillRect/>
          </a:stretch>
        </p:blipFill>
        <p:spPr>
          <a:xfrm>
            <a:off x="1547663" y="2276872"/>
            <a:ext cx="5856651" cy="4392489"/>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Title 1"/>
          <p:cNvSpPr txBox="1">
            <a:spLocks noGrp="1"/>
          </p:cNvSpPr>
          <p:nvPr>
            <p:ph type="title"/>
          </p:nvPr>
        </p:nvSpPr>
        <p:spPr>
          <a:prstGeom prst="rect">
            <a:avLst/>
          </a:prstGeom>
        </p:spPr>
        <p:txBody>
          <a:bodyPr/>
          <a:lstStyle>
            <a:lvl1pPr defTabSz="841247">
              <a:defRPr sz="3588" b="1"/>
            </a:lvl1pPr>
          </a:lstStyle>
          <a:p>
            <a:r>
              <a:t>A tiny gold bead was found like this one showing the eye of the Egyptian god Horus</a:t>
            </a:r>
          </a:p>
        </p:txBody>
      </p:sp>
      <p:sp>
        <p:nvSpPr>
          <p:cNvPr id="298" name="Text Placeholder 2"/>
          <p:cNvSpPr txBox="1">
            <a:spLocks noGrp="1"/>
          </p:cNvSpPr>
          <p:nvPr>
            <p:ph type="body" sz="quarter" idx="1"/>
          </p:nvPr>
        </p:nvSpPr>
        <p:spPr>
          <a:xfrm>
            <a:off x="457200" y="1535112"/>
            <a:ext cx="4040188" cy="639763"/>
          </a:xfrm>
          <a:prstGeom prst="rect">
            <a:avLst/>
          </a:prstGeom>
        </p:spPr>
        <p:txBody>
          <a:bodyPr/>
          <a:lstStyle/>
          <a:p>
            <a:endParaRPr/>
          </a:p>
        </p:txBody>
      </p:sp>
      <p:sp>
        <p:nvSpPr>
          <p:cNvPr id="299" name="Text Placeholder 4"/>
          <p:cNvSpPr>
            <a:spLocks noGrp="1"/>
          </p:cNvSpPr>
          <p:nvPr>
            <p:ph type="body" idx="13"/>
          </p:nvPr>
        </p:nvSpPr>
        <p:spPr>
          <a:prstGeom prst="rect">
            <a:avLst/>
          </a:prstGeom>
        </p:spPr>
        <p:txBody>
          <a:bodyPr/>
          <a:lstStyle/>
          <a:p>
            <a:pPr marL="0" indent="0">
              <a:spcBef>
                <a:spcPts val="500"/>
              </a:spcBef>
              <a:buSzTx/>
              <a:buFontTx/>
              <a:buNone/>
              <a:defRPr sz="2400" b="1"/>
            </a:pPr>
            <a:endParaRPr/>
          </a:p>
        </p:txBody>
      </p:sp>
      <p:pic>
        <p:nvPicPr>
          <p:cNvPr id="300" name="Picture 2" descr="Picture 2"/>
          <p:cNvPicPr>
            <a:picLocks noChangeAspect="1"/>
          </p:cNvPicPr>
          <p:nvPr/>
        </p:nvPicPr>
        <p:blipFill>
          <a:blip r:embed="rId2">
            <a:extLst/>
          </a:blip>
          <a:stretch>
            <a:fillRect/>
          </a:stretch>
        </p:blipFill>
        <p:spPr>
          <a:xfrm>
            <a:off x="1907703" y="1772816"/>
            <a:ext cx="4896546" cy="4896545"/>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itle 1"/>
          <p:cNvSpPr txBox="1">
            <a:spLocks noGrp="1"/>
          </p:cNvSpPr>
          <p:nvPr>
            <p:ph type="title"/>
          </p:nvPr>
        </p:nvSpPr>
        <p:spPr>
          <a:prstGeom prst="rect">
            <a:avLst/>
          </a:prstGeom>
        </p:spPr>
        <p:txBody>
          <a:bodyPr/>
          <a:lstStyle>
            <a:lvl1pPr defTabSz="886968">
              <a:defRPr sz="3783" b="1"/>
            </a:lvl1pPr>
          </a:lstStyle>
          <a:p>
            <a:r>
              <a:t>Around 3100 BC King Narmer united Egypt for the first time</a:t>
            </a:r>
          </a:p>
        </p:txBody>
      </p:sp>
      <p:sp>
        <p:nvSpPr>
          <p:cNvPr id="130" name="Text Placeholder 2"/>
          <p:cNvSpPr txBox="1">
            <a:spLocks noGrp="1"/>
          </p:cNvSpPr>
          <p:nvPr>
            <p:ph type="body" sz="quarter" idx="1"/>
          </p:nvPr>
        </p:nvSpPr>
        <p:spPr>
          <a:xfrm>
            <a:off x="457200" y="1535112"/>
            <a:ext cx="4040188" cy="639763"/>
          </a:xfrm>
          <a:prstGeom prst="rect">
            <a:avLst/>
          </a:prstGeom>
        </p:spPr>
        <p:txBody>
          <a:bodyPr/>
          <a:lstStyle/>
          <a:p>
            <a:endParaRPr/>
          </a:p>
        </p:txBody>
      </p:sp>
      <p:sp>
        <p:nvSpPr>
          <p:cNvPr id="131" name="Text Placeholder 4"/>
          <p:cNvSpPr>
            <a:spLocks noGrp="1"/>
          </p:cNvSpPr>
          <p:nvPr>
            <p:ph type="body" idx="13"/>
          </p:nvPr>
        </p:nvSpPr>
        <p:spPr>
          <a:prstGeom prst="rect">
            <a:avLst/>
          </a:prstGeom>
        </p:spPr>
        <p:txBody>
          <a:bodyPr/>
          <a:lstStyle/>
          <a:p>
            <a:pPr marL="0" indent="0">
              <a:spcBef>
                <a:spcPts val="500"/>
              </a:spcBef>
              <a:buSzTx/>
              <a:buFontTx/>
              <a:buNone/>
              <a:defRPr sz="2400" b="1"/>
            </a:pPr>
            <a:endParaRPr/>
          </a:p>
        </p:txBody>
      </p:sp>
      <p:pic>
        <p:nvPicPr>
          <p:cNvPr id="132" name="Picture 2" descr="Picture 2"/>
          <p:cNvPicPr>
            <a:picLocks noChangeAspect="1"/>
          </p:cNvPicPr>
          <p:nvPr/>
        </p:nvPicPr>
        <p:blipFill>
          <a:blip r:embed="rId2">
            <a:extLst/>
          </a:blip>
          <a:stretch>
            <a:fillRect/>
          </a:stretch>
        </p:blipFill>
        <p:spPr>
          <a:xfrm>
            <a:off x="2123727" y="1556791"/>
            <a:ext cx="4832044" cy="4907547"/>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Title 1"/>
          <p:cNvSpPr txBox="1">
            <a:spLocks noGrp="1"/>
          </p:cNvSpPr>
          <p:nvPr>
            <p:ph type="title"/>
          </p:nvPr>
        </p:nvSpPr>
        <p:spPr>
          <a:xfrm>
            <a:off x="457200" y="274638"/>
            <a:ext cx="8229600" cy="1642194"/>
          </a:xfrm>
          <a:prstGeom prst="rect">
            <a:avLst/>
          </a:prstGeom>
        </p:spPr>
        <p:txBody>
          <a:bodyPr/>
          <a:lstStyle>
            <a:lvl1pPr defTabSz="813816">
              <a:defRPr sz="2848" b="1"/>
            </a:lvl1pPr>
          </a:lstStyle>
          <a:p>
            <a:r>
              <a:t>Sarcophagi (stone coffins) were found in which animal mummies had been buried. Egyptians mummified animals they worshipped such as cats and ibis birds. </a:t>
            </a:r>
          </a:p>
        </p:txBody>
      </p:sp>
      <p:sp>
        <p:nvSpPr>
          <p:cNvPr id="303" name="Text Placeholder 2"/>
          <p:cNvSpPr txBox="1">
            <a:spLocks noGrp="1"/>
          </p:cNvSpPr>
          <p:nvPr>
            <p:ph type="body" sz="half" idx="1"/>
          </p:nvPr>
        </p:nvSpPr>
        <p:spPr>
          <a:xfrm>
            <a:off x="457200" y="1535111"/>
            <a:ext cx="4040188" cy="5062241"/>
          </a:xfrm>
          <a:prstGeom prst="rect">
            <a:avLst/>
          </a:prstGeom>
        </p:spPr>
        <p:txBody>
          <a:bodyPr/>
          <a:lstStyle>
            <a:lvl1pPr>
              <a:spcBef>
                <a:spcPts val="300"/>
              </a:spcBef>
              <a:defRPr sz="1600" b="0"/>
            </a:lvl1pPr>
          </a:lstStyle>
          <a:p>
            <a:r>
              <a:t>Photo Credit; Mario Sanchez, Brooklyn Museum, Steve Garvie</a:t>
            </a:r>
          </a:p>
        </p:txBody>
      </p:sp>
      <p:sp>
        <p:nvSpPr>
          <p:cNvPr id="304" name="Text Placeholder 4"/>
          <p:cNvSpPr>
            <a:spLocks noGrp="1"/>
          </p:cNvSpPr>
          <p:nvPr>
            <p:ph type="body" idx="13"/>
          </p:nvPr>
        </p:nvSpPr>
        <p:spPr>
          <a:prstGeom prst="rect">
            <a:avLst/>
          </a:prstGeom>
        </p:spPr>
        <p:txBody>
          <a:bodyPr/>
          <a:lstStyle/>
          <a:p>
            <a:pPr marL="0" indent="0">
              <a:spcBef>
                <a:spcPts val="500"/>
              </a:spcBef>
              <a:buSzTx/>
              <a:buFontTx/>
              <a:buNone/>
              <a:defRPr sz="2400" b="1"/>
            </a:pPr>
            <a:endParaRPr/>
          </a:p>
        </p:txBody>
      </p:sp>
      <p:pic>
        <p:nvPicPr>
          <p:cNvPr id="305" name="Picture 2" descr="Picture 2"/>
          <p:cNvPicPr>
            <a:picLocks noChangeAspect="1"/>
          </p:cNvPicPr>
          <p:nvPr/>
        </p:nvPicPr>
        <p:blipFill>
          <a:blip r:embed="rId2">
            <a:extLst/>
          </a:blip>
          <a:stretch>
            <a:fillRect/>
          </a:stretch>
        </p:blipFill>
        <p:spPr>
          <a:xfrm>
            <a:off x="323527" y="2204864"/>
            <a:ext cx="5292589" cy="3528393"/>
          </a:xfrm>
          <a:prstGeom prst="rect">
            <a:avLst/>
          </a:prstGeom>
          <a:ln w="12700">
            <a:miter lim="400000"/>
          </a:ln>
        </p:spPr>
      </p:pic>
      <p:pic>
        <p:nvPicPr>
          <p:cNvPr id="306" name="Picture 3" descr="Picture 3"/>
          <p:cNvPicPr>
            <a:picLocks noChangeAspect="1"/>
          </p:cNvPicPr>
          <p:nvPr/>
        </p:nvPicPr>
        <p:blipFill>
          <a:blip r:embed="rId3">
            <a:extLst/>
          </a:blip>
          <a:stretch>
            <a:fillRect/>
          </a:stretch>
        </p:blipFill>
        <p:spPr>
          <a:xfrm>
            <a:off x="5728194" y="4365102"/>
            <a:ext cx="3020271" cy="2088234"/>
          </a:xfrm>
          <a:prstGeom prst="rect">
            <a:avLst/>
          </a:prstGeom>
          <a:ln w="12700">
            <a:miter lim="400000"/>
          </a:ln>
        </p:spPr>
      </p:pic>
      <p:pic>
        <p:nvPicPr>
          <p:cNvPr id="307" name="Picture 5" descr="Picture 5"/>
          <p:cNvPicPr>
            <a:picLocks noChangeAspect="1"/>
          </p:cNvPicPr>
          <p:nvPr/>
        </p:nvPicPr>
        <p:blipFill>
          <a:blip r:embed="rId4">
            <a:extLst/>
          </a:blip>
          <a:stretch>
            <a:fillRect/>
          </a:stretch>
        </p:blipFill>
        <p:spPr>
          <a:xfrm>
            <a:off x="5868144" y="2121647"/>
            <a:ext cx="2880321" cy="1973019"/>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le 1"/>
          <p:cNvSpPr txBox="1">
            <a:spLocks noGrp="1"/>
          </p:cNvSpPr>
          <p:nvPr>
            <p:ph type="title"/>
          </p:nvPr>
        </p:nvSpPr>
        <p:spPr>
          <a:prstGeom prst="rect">
            <a:avLst/>
          </a:prstGeom>
        </p:spPr>
        <p:txBody>
          <a:bodyPr/>
          <a:lstStyle>
            <a:lvl1pPr defTabSz="886968">
              <a:defRPr sz="3783" b="1"/>
            </a:lvl1pPr>
          </a:lstStyle>
          <a:p>
            <a:r>
              <a:t>Around 2500 BC the Egyptians built the Great Pyramid at Giza</a:t>
            </a:r>
          </a:p>
        </p:txBody>
      </p:sp>
      <p:sp>
        <p:nvSpPr>
          <p:cNvPr id="135" name="Text Placeholder 2"/>
          <p:cNvSpPr txBox="1">
            <a:spLocks noGrp="1"/>
          </p:cNvSpPr>
          <p:nvPr>
            <p:ph type="body" sz="quarter" idx="1"/>
          </p:nvPr>
        </p:nvSpPr>
        <p:spPr>
          <a:xfrm>
            <a:off x="457200" y="1535112"/>
            <a:ext cx="4040188" cy="639763"/>
          </a:xfrm>
          <a:prstGeom prst="rect">
            <a:avLst/>
          </a:prstGeom>
        </p:spPr>
        <p:txBody>
          <a:bodyPr/>
          <a:lstStyle/>
          <a:p>
            <a:endParaRPr/>
          </a:p>
        </p:txBody>
      </p:sp>
      <p:sp>
        <p:nvSpPr>
          <p:cNvPr id="136" name="Content Placeholder 3"/>
          <p:cNvSpPr txBox="1"/>
          <p:nvPr/>
        </p:nvSpPr>
        <p:spPr>
          <a:xfrm>
            <a:off x="457200" y="5949279"/>
            <a:ext cx="4040188" cy="90872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a:lnSpc>
                <a:spcPct val="90000"/>
              </a:lnSpc>
              <a:spcBef>
                <a:spcPts val="500"/>
              </a:spcBef>
              <a:defRPr sz="1600"/>
            </a:pPr>
            <a:endParaRPr/>
          </a:p>
          <a:p>
            <a:pPr>
              <a:lnSpc>
                <a:spcPct val="90000"/>
              </a:lnSpc>
              <a:spcBef>
                <a:spcPts val="500"/>
              </a:spcBef>
              <a:defRPr sz="1600"/>
            </a:pPr>
            <a:endParaRPr/>
          </a:p>
          <a:p>
            <a:pPr>
              <a:lnSpc>
                <a:spcPct val="90000"/>
              </a:lnSpc>
              <a:spcBef>
                <a:spcPts val="300"/>
              </a:spcBef>
              <a:defRPr sz="1600"/>
            </a:pPr>
            <a:r>
              <a:t>Photo Credit; Nina Aldin Thune </a:t>
            </a:r>
          </a:p>
        </p:txBody>
      </p:sp>
      <p:sp>
        <p:nvSpPr>
          <p:cNvPr id="137" name="Text Placeholder 4"/>
          <p:cNvSpPr>
            <a:spLocks noGrp="1"/>
          </p:cNvSpPr>
          <p:nvPr>
            <p:ph type="body" idx="13"/>
          </p:nvPr>
        </p:nvSpPr>
        <p:spPr>
          <a:prstGeom prst="rect">
            <a:avLst/>
          </a:prstGeom>
        </p:spPr>
        <p:txBody>
          <a:bodyPr/>
          <a:lstStyle/>
          <a:p>
            <a:pPr marL="0" indent="0">
              <a:spcBef>
                <a:spcPts val="500"/>
              </a:spcBef>
              <a:buSzTx/>
              <a:buFontTx/>
              <a:buNone/>
              <a:defRPr sz="2400" b="1"/>
            </a:pPr>
            <a:endParaRPr/>
          </a:p>
        </p:txBody>
      </p:sp>
      <p:pic>
        <p:nvPicPr>
          <p:cNvPr id="138" name="Picture 2" descr="Picture 2"/>
          <p:cNvPicPr>
            <a:picLocks noChangeAspect="1"/>
          </p:cNvPicPr>
          <p:nvPr/>
        </p:nvPicPr>
        <p:blipFill>
          <a:blip r:embed="rId2">
            <a:extLst/>
          </a:blip>
          <a:stretch>
            <a:fillRect/>
          </a:stretch>
        </p:blipFill>
        <p:spPr>
          <a:xfrm>
            <a:off x="611560" y="1412775"/>
            <a:ext cx="8249795" cy="4896546"/>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itle 1"/>
          <p:cNvSpPr txBox="1">
            <a:spLocks noGrp="1"/>
          </p:cNvSpPr>
          <p:nvPr>
            <p:ph type="title"/>
          </p:nvPr>
        </p:nvSpPr>
        <p:spPr>
          <a:prstGeom prst="rect">
            <a:avLst/>
          </a:prstGeom>
        </p:spPr>
        <p:txBody>
          <a:bodyPr/>
          <a:lstStyle>
            <a:lvl1pPr defTabSz="886968">
              <a:defRPr sz="3783" b="1"/>
            </a:lvl1pPr>
          </a:lstStyle>
          <a:p>
            <a:r>
              <a:t>Around 1325 BC Tutankhamun was buried in the Valley of the Kings</a:t>
            </a:r>
          </a:p>
        </p:txBody>
      </p:sp>
      <p:sp>
        <p:nvSpPr>
          <p:cNvPr id="141" name="Text Placeholder 2"/>
          <p:cNvSpPr txBox="1">
            <a:spLocks noGrp="1"/>
          </p:cNvSpPr>
          <p:nvPr>
            <p:ph type="body" sz="half" idx="1"/>
          </p:nvPr>
        </p:nvSpPr>
        <p:spPr>
          <a:xfrm>
            <a:off x="457200" y="1535111"/>
            <a:ext cx="4040188" cy="5206257"/>
          </a:xfrm>
          <a:prstGeom prst="rect">
            <a:avLst/>
          </a:prstGeom>
        </p:spPr>
        <p:txBody>
          <a:bodyPr/>
          <a:lstStyle>
            <a:lvl1pPr>
              <a:spcBef>
                <a:spcPts val="300"/>
              </a:spcBef>
              <a:defRPr sz="1600" b="0"/>
            </a:lvl1pPr>
          </a:lstStyle>
          <a:p>
            <a:r>
              <a:t>Photo Credit; Karsten Frenzl </a:t>
            </a:r>
          </a:p>
        </p:txBody>
      </p:sp>
      <p:sp>
        <p:nvSpPr>
          <p:cNvPr id="142" name="Text Placeholder 4"/>
          <p:cNvSpPr>
            <a:spLocks noGrp="1"/>
          </p:cNvSpPr>
          <p:nvPr>
            <p:ph type="body" idx="13"/>
          </p:nvPr>
        </p:nvSpPr>
        <p:spPr>
          <a:prstGeom prst="rect">
            <a:avLst/>
          </a:prstGeom>
        </p:spPr>
        <p:txBody>
          <a:bodyPr/>
          <a:lstStyle/>
          <a:p>
            <a:pPr marL="0" indent="0">
              <a:spcBef>
                <a:spcPts val="500"/>
              </a:spcBef>
              <a:buSzTx/>
              <a:buFontTx/>
              <a:buNone/>
              <a:defRPr sz="2400" b="1"/>
            </a:pPr>
            <a:endParaRPr/>
          </a:p>
        </p:txBody>
      </p:sp>
      <p:pic>
        <p:nvPicPr>
          <p:cNvPr id="143" name="Picture 2" descr="Picture 2"/>
          <p:cNvPicPr>
            <a:picLocks noChangeAspect="1"/>
          </p:cNvPicPr>
          <p:nvPr/>
        </p:nvPicPr>
        <p:blipFill>
          <a:blip r:embed="rId2">
            <a:extLst/>
          </a:blip>
          <a:stretch>
            <a:fillRect/>
          </a:stretch>
        </p:blipFill>
        <p:spPr>
          <a:xfrm>
            <a:off x="2699791" y="1604676"/>
            <a:ext cx="3600401" cy="4802035"/>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itle 1"/>
          <p:cNvSpPr txBox="1">
            <a:spLocks noGrp="1"/>
          </p:cNvSpPr>
          <p:nvPr>
            <p:ph type="title"/>
          </p:nvPr>
        </p:nvSpPr>
        <p:spPr>
          <a:prstGeom prst="rect">
            <a:avLst/>
          </a:prstGeom>
        </p:spPr>
        <p:txBody>
          <a:bodyPr/>
          <a:lstStyle/>
          <a:p>
            <a:pPr defTabSz="886968">
              <a:defRPr sz="3783" b="1"/>
            </a:pPr>
            <a:r>
              <a:t>Between 525–399 and 342–332 BC</a:t>
            </a:r>
            <a:br/>
            <a:r>
              <a:t>the hated Persians ruled Egypt</a:t>
            </a:r>
          </a:p>
        </p:txBody>
      </p:sp>
      <p:sp>
        <p:nvSpPr>
          <p:cNvPr id="146" name="Text Placeholder 2"/>
          <p:cNvSpPr txBox="1">
            <a:spLocks noGrp="1"/>
          </p:cNvSpPr>
          <p:nvPr>
            <p:ph type="body" sz="quarter" idx="1"/>
          </p:nvPr>
        </p:nvSpPr>
        <p:spPr>
          <a:xfrm>
            <a:off x="457200" y="1535112"/>
            <a:ext cx="4040188" cy="639763"/>
          </a:xfrm>
          <a:prstGeom prst="rect">
            <a:avLst/>
          </a:prstGeom>
        </p:spPr>
        <p:txBody>
          <a:bodyPr/>
          <a:lstStyle/>
          <a:p>
            <a:endParaRPr/>
          </a:p>
        </p:txBody>
      </p:sp>
      <p:sp>
        <p:nvSpPr>
          <p:cNvPr id="147" name="Text Placeholder 4"/>
          <p:cNvSpPr>
            <a:spLocks noGrp="1"/>
          </p:cNvSpPr>
          <p:nvPr>
            <p:ph type="body" idx="13"/>
          </p:nvPr>
        </p:nvSpPr>
        <p:spPr>
          <a:prstGeom prst="rect">
            <a:avLst/>
          </a:prstGeom>
        </p:spPr>
        <p:txBody>
          <a:bodyPr/>
          <a:lstStyle/>
          <a:p>
            <a:pPr marL="0" indent="0">
              <a:spcBef>
                <a:spcPts val="500"/>
              </a:spcBef>
              <a:buSzTx/>
              <a:buFontTx/>
              <a:buNone/>
              <a:defRPr sz="2400" b="1"/>
            </a:pPr>
            <a:endParaRPr/>
          </a:p>
        </p:txBody>
      </p:sp>
      <p:pic>
        <p:nvPicPr>
          <p:cNvPr id="148" name="Picture 2" descr="Picture 2"/>
          <p:cNvPicPr>
            <a:picLocks noChangeAspect="1"/>
          </p:cNvPicPr>
          <p:nvPr/>
        </p:nvPicPr>
        <p:blipFill>
          <a:blip r:embed="rId2">
            <a:extLst/>
          </a:blip>
          <a:srcRect r="18981" b="13241"/>
          <a:stretch>
            <a:fillRect/>
          </a:stretch>
        </p:blipFill>
        <p:spPr>
          <a:xfrm>
            <a:off x="1115652" y="1556792"/>
            <a:ext cx="2986887" cy="5157931"/>
          </a:xfrm>
          <a:prstGeom prst="rect">
            <a:avLst/>
          </a:prstGeom>
          <a:ln w="12700">
            <a:miter lim="400000"/>
          </a:ln>
        </p:spPr>
      </p:pic>
      <p:pic>
        <p:nvPicPr>
          <p:cNvPr id="149" name="Picture 3" descr="Picture 3"/>
          <p:cNvPicPr>
            <a:picLocks noChangeAspect="1"/>
          </p:cNvPicPr>
          <p:nvPr/>
        </p:nvPicPr>
        <p:blipFill>
          <a:blip r:embed="rId3">
            <a:extLst/>
          </a:blip>
          <a:stretch>
            <a:fillRect/>
          </a:stretch>
        </p:blipFill>
        <p:spPr>
          <a:xfrm>
            <a:off x="4671335" y="1556791"/>
            <a:ext cx="2898692" cy="511257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itle 1"/>
          <p:cNvSpPr txBox="1">
            <a:spLocks noGrp="1"/>
          </p:cNvSpPr>
          <p:nvPr>
            <p:ph type="title"/>
          </p:nvPr>
        </p:nvSpPr>
        <p:spPr>
          <a:prstGeom prst="rect">
            <a:avLst/>
          </a:prstGeom>
        </p:spPr>
        <p:txBody>
          <a:bodyPr/>
          <a:lstStyle>
            <a:lvl1pPr defTabSz="886968">
              <a:defRPr sz="3783" b="1"/>
            </a:lvl1pPr>
          </a:lstStyle>
          <a:p>
            <a:r>
              <a:t>In 332 BC popular Greek conqueror Alexander the Great took over Egypt</a:t>
            </a:r>
          </a:p>
        </p:txBody>
      </p:sp>
      <p:sp>
        <p:nvSpPr>
          <p:cNvPr id="152" name="Text Placeholder 2"/>
          <p:cNvSpPr txBox="1">
            <a:spLocks noGrp="1"/>
          </p:cNvSpPr>
          <p:nvPr>
            <p:ph type="body" sz="quarter" idx="1"/>
          </p:nvPr>
        </p:nvSpPr>
        <p:spPr>
          <a:xfrm>
            <a:off x="457200" y="1535112"/>
            <a:ext cx="4040188" cy="639763"/>
          </a:xfrm>
          <a:prstGeom prst="rect">
            <a:avLst/>
          </a:prstGeom>
        </p:spPr>
        <p:txBody>
          <a:bodyPr/>
          <a:lstStyle/>
          <a:p>
            <a:endParaRPr/>
          </a:p>
        </p:txBody>
      </p:sp>
      <p:sp>
        <p:nvSpPr>
          <p:cNvPr id="153" name="Text Placeholder 4"/>
          <p:cNvSpPr>
            <a:spLocks noGrp="1"/>
          </p:cNvSpPr>
          <p:nvPr>
            <p:ph type="body" idx="13"/>
          </p:nvPr>
        </p:nvSpPr>
        <p:spPr>
          <a:prstGeom prst="rect">
            <a:avLst/>
          </a:prstGeom>
        </p:spPr>
        <p:txBody>
          <a:bodyPr/>
          <a:lstStyle/>
          <a:p>
            <a:pPr marL="0" indent="0">
              <a:spcBef>
                <a:spcPts val="500"/>
              </a:spcBef>
              <a:buSzTx/>
              <a:buFontTx/>
              <a:buNone/>
              <a:defRPr sz="2400" b="1"/>
            </a:pPr>
            <a:endParaRPr/>
          </a:p>
        </p:txBody>
      </p:sp>
      <p:pic>
        <p:nvPicPr>
          <p:cNvPr id="154" name="Picture 2" descr="Picture 2"/>
          <p:cNvPicPr>
            <a:picLocks noChangeAspect="1"/>
          </p:cNvPicPr>
          <p:nvPr/>
        </p:nvPicPr>
        <p:blipFill>
          <a:blip r:embed="rId2">
            <a:extLst/>
          </a:blip>
          <a:stretch>
            <a:fillRect/>
          </a:stretch>
        </p:blipFill>
        <p:spPr>
          <a:xfrm>
            <a:off x="395536" y="1628799"/>
            <a:ext cx="8376933" cy="5026159"/>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itle 1"/>
          <p:cNvSpPr txBox="1">
            <a:spLocks noGrp="1"/>
          </p:cNvSpPr>
          <p:nvPr>
            <p:ph type="title"/>
          </p:nvPr>
        </p:nvSpPr>
        <p:spPr>
          <a:prstGeom prst="rect">
            <a:avLst/>
          </a:prstGeom>
        </p:spPr>
        <p:txBody>
          <a:bodyPr/>
          <a:lstStyle>
            <a:lvl1pPr defTabSz="813816">
              <a:defRPr sz="3471" b="1"/>
            </a:lvl1pPr>
          </a:lstStyle>
          <a:p>
            <a:r>
              <a:t>The Ptolemy family from Greece ruled Egypt like old fashioned Pharoahs 310-30 BC</a:t>
            </a:r>
          </a:p>
        </p:txBody>
      </p:sp>
      <p:sp>
        <p:nvSpPr>
          <p:cNvPr id="157" name="Text Placeholder 2"/>
          <p:cNvSpPr txBox="1">
            <a:spLocks noGrp="1"/>
          </p:cNvSpPr>
          <p:nvPr>
            <p:ph type="body" sz="quarter" idx="1"/>
          </p:nvPr>
        </p:nvSpPr>
        <p:spPr>
          <a:xfrm>
            <a:off x="457200" y="1535112"/>
            <a:ext cx="4040188" cy="639763"/>
          </a:xfrm>
          <a:prstGeom prst="rect">
            <a:avLst/>
          </a:prstGeom>
        </p:spPr>
        <p:txBody>
          <a:bodyPr/>
          <a:lstStyle/>
          <a:p>
            <a:endParaRPr/>
          </a:p>
        </p:txBody>
      </p:sp>
      <p:sp>
        <p:nvSpPr>
          <p:cNvPr id="158" name="Text Placeholder 4"/>
          <p:cNvSpPr>
            <a:spLocks noGrp="1"/>
          </p:cNvSpPr>
          <p:nvPr>
            <p:ph type="body" idx="13"/>
          </p:nvPr>
        </p:nvSpPr>
        <p:spPr>
          <a:prstGeom prst="rect">
            <a:avLst/>
          </a:prstGeom>
        </p:spPr>
        <p:txBody>
          <a:bodyPr/>
          <a:lstStyle/>
          <a:p>
            <a:pPr marL="0" indent="0">
              <a:spcBef>
                <a:spcPts val="500"/>
              </a:spcBef>
              <a:buSzTx/>
              <a:buFontTx/>
              <a:buNone/>
              <a:defRPr sz="2400" b="1"/>
            </a:pPr>
            <a:endParaRPr/>
          </a:p>
        </p:txBody>
      </p:sp>
      <p:pic>
        <p:nvPicPr>
          <p:cNvPr id="159" name="Picture 2" descr="Picture 2"/>
          <p:cNvPicPr>
            <a:picLocks noChangeAspect="1"/>
          </p:cNvPicPr>
          <p:nvPr/>
        </p:nvPicPr>
        <p:blipFill>
          <a:blip r:embed="rId2">
            <a:extLst/>
          </a:blip>
          <a:stretch>
            <a:fillRect/>
          </a:stretch>
        </p:blipFill>
        <p:spPr>
          <a:xfrm>
            <a:off x="892158" y="1772816"/>
            <a:ext cx="3319801" cy="4979702"/>
          </a:xfrm>
          <a:prstGeom prst="rect">
            <a:avLst/>
          </a:prstGeom>
          <a:ln w="12700">
            <a:miter lim="400000"/>
          </a:ln>
        </p:spPr>
      </p:pic>
      <p:pic>
        <p:nvPicPr>
          <p:cNvPr id="160" name="Picture 3" descr="Picture 3"/>
          <p:cNvPicPr>
            <a:picLocks noChangeAspect="1"/>
          </p:cNvPicPr>
          <p:nvPr/>
        </p:nvPicPr>
        <p:blipFill>
          <a:blip r:embed="rId3">
            <a:extLst/>
          </a:blip>
          <a:stretch>
            <a:fillRect/>
          </a:stretch>
        </p:blipFill>
        <p:spPr>
          <a:xfrm>
            <a:off x="4788024" y="1713958"/>
            <a:ext cx="3819191" cy="4955404"/>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854</Words>
  <Application>Microsoft Office PowerPoint</Application>
  <PresentationFormat>On-screen Show (4:3)</PresentationFormat>
  <Paragraphs>357</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How Egyptian were the lost cities of Thonis-Heracleion and Canopus?</vt:lpstr>
      <vt:lpstr>PowerPoint Presentation</vt:lpstr>
      <vt:lpstr>PowerPoint Presentation</vt:lpstr>
      <vt:lpstr>Around 3100 BC King Narmer united Egypt for the first time</vt:lpstr>
      <vt:lpstr>Around 2500 BC the Egyptians built the Great Pyramid at Giza</vt:lpstr>
      <vt:lpstr>Around 1325 BC Tutankhamun was buried in the Valley of the Kings</vt:lpstr>
      <vt:lpstr>Between 525–399 and 342–332 BC the hated Persians ruled Egypt</vt:lpstr>
      <vt:lpstr>In 332 BC popular Greek conqueror Alexander the Great took over Egypt</vt:lpstr>
      <vt:lpstr>The Ptolemy family from Greece ruled Egypt like old fashioned Pharoahs 310-30 BC</vt:lpstr>
      <vt:lpstr>The Romans conquered Egypt 30 BC</vt:lpstr>
      <vt:lpstr> Between 620 and 525 BC Greek traders were allowed to build their own temples to Greek gods in Thonis-Heracleion. It became an important trading port</vt:lpstr>
      <vt:lpstr>In 300 BC Greek became the official language in Egypt including in Thion-Heraklion and Canopus</vt:lpstr>
      <vt:lpstr>By 700 AD Thonis- Heraclion and Canopus were submerged by the sea</vt:lpstr>
      <vt:lpstr>How Egyptian were the lost cities of Thonis-Heracleion and Canopus?</vt:lpstr>
      <vt:lpstr>Glossary for Map of Thion-Heracleion</vt:lpstr>
      <vt:lpstr>PowerPoint Presentation</vt:lpstr>
      <vt:lpstr>Head from a 12 foot statue of the Egyptian god Serapis carved to look like the Greek god Zeus</vt:lpstr>
      <vt:lpstr>bronze statuettes of the Egyptian god Osiris were found (this wooden one is from elsewhere in Egypt)</vt:lpstr>
      <vt:lpstr>Huge red granite statues of a king and queen dressed in Egyptian clothes but members of the ruling Greek royal family (246-222 BC)</vt:lpstr>
      <vt:lpstr>Black stone statue of the Egyptian Queen Arsinoe the Second dressed as Aphrodite, the Greek goddess of love. The queen was part of the ruling Greek royal family (3rd century BC) </vt:lpstr>
      <vt:lpstr> A stone statue of an Egyptian queen from the ruling Greek royal family (possibly Cleopatra the Third) dressed as the Egyptian goddess Isis (2nd Century BC)</vt:lpstr>
      <vt:lpstr>The Decree (law) of Sais written in Egyptian hieroglyphics on black stone (380 BC)</vt:lpstr>
      <vt:lpstr>Part of a shrine to the Egyptian god Shu made from black granite (380-362 BC)</vt:lpstr>
      <vt:lpstr> A bronze ladle (kind of spoon) used in Egyptian religious ceremonies (6th to 2nd centuries BC). Over a hundred had been found thrown in to waterways after use </vt:lpstr>
      <vt:lpstr>A barge made from sycamore wood used in important Egyptian religious ceremonies</vt:lpstr>
      <vt:lpstr> A stele (stone slab) written by order of Egyptian king Ptolemy the Eighth shortly after 118 BC. The royal family were Greeks. The slab is written in both Egyptian hieroglyphics and Greek letters.</vt:lpstr>
      <vt:lpstr>Stone carving of the Greek messenger god Hermes (1st Century BC)</vt:lpstr>
      <vt:lpstr>Stone head of Neilos, god of the River Nile (2nd Century AD) </vt:lpstr>
      <vt:lpstr>Clay Figure of the Egyptian god Bes (3rd to 2nd century BC)</vt:lpstr>
      <vt:lpstr>Bronze pail (bucket) used in Egyptian religious ceremonies</vt:lpstr>
      <vt:lpstr>Stone head of Egyptian pharoah Nectonebo the Second </vt:lpstr>
      <vt:lpstr>Many Greek coins like this were found from the city of Athens</vt:lpstr>
      <vt:lpstr>A tiny clay perfume bottle made in Athens with a pattern like this was found</vt:lpstr>
      <vt:lpstr>Egyptian musical instruments like this sistrum, used in religious ceremonies were found thrown in waterways</vt:lpstr>
      <vt:lpstr> Small lead models in the shape of Egyptian barges used in religious ceremonies were found at the bottom of waterways. They may have been offerings to the Egyptian gods</vt:lpstr>
      <vt:lpstr>A bronze Greek helmet like this one was found (4th or 5TH Centuries BC). Greek soldiers were hired to fight in Egyptian armies </vt:lpstr>
      <vt:lpstr>The remains of may anchors from Greek ships have been found (lengths of wood inserted with heavy lead)</vt:lpstr>
      <vt:lpstr>  Five gold coins of the Egyptian king Ptolomy the First (305-247) were found in a temple. The other side has wording in Greek. The Ptolomy royal family were Greeks </vt:lpstr>
      <vt:lpstr>A tiny gold bead was found like this one showing the eye of the Egyptian god Horus</vt:lpstr>
      <vt:lpstr>Sarcophagi (stone coffins) were found in which animal mummies had been buried. Egyptians mummified animals they worshipped such as cats and ibis birds.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Egyptian were the lost cities of Thonis-Heracleion and Canopus?</dc:title>
  <dc:creator>Owner</dc:creator>
  <cp:lastModifiedBy>ADMIN</cp:lastModifiedBy>
  <cp:revision>1</cp:revision>
  <dcterms:modified xsi:type="dcterms:W3CDTF">2018-02-07T12:52:54Z</dcterms:modified>
</cp:coreProperties>
</file>