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24"/>
  </p:normalViewPr>
  <p:slideViewPr>
    <p:cSldViewPr snapToGrid="0" snapToObjects="1">
      <p:cViewPr>
        <p:scale>
          <a:sx n="76" d="100"/>
          <a:sy n="76" d="100"/>
        </p:scale>
        <p:origin x="-666" y="-3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E48B52-33FD-0643-9D51-0E10CA642A0B}" type="datetimeFigureOut">
              <a:rPr lang="en-US" smtClean="0"/>
              <a:t>8/7/2018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DE3C57-A77B-6E4D-B7DA-9320C6A917B1}" type="slidenum">
              <a:rPr lang="en-US" smtClean="0"/>
              <a:t>‹#›</a:t>
            </a:fld>
            <a:endParaRPr lang="en-US"/>
          </a:p>
        </p:txBody>
      </p:sp>
    </p:spTree>
    <p:extLst>
      <p:ext uri="{BB962C8B-B14F-4D97-AF65-F5344CB8AC3E}">
        <p14:creationId xmlns:p14="http://schemas.microsoft.com/office/powerpoint/2010/main" val="1175499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7B9868-CAB0-3B4B-9EB3-1A28673E6A93}" type="datetimeFigureOut">
              <a:rPr lang="en-US" smtClean="0"/>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DC18A-321F-C449-B40B-5FAA9744ED77}" type="slidenum">
              <a:rPr lang="en-US" smtClean="0"/>
              <a:t>‹#›</a:t>
            </a:fld>
            <a:endParaRPr lang="en-US"/>
          </a:p>
        </p:txBody>
      </p:sp>
    </p:spTree>
    <p:extLst>
      <p:ext uri="{BB962C8B-B14F-4D97-AF65-F5344CB8AC3E}">
        <p14:creationId xmlns:p14="http://schemas.microsoft.com/office/powerpoint/2010/main" val="931491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7B9868-CAB0-3B4B-9EB3-1A28673E6A93}" type="datetimeFigureOut">
              <a:rPr lang="en-US" smtClean="0"/>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DC18A-321F-C449-B40B-5FAA9744ED77}" type="slidenum">
              <a:rPr lang="en-US" smtClean="0"/>
              <a:t>‹#›</a:t>
            </a:fld>
            <a:endParaRPr lang="en-US"/>
          </a:p>
        </p:txBody>
      </p:sp>
    </p:spTree>
    <p:extLst>
      <p:ext uri="{BB962C8B-B14F-4D97-AF65-F5344CB8AC3E}">
        <p14:creationId xmlns:p14="http://schemas.microsoft.com/office/powerpoint/2010/main" val="333735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7B9868-CAB0-3B4B-9EB3-1A28673E6A93}" type="datetimeFigureOut">
              <a:rPr lang="en-US" smtClean="0"/>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DC18A-321F-C449-B40B-5FAA9744ED77}" type="slidenum">
              <a:rPr lang="en-US" smtClean="0"/>
              <a:t>‹#›</a:t>
            </a:fld>
            <a:endParaRPr lang="en-US"/>
          </a:p>
        </p:txBody>
      </p:sp>
    </p:spTree>
    <p:extLst>
      <p:ext uri="{BB962C8B-B14F-4D97-AF65-F5344CB8AC3E}">
        <p14:creationId xmlns:p14="http://schemas.microsoft.com/office/powerpoint/2010/main" val="2018662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7B9868-CAB0-3B4B-9EB3-1A28673E6A93}" type="datetimeFigureOut">
              <a:rPr lang="en-US" smtClean="0"/>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DC18A-321F-C449-B40B-5FAA9744ED77}" type="slidenum">
              <a:rPr lang="en-US" smtClean="0"/>
              <a:t>‹#›</a:t>
            </a:fld>
            <a:endParaRPr lang="en-US"/>
          </a:p>
        </p:txBody>
      </p:sp>
    </p:spTree>
    <p:extLst>
      <p:ext uri="{BB962C8B-B14F-4D97-AF65-F5344CB8AC3E}">
        <p14:creationId xmlns:p14="http://schemas.microsoft.com/office/powerpoint/2010/main" val="430022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7B9868-CAB0-3B4B-9EB3-1A28673E6A93}" type="datetimeFigureOut">
              <a:rPr lang="en-US" smtClean="0"/>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DC18A-321F-C449-B40B-5FAA9744ED77}" type="slidenum">
              <a:rPr lang="en-US" smtClean="0"/>
              <a:t>‹#›</a:t>
            </a:fld>
            <a:endParaRPr lang="en-US"/>
          </a:p>
        </p:txBody>
      </p:sp>
    </p:spTree>
    <p:extLst>
      <p:ext uri="{BB962C8B-B14F-4D97-AF65-F5344CB8AC3E}">
        <p14:creationId xmlns:p14="http://schemas.microsoft.com/office/powerpoint/2010/main" val="109849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7B9868-CAB0-3B4B-9EB3-1A28673E6A93}" type="datetimeFigureOut">
              <a:rPr lang="en-US" smtClean="0"/>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FDC18A-321F-C449-B40B-5FAA9744ED77}" type="slidenum">
              <a:rPr lang="en-US" smtClean="0"/>
              <a:t>‹#›</a:t>
            </a:fld>
            <a:endParaRPr lang="en-US"/>
          </a:p>
        </p:txBody>
      </p:sp>
    </p:spTree>
    <p:extLst>
      <p:ext uri="{BB962C8B-B14F-4D97-AF65-F5344CB8AC3E}">
        <p14:creationId xmlns:p14="http://schemas.microsoft.com/office/powerpoint/2010/main" val="43727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7B9868-CAB0-3B4B-9EB3-1A28673E6A93}" type="datetimeFigureOut">
              <a:rPr lang="en-US" smtClean="0"/>
              <a:t>8/7/2018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FDC18A-321F-C449-B40B-5FAA9744ED77}" type="slidenum">
              <a:rPr lang="en-US" smtClean="0"/>
              <a:t>‹#›</a:t>
            </a:fld>
            <a:endParaRPr lang="en-US"/>
          </a:p>
        </p:txBody>
      </p:sp>
    </p:spTree>
    <p:extLst>
      <p:ext uri="{BB962C8B-B14F-4D97-AF65-F5344CB8AC3E}">
        <p14:creationId xmlns:p14="http://schemas.microsoft.com/office/powerpoint/2010/main" val="568086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7B9868-CAB0-3B4B-9EB3-1A28673E6A93}" type="datetimeFigureOut">
              <a:rPr lang="en-US" smtClean="0"/>
              <a:t>8/7/2018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FDC18A-321F-C449-B40B-5FAA9744ED77}" type="slidenum">
              <a:rPr lang="en-US" smtClean="0"/>
              <a:t>‹#›</a:t>
            </a:fld>
            <a:endParaRPr lang="en-US"/>
          </a:p>
        </p:txBody>
      </p:sp>
    </p:spTree>
    <p:extLst>
      <p:ext uri="{BB962C8B-B14F-4D97-AF65-F5344CB8AC3E}">
        <p14:creationId xmlns:p14="http://schemas.microsoft.com/office/powerpoint/2010/main" val="113376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7B9868-CAB0-3B4B-9EB3-1A28673E6A93}" type="datetimeFigureOut">
              <a:rPr lang="en-US" smtClean="0"/>
              <a:t>8/7/2018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FDC18A-321F-C449-B40B-5FAA9744ED77}" type="slidenum">
              <a:rPr lang="en-US" smtClean="0"/>
              <a:t>‹#›</a:t>
            </a:fld>
            <a:endParaRPr lang="en-US"/>
          </a:p>
        </p:txBody>
      </p:sp>
    </p:spTree>
    <p:extLst>
      <p:ext uri="{BB962C8B-B14F-4D97-AF65-F5344CB8AC3E}">
        <p14:creationId xmlns:p14="http://schemas.microsoft.com/office/powerpoint/2010/main" val="699428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7B9868-CAB0-3B4B-9EB3-1A28673E6A93}" type="datetimeFigureOut">
              <a:rPr lang="en-US" smtClean="0"/>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FDC18A-321F-C449-B40B-5FAA9744ED77}" type="slidenum">
              <a:rPr lang="en-US" smtClean="0"/>
              <a:t>‹#›</a:t>
            </a:fld>
            <a:endParaRPr lang="en-US"/>
          </a:p>
        </p:txBody>
      </p:sp>
    </p:spTree>
    <p:extLst>
      <p:ext uri="{BB962C8B-B14F-4D97-AF65-F5344CB8AC3E}">
        <p14:creationId xmlns:p14="http://schemas.microsoft.com/office/powerpoint/2010/main" val="2122228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7B9868-CAB0-3B4B-9EB3-1A28673E6A93}" type="datetimeFigureOut">
              <a:rPr lang="en-US" smtClean="0"/>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FDC18A-321F-C449-B40B-5FAA9744ED77}" type="slidenum">
              <a:rPr lang="en-US" smtClean="0"/>
              <a:t>‹#›</a:t>
            </a:fld>
            <a:endParaRPr lang="en-US"/>
          </a:p>
        </p:txBody>
      </p:sp>
    </p:spTree>
    <p:extLst>
      <p:ext uri="{BB962C8B-B14F-4D97-AF65-F5344CB8AC3E}">
        <p14:creationId xmlns:p14="http://schemas.microsoft.com/office/powerpoint/2010/main" val="732287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7B9868-CAB0-3B4B-9EB3-1A28673E6A93}" type="datetimeFigureOut">
              <a:rPr lang="en-US" smtClean="0"/>
              <a:t>8/7/2018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FDC18A-321F-C449-B40B-5FAA9744ED77}" type="slidenum">
              <a:rPr lang="en-US" smtClean="0"/>
              <a:t>‹#›</a:t>
            </a:fld>
            <a:endParaRPr lang="en-US"/>
          </a:p>
        </p:txBody>
      </p:sp>
    </p:spTree>
    <p:extLst>
      <p:ext uri="{BB962C8B-B14F-4D97-AF65-F5344CB8AC3E}">
        <p14:creationId xmlns:p14="http://schemas.microsoft.com/office/powerpoint/2010/main" val="399218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714625"/>
            <a:ext cx="9144000" cy="2543175"/>
          </a:xfrm>
        </p:spPr>
        <p:txBody>
          <a:bodyPr>
            <a:normAutofit/>
          </a:bodyPr>
          <a:lstStyle/>
          <a:p>
            <a:pPr algn="just"/>
            <a:r>
              <a:rPr lang="en-GB" dirty="0">
                <a:latin typeface="Comic Sans MS" charset="0"/>
                <a:ea typeface="Comic Sans MS" charset="0"/>
                <a:cs typeface="Comic Sans MS" charset="0"/>
              </a:rPr>
              <a:t>The </a:t>
            </a:r>
            <a:r>
              <a:rPr lang="en-GB" dirty="0" smtClean="0">
                <a:latin typeface="Comic Sans MS" charset="0"/>
                <a:ea typeface="Comic Sans MS" charset="0"/>
                <a:cs typeface="Comic Sans MS" charset="0"/>
              </a:rPr>
              <a:t>‘Big Three’ </a:t>
            </a:r>
            <a:r>
              <a:rPr lang="en-GB" dirty="0">
                <a:latin typeface="Comic Sans MS" charset="0"/>
                <a:ea typeface="Comic Sans MS" charset="0"/>
                <a:cs typeface="Comic Sans MS" charset="0"/>
              </a:rPr>
              <a:t>met to sort out what would happen to Europe after the end </a:t>
            </a:r>
            <a:r>
              <a:rPr lang="en-GB" dirty="0" smtClean="0">
                <a:latin typeface="Comic Sans MS" charset="0"/>
                <a:ea typeface="Comic Sans MS" charset="0"/>
                <a:cs typeface="Comic Sans MS" charset="0"/>
              </a:rPr>
              <a:t>of World War II. </a:t>
            </a:r>
            <a:r>
              <a:rPr lang="en-GB" dirty="0">
                <a:latin typeface="Comic Sans MS" charset="0"/>
                <a:ea typeface="Comic Sans MS" charset="0"/>
                <a:cs typeface="Comic Sans MS" charset="0"/>
              </a:rPr>
              <a:t>Problems arose immediately about the control of Eastern Europe. Stalin did eventually agree to the principle of </a:t>
            </a:r>
            <a:r>
              <a:rPr lang="en-GB" dirty="0" smtClean="0">
                <a:latin typeface="Comic Sans MS" charset="0"/>
                <a:ea typeface="Comic Sans MS" charset="0"/>
                <a:cs typeface="Comic Sans MS" charset="0"/>
              </a:rPr>
              <a:t>‘free elections’ </a:t>
            </a:r>
            <a:r>
              <a:rPr lang="en-GB" dirty="0">
                <a:latin typeface="Comic Sans MS" charset="0"/>
                <a:ea typeface="Comic Sans MS" charset="0"/>
                <a:cs typeface="Comic Sans MS" charset="0"/>
              </a:rPr>
              <a:t>in Eastern Europe. Agreements were also made that divided Germany and Berlin into four sectors </a:t>
            </a:r>
            <a:r>
              <a:rPr lang="en-GB" dirty="0" smtClean="0">
                <a:latin typeface="Comic Sans MS" charset="0"/>
                <a:ea typeface="Comic Sans MS" charset="0"/>
                <a:cs typeface="Comic Sans MS" charset="0"/>
              </a:rPr>
              <a:t>owned </a:t>
            </a:r>
            <a:r>
              <a:rPr lang="en-GB" dirty="0">
                <a:latin typeface="Comic Sans MS" charset="0"/>
                <a:ea typeface="Comic Sans MS" charset="0"/>
                <a:cs typeface="Comic Sans MS" charset="0"/>
              </a:rPr>
              <a:t>jointly by the major powers, Britain, France, the USA and the USSR. </a:t>
            </a:r>
            <a:endParaRPr lang="en-US" dirty="0">
              <a:latin typeface="Comic Sans MS" charset="0"/>
              <a:ea typeface="Comic Sans MS" charset="0"/>
              <a:cs typeface="Comic Sans MS" charset="0"/>
            </a:endParaRPr>
          </a:p>
        </p:txBody>
      </p:sp>
    </p:spTree>
    <p:extLst>
      <p:ext uri="{BB962C8B-B14F-4D97-AF65-F5344CB8AC3E}">
        <p14:creationId xmlns:p14="http://schemas.microsoft.com/office/powerpoint/2010/main" val="1709730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lnSpcReduction="10000"/>
          </a:bodyPr>
          <a:lstStyle/>
          <a:p>
            <a:pPr algn="just"/>
            <a:r>
              <a:rPr lang="en-GB" dirty="0" smtClean="0">
                <a:latin typeface="Comic Sans MS" charset="0"/>
                <a:ea typeface="Comic Sans MS" charset="0"/>
                <a:cs typeface="Comic Sans MS" charset="0"/>
              </a:rPr>
              <a:t>An organisation to provide a </a:t>
            </a:r>
            <a:r>
              <a:rPr lang="en-GB" dirty="0">
                <a:latin typeface="Comic Sans MS" charset="0"/>
                <a:ea typeface="Comic Sans MS" charset="0"/>
                <a:cs typeface="Comic Sans MS" charset="0"/>
              </a:rPr>
              <a:t>more centrally co-ordinated approach to the threat of Communist expansion. This established military </a:t>
            </a:r>
            <a:r>
              <a:rPr lang="en-GB" dirty="0" smtClean="0">
                <a:latin typeface="Comic Sans MS" charset="0"/>
                <a:ea typeface="Comic Sans MS" charset="0"/>
                <a:cs typeface="Comic Sans MS" charset="0"/>
              </a:rPr>
              <a:t>co-operation </a:t>
            </a:r>
            <a:r>
              <a:rPr lang="en-GB" dirty="0">
                <a:latin typeface="Comic Sans MS" charset="0"/>
                <a:ea typeface="Comic Sans MS" charset="0"/>
                <a:cs typeface="Comic Sans MS" charset="0"/>
              </a:rPr>
              <a:t>in the event of war, and included countries such as Britain, France, Canada and </a:t>
            </a:r>
            <a:r>
              <a:rPr lang="en-GB" dirty="0" smtClean="0">
                <a:latin typeface="Comic Sans MS" charset="0"/>
                <a:ea typeface="Comic Sans MS" charset="0"/>
                <a:cs typeface="Comic Sans MS" charset="0"/>
              </a:rPr>
              <a:t>Belgium, </a:t>
            </a:r>
            <a:r>
              <a:rPr lang="en-GB" dirty="0">
                <a:latin typeface="Comic Sans MS" charset="0"/>
                <a:ea typeface="Comic Sans MS" charset="0"/>
                <a:cs typeface="Comic Sans MS" charset="0"/>
              </a:rPr>
              <a:t>as well as many smaller Western European nations.</a:t>
            </a:r>
            <a:r>
              <a:rPr lang="en-US" dirty="0">
                <a:latin typeface="Comic Sans MS" charset="0"/>
                <a:ea typeface="Comic Sans MS" charset="0"/>
                <a:cs typeface="Comic Sans MS" charset="0"/>
              </a:rPr>
              <a:t> </a:t>
            </a:r>
          </a:p>
        </p:txBody>
      </p:sp>
    </p:spTree>
    <p:extLst>
      <p:ext uri="{BB962C8B-B14F-4D97-AF65-F5344CB8AC3E}">
        <p14:creationId xmlns:p14="http://schemas.microsoft.com/office/powerpoint/2010/main" val="1647732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lgn="just"/>
            <a:r>
              <a:rPr lang="en-GB" dirty="0">
                <a:latin typeface="Comic Sans MS" charset="0"/>
                <a:ea typeface="Comic Sans MS" charset="0"/>
                <a:cs typeface="Comic Sans MS" charset="0"/>
              </a:rPr>
              <a:t>The USSR secretly tested their first </a:t>
            </a:r>
            <a:r>
              <a:rPr lang="en-GB" dirty="0" smtClean="0">
                <a:latin typeface="Comic Sans MS" charset="0"/>
                <a:ea typeface="Comic Sans MS" charset="0"/>
                <a:cs typeface="Comic Sans MS" charset="0"/>
              </a:rPr>
              <a:t>A-bomb </a:t>
            </a:r>
            <a:r>
              <a:rPr lang="en-GB" dirty="0">
                <a:latin typeface="Comic Sans MS" charset="0"/>
                <a:ea typeface="Comic Sans MS" charset="0"/>
                <a:cs typeface="Comic Sans MS" charset="0"/>
              </a:rPr>
              <a:t>a full six years earlier than the USA had expected them to. The radiation was detected, and thus the power balance of the Cold War had now dramatically been shifted.</a:t>
            </a:r>
            <a:r>
              <a:rPr lang="en-US" dirty="0">
                <a:latin typeface="Comic Sans MS" charset="0"/>
                <a:ea typeface="Comic Sans MS" charset="0"/>
                <a:cs typeface="Comic Sans MS" charset="0"/>
              </a:rPr>
              <a:t> </a:t>
            </a:r>
          </a:p>
        </p:txBody>
      </p:sp>
    </p:spTree>
    <p:extLst>
      <p:ext uri="{BB962C8B-B14F-4D97-AF65-F5344CB8AC3E}">
        <p14:creationId xmlns:p14="http://schemas.microsoft.com/office/powerpoint/2010/main" val="1637070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lgn="just"/>
            <a:r>
              <a:rPr lang="en-GB" dirty="0">
                <a:latin typeface="Comic Sans MS" charset="0"/>
                <a:ea typeface="Comic Sans MS" charset="0"/>
                <a:cs typeface="Comic Sans MS" charset="0"/>
              </a:rPr>
              <a:t>A hunt for the </a:t>
            </a:r>
            <a:r>
              <a:rPr lang="en-GB" dirty="0" smtClean="0">
                <a:latin typeface="Comic Sans MS" charset="0"/>
                <a:ea typeface="Comic Sans MS" charset="0"/>
                <a:cs typeface="Comic Sans MS" charset="0"/>
              </a:rPr>
              <a:t>‘Reds </a:t>
            </a:r>
            <a:r>
              <a:rPr lang="en-GB" dirty="0">
                <a:latin typeface="Comic Sans MS" charset="0"/>
                <a:ea typeface="Comic Sans MS" charset="0"/>
                <a:cs typeface="Comic Sans MS" charset="0"/>
              </a:rPr>
              <a:t>under the </a:t>
            </a:r>
            <a:r>
              <a:rPr lang="en-GB" dirty="0" smtClean="0">
                <a:latin typeface="Comic Sans MS" charset="0"/>
                <a:ea typeface="Comic Sans MS" charset="0"/>
                <a:cs typeface="Comic Sans MS" charset="0"/>
              </a:rPr>
              <a:t>Beds’ </a:t>
            </a:r>
            <a:r>
              <a:rPr lang="en-GB" dirty="0">
                <a:latin typeface="Comic Sans MS" charset="0"/>
                <a:ea typeface="Comic Sans MS" charset="0"/>
                <a:cs typeface="Comic Sans MS" charset="0"/>
              </a:rPr>
              <a:t>took off in the USA. </a:t>
            </a:r>
            <a:r>
              <a:rPr lang="en-GB" dirty="0" smtClean="0">
                <a:latin typeface="Comic Sans MS" charset="0"/>
                <a:ea typeface="Comic Sans MS" charset="0"/>
                <a:cs typeface="Comic Sans MS" charset="0"/>
              </a:rPr>
              <a:t>Fear of Communist sympathisers inside America grew.</a:t>
            </a:r>
            <a:endParaRPr lang="en-US" dirty="0">
              <a:latin typeface="Comic Sans MS" charset="0"/>
              <a:ea typeface="Comic Sans MS" charset="0"/>
              <a:cs typeface="Comic Sans MS" charset="0"/>
            </a:endParaRPr>
          </a:p>
        </p:txBody>
      </p:sp>
    </p:spTree>
    <p:extLst>
      <p:ext uri="{BB962C8B-B14F-4D97-AF65-F5344CB8AC3E}">
        <p14:creationId xmlns:p14="http://schemas.microsoft.com/office/powerpoint/2010/main" val="689122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pPr algn="just"/>
            <a:r>
              <a:rPr lang="en-GB" dirty="0">
                <a:latin typeface="Comic Sans MS" charset="0"/>
                <a:ea typeface="Comic Sans MS" charset="0"/>
                <a:cs typeface="Comic Sans MS" charset="0"/>
              </a:rPr>
              <a:t>In the light of the new nuclear threat of Communism, </a:t>
            </a:r>
            <a:r>
              <a:rPr lang="en-GB" dirty="0" smtClean="0">
                <a:latin typeface="Comic Sans MS" charset="0"/>
                <a:ea typeface="Comic Sans MS" charset="0"/>
                <a:cs typeface="Comic Sans MS" charset="0"/>
              </a:rPr>
              <a:t>a strategy was developed </a:t>
            </a:r>
            <a:r>
              <a:rPr lang="en-GB" dirty="0">
                <a:latin typeface="Comic Sans MS" charset="0"/>
                <a:ea typeface="Comic Sans MS" charset="0"/>
                <a:cs typeface="Comic Sans MS" charset="0"/>
              </a:rPr>
              <a:t>that outlined the new direction that the USA’s foreign policy needed to take in order to contain Communism. This new direction would now focus on </a:t>
            </a:r>
            <a:r>
              <a:rPr lang="en-GB" dirty="0" smtClean="0">
                <a:latin typeface="Comic Sans MS" charset="0"/>
                <a:ea typeface="Comic Sans MS" charset="0"/>
                <a:cs typeface="Comic Sans MS" charset="0"/>
              </a:rPr>
              <a:t>‘rollback’, </a:t>
            </a:r>
            <a:r>
              <a:rPr lang="en-GB" dirty="0">
                <a:latin typeface="Comic Sans MS" charset="0"/>
                <a:ea typeface="Comic Sans MS" charset="0"/>
                <a:cs typeface="Comic Sans MS" charset="0"/>
              </a:rPr>
              <a:t>the view that Communism needed to be confronted and pushed back to safeguard the free world. </a:t>
            </a:r>
            <a:endParaRPr lang="en-US" dirty="0">
              <a:latin typeface="Comic Sans MS" charset="0"/>
              <a:ea typeface="Comic Sans MS" charset="0"/>
              <a:cs typeface="Comic Sans MS" charset="0"/>
            </a:endParaRPr>
          </a:p>
        </p:txBody>
      </p:sp>
    </p:spTree>
    <p:extLst>
      <p:ext uri="{BB962C8B-B14F-4D97-AF65-F5344CB8AC3E}">
        <p14:creationId xmlns:p14="http://schemas.microsoft.com/office/powerpoint/2010/main" val="702818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just"/>
            <a:r>
              <a:rPr lang="en-GB" dirty="0" smtClean="0">
                <a:latin typeface="Comic Sans MS" charset="0"/>
                <a:ea typeface="Comic Sans MS" charset="0"/>
                <a:cs typeface="Comic Sans MS" charset="0"/>
              </a:rPr>
              <a:t>An agreement </a:t>
            </a:r>
            <a:r>
              <a:rPr lang="en-GB" dirty="0">
                <a:latin typeface="Comic Sans MS" charset="0"/>
                <a:ea typeface="Comic Sans MS" charset="0"/>
                <a:cs typeface="Comic Sans MS" charset="0"/>
              </a:rPr>
              <a:t>that </a:t>
            </a:r>
            <a:r>
              <a:rPr lang="en-GB" dirty="0" smtClean="0">
                <a:latin typeface="Comic Sans MS" charset="0"/>
                <a:ea typeface="Comic Sans MS" charset="0"/>
                <a:cs typeface="Comic Sans MS" charset="0"/>
              </a:rPr>
              <a:t>co-ordinated </a:t>
            </a:r>
            <a:r>
              <a:rPr lang="en-GB" dirty="0">
                <a:latin typeface="Comic Sans MS" charset="0"/>
                <a:ea typeface="Comic Sans MS" charset="0"/>
                <a:cs typeface="Comic Sans MS" charset="0"/>
              </a:rPr>
              <a:t>the defences of the </a:t>
            </a:r>
            <a:r>
              <a:rPr lang="en-GB" dirty="0" smtClean="0">
                <a:latin typeface="Comic Sans MS" charset="0"/>
                <a:ea typeface="Comic Sans MS" charset="0"/>
                <a:cs typeface="Comic Sans MS" charset="0"/>
              </a:rPr>
              <a:t>Soviet Bloc </a:t>
            </a:r>
            <a:r>
              <a:rPr lang="en-GB" dirty="0">
                <a:latin typeface="Comic Sans MS" charset="0"/>
                <a:ea typeface="Comic Sans MS" charset="0"/>
                <a:cs typeface="Comic Sans MS" charset="0"/>
              </a:rPr>
              <a:t>under the control of the Soviet Union. </a:t>
            </a:r>
            <a:r>
              <a:rPr lang="en-GB" dirty="0" smtClean="0">
                <a:latin typeface="Comic Sans MS" charset="0"/>
                <a:ea typeface="Comic Sans MS" charset="0"/>
                <a:cs typeface="Comic Sans MS" charset="0"/>
              </a:rPr>
              <a:t>Members were even </a:t>
            </a:r>
            <a:r>
              <a:rPr lang="en-GB" dirty="0">
                <a:latin typeface="Comic Sans MS" charset="0"/>
                <a:ea typeface="Comic Sans MS" charset="0"/>
                <a:cs typeface="Comic Sans MS" charset="0"/>
              </a:rPr>
              <a:t>more reliant upon the USSR for military aid in the event of </a:t>
            </a:r>
            <a:r>
              <a:rPr lang="en-GB" dirty="0" smtClean="0">
                <a:latin typeface="Comic Sans MS" charset="0"/>
                <a:ea typeface="Comic Sans MS" charset="0"/>
                <a:cs typeface="Comic Sans MS" charset="0"/>
              </a:rPr>
              <a:t>internal or external attacks.</a:t>
            </a:r>
            <a:r>
              <a:rPr lang="en-US" dirty="0" smtClean="0">
                <a:latin typeface="Comic Sans MS" charset="0"/>
                <a:ea typeface="Comic Sans MS" charset="0"/>
                <a:cs typeface="Comic Sans MS" charset="0"/>
              </a:rPr>
              <a:t> </a:t>
            </a:r>
            <a:endParaRPr lang="en-US" dirty="0">
              <a:latin typeface="Comic Sans MS" charset="0"/>
              <a:ea typeface="Comic Sans MS" charset="0"/>
              <a:cs typeface="Comic Sans MS" charset="0"/>
            </a:endParaRPr>
          </a:p>
        </p:txBody>
      </p:sp>
    </p:spTree>
    <p:extLst>
      <p:ext uri="{BB962C8B-B14F-4D97-AF65-F5344CB8AC3E}">
        <p14:creationId xmlns:p14="http://schemas.microsoft.com/office/powerpoint/2010/main" val="1104437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pPr algn="just"/>
            <a:r>
              <a:rPr lang="en-GB" dirty="0" smtClean="0">
                <a:latin typeface="Comic Sans MS" charset="0"/>
                <a:ea typeface="Comic Sans MS" charset="0"/>
                <a:cs typeface="Comic Sans MS" charset="0"/>
              </a:rPr>
              <a:t>A </a:t>
            </a:r>
            <a:r>
              <a:rPr lang="en-GB" dirty="0">
                <a:latin typeface="Comic Sans MS" charset="0"/>
                <a:ea typeface="Comic Sans MS" charset="0"/>
                <a:cs typeface="Comic Sans MS" charset="0"/>
              </a:rPr>
              <a:t>speech denouncing Stalinism and the cult of the individual. It pointed out in clear terms how dictatorial the regime of Stalin was, and exactly how he purged the Communist Party of any possible threats using illegal methods, including </a:t>
            </a:r>
            <a:r>
              <a:rPr lang="en-GB" dirty="0" smtClean="0">
                <a:latin typeface="Comic Sans MS" charset="0"/>
                <a:ea typeface="Comic Sans MS" charset="0"/>
                <a:cs typeface="Comic Sans MS" charset="0"/>
              </a:rPr>
              <a:t>torture, </a:t>
            </a:r>
            <a:r>
              <a:rPr lang="en-GB" dirty="0">
                <a:latin typeface="Comic Sans MS" charset="0"/>
                <a:ea typeface="Comic Sans MS" charset="0"/>
                <a:cs typeface="Comic Sans MS" charset="0"/>
              </a:rPr>
              <a:t>in the late 1930s. The speech seemed to many to herald a new era in the Communist Party.</a:t>
            </a:r>
            <a:r>
              <a:rPr lang="en-US" dirty="0">
                <a:latin typeface="Comic Sans MS" charset="0"/>
                <a:ea typeface="Comic Sans MS" charset="0"/>
                <a:cs typeface="Comic Sans MS" charset="0"/>
              </a:rPr>
              <a:t> </a:t>
            </a:r>
          </a:p>
        </p:txBody>
      </p:sp>
    </p:spTree>
    <p:extLst>
      <p:ext uri="{BB962C8B-B14F-4D97-AF65-F5344CB8AC3E}">
        <p14:creationId xmlns:p14="http://schemas.microsoft.com/office/powerpoint/2010/main" val="1576321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85000" lnSpcReduction="10000"/>
          </a:bodyPr>
          <a:lstStyle/>
          <a:p>
            <a:pPr algn="just"/>
            <a:r>
              <a:rPr lang="en-GB" dirty="0">
                <a:latin typeface="Comic Sans MS" charset="0"/>
                <a:ea typeface="Comic Sans MS" charset="0"/>
                <a:cs typeface="Comic Sans MS" charset="0"/>
              </a:rPr>
              <a:t>A</a:t>
            </a:r>
            <a:r>
              <a:rPr lang="en-GB" dirty="0" smtClean="0">
                <a:latin typeface="Comic Sans MS" charset="0"/>
                <a:ea typeface="Comic Sans MS" charset="0"/>
                <a:cs typeface="Comic Sans MS" charset="0"/>
              </a:rPr>
              <a:t> </a:t>
            </a:r>
            <a:r>
              <a:rPr lang="en-GB" dirty="0">
                <a:latin typeface="Comic Sans MS" charset="0"/>
                <a:ea typeface="Comic Sans MS" charset="0"/>
                <a:cs typeface="Comic Sans MS" charset="0"/>
              </a:rPr>
              <a:t>significant political victory for Khrushchev, who was able to highlight the underhand </a:t>
            </a:r>
            <a:r>
              <a:rPr lang="en-GB" dirty="0" smtClean="0">
                <a:latin typeface="Comic Sans MS" charset="0"/>
                <a:ea typeface="Comic Sans MS" charset="0"/>
                <a:cs typeface="Comic Sans MS" charset="0"/>
              </a:rPr>
              <a:t>methods used by </a:t>
            </a:r>
            <a:r>
              <a:rPr lang="en-GB" dirty="0">
                <a:latin typeface="Comic Sans MS" charset="0"/>
                <a:ea typeface="Comic Sans MS" charset="0"/>
                <a:cs typeface="Comic Sans MS" charset="0"/>
              </a:rPr>
              <a:t>the </a:t>
            </a:r>
            <a:r>
              <a:rPr lang="en-GB" dirty="0" smtClean="0">
                <a:latin typeface="Comic Sans MS" charset="0"/>
                <a:ea typeface="Comic Sans MS" charset="0"/>
                <a:cs typeface="Comic Sans MS" charset="0"/>
              </a:rPr>
              <a:t>USA to gain information. This event was </a:t>
            </a:r>
            <a:r>
              <a:rPr lang="en-GB" dirty="0">
                <a:latin typeface="Comic Sans MS" charset="0"/>
                <a:ea typeface="Comic Sans MS" charset="0"/>
                <a:cs typeface="Comic Sans MS" charset="0"/>
              </a:rPr>
              <a:t>particularly important as it was just before the two powers were due to meet at a peace conference in Paris. Khrushchev was furious at the blatant rudeness and betrayal that the USA had shown, </a:t>
            </a:r>
            <a:r>
              <a:rPr lang="en-GB" dirty="0" smtClean="0">
                <a:latin typeface="Comic Sans MS" charset="0"/>
                <a:ea typeface="Comic Sans MS" charset="0"/>
                <a:cs typeface="Comic Sans MS" charset="0"/>
              </a:rPr>
              <a:t>remarking, ‘Why </a:t>
            </a:r>
            <a:r>
              <a:rPr lang="en-GB" dirty="0">
                <a:latin typeface="Comic Sans MS" charset="0"/>
                <a:ea typeface="Comic Sans MS" charset="0"/>
                <a:cs typeface="Comic Sans MS" charset="0"/>
              </a:rPr>
              <a:t>shit where you are about to eat</a:t>
            </a:r>
            <a:r>
              <a:rPr lang="en-GB" dirty="0" smtClean="0">
                <a:latin typeface="Comic Sans MS" charset="0"/>
                <a:ea typeface="Comic Sans MS" charset="0"/>
                <a:cs typeface="Comic Sans MS" charset="0"/>
              </a:rPr>
              <a:t>?!’ </a:t>
            </a:r>
            <a:r>
              <a:rPr lang="en-GB" dirty="0">
                <a:latin typeface="Comic Sans MS" charset="0"/>
                <a:ea typeface="Comic Sans MS" charset="0"/>
                <a:cs typeface="Comic Sans MS" charset="0"/>
              </a:rPr>
              <a:t>Khrushchev stormed out of the conference.</a:t>
            </a:r>
            <a:r>
              <a:rPr lang="en-US" dirty="0">
                <a:latin typeface="Comic Sans MS" charset="0"/>
                <a:ea typeface="Comic Sans MS" charset="0"/>
                <a:cs typeface="Comic Sans MS" charset="0"/>
              </a:rPr>
              <a:t> </a:t>
            </a:r>
          </a:p>
        </p:txBody>
      </p:sp>
    </p:spTree>
    <p:extLst>
      <p:ext uri="{BB962C8B-B14F-4D97-AF65-F5344CB8AC3E}">
        <p14:creationId xmlns:p14="http://schemas.microsoft.com/office/powerpoint/2010/main" val="1878660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just"/>
            <a:r>
              <a:rPr lang="en-GB" dirty="0">
                <a:latin typeface="Comic Sans MS" charset="0"/>
                <a:ea typeface="Comic Sans MS" charset="0"/>
                <a:cs typeface="Comic Sans MS" charset="0"/>
              </a:rPr>
              <a:t>West Berlin had constantly been a</a:t>
            </a:r>
            <a:r>
              <a:rPr lang="en-GB" dirty="0" smtClean="0">
                <a:latin typeface="Comic Sans MS" charset="0"/>
                <a:ea typeface="Comic Sans MS" charset="0"/>
                <a:cs typeface="Comic Sans MS" charset="0"/>
              </a:rPr>
              <a:t> </a:t>
            </a:r>
            <a:r>
              <a:rPr lang="en-GB" dirty="0">
                <a:latin typeface="Comic Sans MS" charset="0"/>
                <a:ea typeface="Comic Sans MS" charset="0"/>
                <a:cs typeface="Comic Sans MS" charset="0"/>
              </a:rPr>
              <a:t>thorn in the USSR’s </a:t>
            </a:r>
            <a:r>
              <a:rPr lang="en-GB" dirty="0" smtClean="0">
                <a:latin typeface="Comic Sans MS" charset="0"/>
                <a:ea typeface="Comic Sans MS" charset="0"/>
                <a:cs typeface="Comic Sans MS" charset="0"/>
              </a:rPr>
              <a:t>side; they </a:t>
            </a:r>
            <a:r>
              <a:rPr lang="en-GB" dirty="0">
                <a:latin typeface="Comic Sans MS" charset="0"/>
                <a:ea typeface="Comic Sans MS" charset="0"/>
                <a:cs typeface="Comic Sans MS" charset="0"/>
              </a:rPr>
              <a:t>had lost millions of workers across the borders. Khrushchev </a:t>
            </a:r>
            <a:r>
              <a:rPr lang="en-GB" dirty="0" smtClean="0">
                <a:latin typeface="Comic Sans MS" charset="0"/>
                <a:ea typeface="Comic Sans MS" charset="0"/>
                <a:cs typeface="Comic Sans MS" charset="0"/>
              </a:rPr>
              <a:t>intended </a:t>
            </a:r>
            <a:r>
              <a:rPr lang="en-GB" dirty="0">
                <a:latin typeface="Comic Sans MS" charset="0"/>
                <a:ea typeface="Comic Sans MS" charset="0"/>
                <a:cs typeface="Comic Sans MS" charset="0"/>
              </a:rPr>
              <a:t>to stop West Berlin from undermining the control and power of the USSR. </a:t>
            </a:r>
            <a:endParaRPr lang="en-US" dirty="0">
              <a:latin typeface="Comic Sans MS" charset="0"/>
              <a:ea typeface="Comic Sans MS" charset="0"/>
              <a:cs typeface="Comic Sans MS" charset="0"/>
            </a:endParaRPr>
          </a:p>
        </p:txBody>
      </p:sp>
    </p:spTree>
    <p:extLst>
      <p:ext uri="{BB962C8B-B14F-4D97-AF65-F5344CB8AC3E}">
        <p14:creationId xmlns:p14="http://schemas.microsoft.com/office/powerpoint/2010/main" val="1886422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lgn="just"/>
            <a:r>
              <a:rPr lang="en-GB" dirty="0">
                <a:latin typeface="Comic Sans MS" charset="0"/>
                <a:ea typeface="Comic Sans MS" charset="0"/>
                <a:cs typeface="Comic Sans MS" charset="0"/>
              </a:rPr>
              <a:t>T</a:t>
            </a:r>
            <a:r>
              <a:rPr lang="en-GB" dirty="0" smtClean="0">
                <a:latin typeface="Comic Sans MS" charset="0"/>
                <a:ea typeface="Comic Sans MS" charset="0"/>
                <a:cs typeface="Comic Sans MS" charset="0"/>
              </a:rPr>
              <a:t>he </a:t>
            </a:r>
            <a:r>
              <a:rPr lang="en-GB" dirty="0">
                <a:latin typeface="Comic Sans MS" charset="0"/>
                <a:ea typeface="Comic Sans MS" charset="0"/>
                <a:cs typeface="Comic Sans MS" charset="0"/>
              </a:rPr>
              <a:t>largest nuclear weapon ever detonated, in a test over the Arctic Ocean. The 57-megaton </a:t>
            </a:r>
            <a:r>
              <a:rPr lang="en-GB" dirty="0" smtClean="0">
                <a:latin typeface="Comic Sans MS" charset="0"/>
                <a:ea typeface="Comic Sans MS" charset="0"/>
                <a:cs typeface="Comic Sans MS" charset="0"/>
              </a:rPr>
              <a:t>bomb was </a:t>
            </a:r>
            <a:r>
              <a:rPr lang="en-GB" dirty="0">
                <a:latin typeface="Comic Sans MS" charset="0"/>
                <a:ea typeface="Comic Sans MS" charset="0"/>
                <a:cs typeface="Comic Sans MS" charset="0"/>
              </a:rPr>
              <a:t>thousands of times more powerful than the atomic bomb dropped on </a:t>
            </a:r>
            <a:r>
              <a:rPr lang="en-GB" dirty="0" smtClean="0">
                <a:latin typeface="Comic Sans MS" charset="0"/>
                <a:ea typeface="Comic Sans MS" charset="0"/>
                <a:cs typeface="Comic Sans MS" charset="0"/>
              </a:rPr>
              <a:t>Hiroshima. </a:t>
            </a:r>
            <a:endParaRPr lang="en-US" dirty="0">
              <a:latin typeface="Comic Sans MS" charset="0"/>
              <a:ea typeface="Comic Sans MS" charset="0"/>
              <a:cs typeface="Comic Sans MS" charset="0"/>
            </a:endParaRPr>
          </a:p>
        </p:txBody>
      </p:sp>
    </p:spTree>
    <p:extLst>
      <p:ext uri="{BB962C8B-B14F-4D97-AF65-F5344CB8AC3E}">
        <p14:creationId xmlns:p14="http://schemas.microsoft.com/office/powerpoint/2010/main" val="824046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pPr algn="just"/>
            <a:r>
              <a:rPr lang="en-GB" dirty="0">
                <a:latin typeface="Comic Sans MS" charset="0"/>
                <a:ea typeface="Comic Sans MS" charset="0"/>
                <a:cs typeface="Comic Sans MS" charset="0"/>
              </a:rPr>
              <a:t>The relationship between the USA and Cuba had deteriorated so much that they had looked to the USSR for help. In return for trade, the USSR was placing nuclear warheads and missiles on Cuba, only 60 miles away from mainland USA, meaning 90% of the USA was within range of the missiles that would take only </a:t>
            </a:r>
            <a:r>
              <a:rPr lang="en-GB" dirty="0" smtClean="0">
                <a:latin typeface="Comic Sans MS" charset="0"/>
                <a:ea typeface="Comic Sans MS" charset="0"/>
                <a:cs typeface="Comic Sans MS" charset="0"/>
              </a:rPr>
              <a:t>five </a:t>
            </a:r>
            <a:r>
              <a:rPr lang="en-GB" dirty="0">
                <a:latin typeface="Comic Sans MS" charset="0"/>
                <a:ea typeface="Comic Sans MS" charset="0"/>
                <a:cs typeface="Comic Sans MS" charset="0"/>
              </a:rPr>
              <a:t>minutes to reach them. </a:t>
            </a:r>
            <a:endParaRPr lang="en-US" dirty="0">
              <a:latin typeface="Comic Sans MS" charset="0"/>
              <a:ea typeface="Comic Sans MS" charset="0"/>
              <a:cs typeface="Comic Sans MS" charset="0"/>
            </a:endParaRPr>
          </a:p>
          <a:p>
            <a:endParaRPr lang="en-US" dirty="0"/>
          </a:p>
        </p:txBody>
      </p:sp>
    </p:spTree>
    <p:extLst>
      <p:ext uri="{BB962C8B-B14F-4D97-AF65-F5344CB8AC3E}">
        <p14:creationId xmlns:p14="http://schemas.microsoft.com/office/powerpoint/2010/main" val="622729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14663"/>
            <a:ext cx="9144000" cy="2728912"/>
          </a:xfrm>
        </p:spPr>
        <p:txBody>
          <a:bodyPr>
            <a:normAutofit/>
          </a:bodyPr>
          <a:lstStyle/>
          <a:p>
            <a:pPr algn="just"/>
            <a:r>
              <a:rPr lang="en-GB" dirty="0" smtClean="0">
                <a:latin typeface="Comic Sans MS" charset="0"/>
                <a:ea typeface="Comic Sans MS" charset="0"/>
                <a:cs typeface="Comic Sans MS" charset="0"/>
              </a:rPr>
              <a:t>Roosevelt </a:t>
            </a:r>
            <a:r>
              <a:rPr lang="en-GB" dirty="0">
                <a:latin typeface="Comic Sans MS" charset="0"/>
                <a:ea typeface="Comic Sans MS" charset="0"/>
                <a:cs typeface="Comic Sans MS" charset="0"/>
              </a:rPr>
              <a:t>had died </a:t>
            </a:r>
            <a:r>
              <a:rPr lang="en-GB" dirty="0" smtClean="0">
                <a:latin typeface="Comic Sans MS" charset="0"/>
                <a:ea typeface="Comic Sans MS" charset="0"/>
                <a:cs typeface="Comic Sans MS" charset="0"/>
              </a:rPr>
              <a:t>before this meeting and </a:t>
            </a:r>
            <a:r>
              <a:rPr lang="en-GB" dirty="0">
                <a:latin typeface="Comic Sans MS" charset="0"/>
                <a:ea typeface="Comic Sans MS" charset="0"/>
                <a:cs typeface="Comic Sans MS" charset="0"/>
              </a:rPr>
              <a:t>was replaced with Truman, and Churchill lost the election during </a:t>
            </a:r>
            <a:r>
              <a:rPr lang="en-GB" dirty="0" smtClean="0">
                <a:latin typeface="Comic Sans MS" charset="0"/>
                <a:ea typeface="Comic Sans MS" charset="0"/>
                <a:cs typeface="Comic Sans MS" charset="0"/>
              </a:rPr>
              <a:t>this meeting </a:t>
            </a:r>
            <a:r>
              <a:rPr lang="en-GB" dirty="0">
                <a:latin typeface="Comic Sans MS" charset="0"/>
                <a:ea typeface="Comic Sans MS" charset="0"/>
                <a:cs typeface="Comic Sans MS" charset="0"/>
              </a:rPr>
              <a:t>and was replaced with Attlee. Stalin began to feel that he was not being shown the respect he deserved, especially by Truman, who attempted to intimidate Stalin with the news of the successful </a:t>
            </a:r>
            <a:r>
              <a:rPr lang="en-GB" dirty="0" smtClean="0">
                <a:latin typeface="Comic Sans MS" charset="0"/>
                <a:ea typeface="Comic Sans MS" charset="0"/>
                <a:cs typeface="Comic Sans MS" charset="0"/>
              </a:rPr>
              <a:t>atomic bomb </a:t>
            </a:r>
            <a:r>
              <a:rPr lang="en-GB" dirty="0">
                <a:latin typeface="Comic Sans MS" charset="0"/>
                <a:ea typeface="Comic Sans MS" charset="0"/>
                <a:cs typeface="Comic Sans MS" charset="0"/>
              </a:rPr>
              <a:t>test in the USA. </a:t>
            </a:r>
            <a:endParaRPr lang="en-US" dirty="0">
              <a:latin typeface="Comic Sans MS" charset="0"/>
              <a:ea typeface="Comic Sans MS" charset="0"/>
              <a:cs typeface="Comic Sans MS" charset="0"/>
            </a:endParaRPr>
          </a:p>
        </p:txBody>
      </p:sp>
    </p:spTree>
    <p:extLst>
      <p:ext uri="{BB962C8B-B14F-4D97-AF65-F5344CB8AC3E}">
        <p14:creationId xmlns:p14="http://schemas.microsoft.com/office/powerpoint/2010/main" val="1922935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just"/>
            <a:r>
              <a:rPr lang="en-GB" dirty="0">
                <a:latin typeface="Comic Sans MS" charset="0"/>
                <a:ea typeface="Comic Sans MS" charset="0"/>
                <a:cs typeface="Comic Sans MS" charset="0"/>
              </a:rPr>
              <a:t>Congress </a:t>
            </a:r>
            <a:r>
              <a:rPr lang="en-GB" dirty="0" smtClean="0">
                <a:latin typeface="Comic Sans MS" charset="0"/>
                <a:ea typeface="Comic Sans MS" charset="0"/>
                <a:cs typeface="Comic Sans MS" charset="0"/>
              </a:rPr>
              <a:t>passed a </a:t>
            </a:r>
            <a:r>
              <a:rPr lang="en-GB" dirty="0">
                <a:latin typeface="Comic Sans MS" charset="0"/>
                <a:ea typeface="Comic Sans MS" charset="0"/>
                <a:cs typeface="Comic Sans MS" charset="0"/>
              </a:rPr>
              <a:t>unanimous </a:t>
            </a:r>
            <a:r>
              <a:rPr lang="en-GB" dirty="0" smtClean="0">
                <a:latin typeface="Comic Sans MS" charset="0"/>
                <a:ea typeface="Comic Sans MS" charset="0"/>
                <a:cs typeface="Comic Sans MS" charset="0"/>
              </a:rPr>
              <a:t>vote, followed by </a:t>
            </a:r>
            <a:r>
              <a:rPr lang="en-GB" dirty="0">
                <a:latin typeface="Comic Sans MS" charset="0"/>
                <a:ea typeface="Comic Sans MS" charset="0"/>
                <a:cs typeface="Comic Sans MS" charset="0"/>
              </a:rPr>
              <a:t>a </a:t>
            </a:r>
            <a:r>
              <a:rPr lang="en-GB" dirty="0" smtClean="0">
                <a:latin typeface="Comic Sans MS" charset="0"/>
                <a:ea typeface="Comic Sans MS" charset="0"/>
                <a:cs typeface="Comic Sans MS" charset="0"/>
              </a:rPr>
              <a:t>virtually </a:t>
            </a:r>
            <a:r>
              <a:rPr lang="en-GB" dirty="0">
                <a:latin typeface="Comic Sans MS" charset="0"/>
                <a:ea typeface="Comic Sans MS" charset="0"/>
                <a:cs typeface="Comic Sans MS" charset="0"/>
              </a:rPr>
              <a:t>unanimous </a:t>
            </a:r>
            <a:r>
              <a:rPr lang="en-GB" dirty="0" smtClean="0">
                <a:latin typeface="Comic Sans MS" charset="0"/>
                <a:ea typeface="Comic Sans MS" charset="0"/>
                <a:cs typeface="Comic Sans MS" charset="0"/>
              </a:rPr>
              <a:t>vote </a:t>
            </a:r>
            <a:r>
              <a:rPr lang="en-GB" dirty="0">
                <a:latin typeface="Comic Sans MS" charset="0"/>
                <a:ea typeface="Comic Sans MS" charset="0"/>
                <a:cs typeface="Comic Sans MS" charset="0"/>
              </a:rPr>
              <a:t>of </a:t>
            </a:r>
            <a:r>
              <a:rPr lang="en-GB" dirty="0" smtClean="0">
                <a:latin typeface="Comic Sans MS" charset="0"/>
                <a:ea typeface="Comic Sans MS" charset="0"/>
                <a:cs typeface="Comic Sans MS" charset="0"/>
              </a:rPr>
              <a:t>88-2, </a:t>
            </a:r>
            <a:r>
              <a:rPr lang="en-GB" dirty="0">
                <a:latin typeface="Comic Sans MS" charset="0"/>
                <a:ea typeface="Comic Sans MS" charset="0"/>
                <a:cs typeface="Comic Sans MS" charset="0"/>
              </a:rPr>
              <a:t>in the Senate, giving President Lyndon Johnson the authority to send American troops to Vietnam and to use </a:t>
            </a:r>
            <a:r>
              <a:rPr lang="en-GB" dirty="0" smtClean="0">
                <a:latin typeface="Comic Sans MS" charset="0"/>
                <a:ea typeface="Comic Sans MS" charset="0"/>
                <a:cs typeface="Comic Sans MS" charset="0"/>
              </a:rPr>
              <a:t>‘all </a:t>
            </a:r>
            <a:r>
              <a:rPr lang="en-GB" dirty="0">
                <a:latin typeface="Comic Sans MS" charset="0"/>
                <a:ea typeface="Comic Sans MS" charset="0"/>
                <a:cs typeface="Comic Sans MS" charset="0"/>
              </a:rPr>
              <a:t>necessary measures to repel armed </a:t>
            </a:r>
            <a:r>
              <a:rPr lang="en-GB" dirty="0" smtClean="0">
                <a:latin typeface="Comic Sans MS" charset="0"/>
                <a:ea typeface="Comic Sans MS" charset="0"/>
                <a:cs typeface="Comic Sans MS" charset="0"/>
              </a:rPr>
              <a:t>attack’.</a:t>
            </a:r>
            <a:r>
              <a:rPr lang="en-US" dirty="0" smtClean="0">
                <a:latin typeface="Comic Sans MS" charset="0"/>
                <a:ea typeface="Comic Sans MS" charset="0"/>
                <a:cs typeface="Comic Sans MS" charset="0"/>
              </a:rPr>
              <a:t> </a:t>
            </a:r>
            <a:endParaRPr lang="en-US" dirty="0">
              <a:latin typeface="Comic Sans MS" charset="0"/>
              <a:ea typeface="Comic Sans MS" charset="0"/>
              <a:cs typeface="Comic Sans MS" charset="0"/>
            </a:endParaRPr>
          </a:p>
        </p:txBody>
      </p:sp>
    </p:spTree>
    <p:extLst>
      <p:ext uri="{BB962C8B-B14F-4D97-AF65-F5344CB8AC3E}">
        <p14:creationId xmlns:p14="http://schemas.microsoft.com/office/powerpoint/2010/main" val="1528844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lnSpcReduction="10000"/>
          </a:bodyPr>
          <a:lstStyle/>
          <a:p>
            <a:pPr algn="just"/>
            <a:r>
              <a:rPr lang="en-GB" dirty="0">
                <a:latin typeface="Comic Sans MS" charset="0"/>
                <a:ea typeface="Comic Sans MS" charset="0"/>
                <a:cs typeface="Comic Sans MS" charset="0"/>
              </a:rPr>
              <a:t>A</a:t>
            </a:r>
            <a:r>
              <a:rPr lang="en-GB" dirty="0" smtClean="0">
                <a:latin typeface="Comic Sans MS" charset="0"/>
                <a:ea typeface="Comic Sans MS" charset="0"/>
                <a:cs typeface="Comic Sans MS" charset="0"/>
              </a:rPr>
              <a:t> </a:t>
            </a:r>
            <a:r>
              <a:rPr lang="en-GB" dirty="0">
                <a:latin typeface="Comic Sans MS" charset="0"/>
                <a:ea typeface="Comic Sans MS" charset="0"/>
                <a:cs typeface="Comic Sans MS" charset="0"/>
              </a:rPr>
              <a:t>period of political </a:t>
            </a:r>
            <a:r>
              <a:rPr lang="en-GB" dirty="0" smtClean="0">
                <a:latin typeface="Comic Sans MS" charset="0"/>
                <a:ea typeface="Comic Sans MS" charset="0"/>
                <a:cs typeface="Comic Sans MS" charset="0"/>
              </a:rPr>
              <a:t>liberalisation </a:t>
            </a:r>
            <a:r>
              <a:rPr lang="en-GB" dirty="0">
                <a:latin typeface="Comic Sans MS" charset="0"/>
                <a:ea typeface="Comic Sans MS" charset="0"/>
                <a:cs typeface="Comic Sans MS" charset="0"/>
              </a:rPr>
              <a:t>in Czechoslovakia. It began on 5 January, when reformist Slovak Alexander </a:t>
            </a:r>
            <a:r>
              <a:rPr lang="en-GB" dirty="0" err="1">
                <a:latin typeface="Comic Sans MS" charset="0"/>
                <a:ea typeface="Comic Sans MS" charset="0"/>
                <a:cs typeface="Comic Sans MS" charset="0"/>
              </a:rPr>
              <a:t>Dubček</a:t>
            </a:r>
            <a:r>
              <a:rPr lang="en-GB" dirty="0">
                <a:latin typeface="Comic Sans MS" charset="0"/>
                <a:ea typeface="Comic Sans MS" charset="0"/>
                <a:cs typeface="Comic Sans MS" charset="0"/>
              </a:rPr>
              <a:t> came to power, and continued until 21 </a:t>
            </a:r>
            <a:r>
              <a:rPr lang="en-GB" dirty="0" smtClean="0">
                <a:latin typeface="Comic Sans MS" charset="0"/>
                <a:ea typeface="Comic Sans MS" charset="0"/>
                <a:cs typeface="Comic Sans MS" charset="0"/>
              </a:rPr>
              <a:t>August, </a:t>
            </a:r>
            <a:r>
              <a:rPr lang="en-GB" dirty="0">
                <a:latin typeface="Comic Sans MS" charset="0"/>
                <a:ea typeface="Comic Sans MS" charset="0"/>
                <a:cs typeface="Comic Sans MS" charset="0"/>
              </a:rPr>
              <a:t>when the Soviet Union and members of its Warsaw Pact allies invaded the country to halt the reform. </a:t>
            </a:r>
            <a:endParaRPr lang="en-US" dirty="0">
              <a:latin typeface="Comic Sans MS" charset="0"/>
              <a:ea typeface="Comic Sans MS" charset="0"/>
              <a:cs typeface="Comic Sans MS" charset="0"/>
            </a:endParaRPr>
          </a:p>
        </p:txBody>
      </p:sp>
    </p:spTree>
    <p:extLst>
      <p:ext uri="{BB962C8B-B14F-4D97-AF65-F5344CB8AC3E}">
        <p14:creationId xmlns:p14="http://schemas.microsoft.com/office/powerpoint/2010/main" val="643994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just"/>
            <a:r>
              <a:rPr lang="en-GB" dirty="0">
                <a:latin typeface="Comic Sans MS" charset="0"/>
                <a:ea typeface="Comic Sans MS" charset="0"/>
                <a:cs typeface="Comic Sans MS" charset="0"/>
              </a:rPr>
              <a:t>After two and a half years of negotiation, the first round </a:t>
            </a:r>
            <a:r>
              <a:rPr lang="en-GB" dirty="0" smtClean="0">
                <a:latin typeface="Comic Sans MS" charset="0"/>
                <a:ea typeface="Comic Sans MS" charset="0"/>
                <a:cs typeface="Comic Sans MS" charset="0"/>
              </a:rPr>
              <a:t>of discussion </a:t>
            </a:r>
            <a:r>
              <a:rPr lang="en-GB" dirty="0">
                <a:latin typeface="Comic Sans MS" charset="0"/>
                <a:ea typeface="Comic Sans MS" charset="0"/>
                <a:cs typeface="Comic Sans MS" charset="0"/>
              </a:rPr>
              <a:t>was brought to a </a:t>
            </a:r>
            <a:r>
              <a:rPr lang="en-GB" dirty="0" smtClean="0">
                <a:latin typeface="Comic Sans MS" charset="0"/>
                <a:ea typeface="Comic Sans MS" charset="0"/>
                <a:cs typeface="Comic Sans MS" charset="0"/>
              </a:rPr>
              <a:t>conclusion, </a:t>
            </a:r>
            <a:r>
              <a:rPr lang="en-GB" dirty="0">
                <a:latin typeface="Comic Sans MS" charset="0"/>
                <a:ea typeface="Comic Sans MS" charset="0"/>
                <a:cs typeface="Comic Sans MS" charset="0"/>
              </a:rPr>
              <a:t>when President Nixon and General Secretary Brezhnev signed the ABM Treaty and the Interim </a:t>
            </a:r>
            <a:r>
              <a:rPr lang="en-GB" dirty="0" smtClean="0">
                <a:latin typeface="Comic Sans MS" charset="0"/>
                <a:ea typeface="Comic Sans MS" charset="0"/>
                <a:cs typeface="Comic Sans MS" charset="0"/>
              </a:rPr>
              <a:t>Agreement.</a:t>
            </a:r>
            <a:endParaRPr lang="en-US" dirty="0">
              <a:latin typeface="Comic Sans MS" charset="0"/>
              <a:ea typeface="Comic Sans MS" charset="0"/>
              <a:cs typeface="Comic Sans MS" charset="0"/>
            </a:endParaRPr>
          </a:p>
        </p:txBody>
      </p:sp>
    </p:spTree>
    <p:extLst>
      <p:ext uri="{BB962C8B-B14F-4D97-AF65-F5344CB8AC3E}">
        <p14:creationId xmlns:p14="http://schemas.microsoft.com/office/powerpoint/2010/main" val="2965016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a:bodyPr>
          <a:lstStyle/>
          <a:p>
            <a:pPr algn="just"/>
            <a:r>
              <a:rPr lang="en-GB" dirty="0" smtClean="0">
                <a:latin typeface="Comic Sans MS" charset="0"/>
                <a:ea typeface="Comic Sans MS" charset="0"/>
                <a:cs typeface="Comic Sans MS" charset="0"/>
              </a:rPr>
              <a:t>This country was seen </a:t>
            </a:r>
            <a:r>
              <a:rPr lang="en-GB" dirty="0">
                <a:latin typeface="Comic Sans MS" charset="0"/>
                <a:ea typeface="Comic Sans MS" charset="0"/>
                <a:cs typeface="Comic Sans MS" charset="0"/>
              </a:rPr>
              <a:t>by Moscow as an important buffer state. Soviet troops were sent in to support the government against the Islamic Mujahedeen</a:t>
            </a:r>
            <a:r>
              <a:rPr lang="en-GB" dirty="0" smtClean="0">
                <a:latin typeface="Comic Sans MS" charset="0"/>
                <a:ea typeface="Comic Sans MS" charset="0"/>
                <a:cs typeface="Comic Sans MS" charset="0"/>
              </a:rPr>
              <a:t>. </a:t>
            </a:r>
            <a:r>
              <a:rPr lang="en-GB" dirty="0">
                <a:latin typeface="Comic Sans MS" charset="0"/>
                <a:ea typeface="Comic Sans MS" charset="0"/>
                <a:cs typeface="Comic Sans MS" charset="0"/>
              </a:rPr>
              <a:t>America put a ban on the export of grain to Russia, ended the SALT talks taking place then and boycotted the Olympic Games due to be held in Moscow in 1980.</a:t>
            </a:r>
            <a:r>
              <a:rPr lang="en-US" dirty="0">
                <a:latin typeface="Comic Sans MS" charset="0"/>
                <a:ea typeface="Comic Sans MS" charset="0"/>
                <a:cs typeface="Comic Sans MS" charset="0"/>
              </a:rPr>
              <a:t> </a:t>
            </a:r>
          </a:p>
        </p:txBody>
      </p:sp>
    </p:spTree>
    <p:extLst>
      <p:ext uri="{BB962C8B-B14F-4D97-AF65-F5344CB8AC3E}">
        <p14:creationId xmlns:p14="http://schemas.microsoft.com/office/powerpoint/2010/main" val="1140397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lgn="just"/>
            <a:r>
              <a:rPr lang="en-GB" dirty="0">
                <a:latin typeface="Comic Sans MS" charset="0"/>
                <a:ea typeface="Comic Sans MS" charset="0"/>
                <a:cs typeface="Comic Sans MS" charset="0"/>
              </a:rPr>
              <a:t>Poland, Hungary, </a:t>
            </a:r>
            <a:r>
              <a:rPr lang="en-GB" dirty="0" err="1">
                <a:latin typeface="Comic Sans MS" charset="0"/>
                <a:ea typeface="Comic Sans MS" charset="0"/>
                <a:cs typeface="Comic Sans MS" charset="0"/>
              </a:rPr>
              <a:t>Czechoslavakia</a:t>
            </a:r>
            <a:r>
              <a:rPr lang="en-GB" dirty="0">
                <a:latin typeface="Comic Sans MS" charset="0"/>
                <a:ea typeface="Comic Sans MS" charset="0"/>
                <a:cs typeface="Comic Sans MS" charset="0"/>
              </a:rPr>
              <a:t>, Romania, Bulgaria and Albania all </a:t>
            </a:r>
            <a:r>
              <a:rPr lang="en-GB" dirty="0" smtClean="0">
                <a:latin typeface="Comic Sans MS" charset="0"/>
                <a:ea typeface="Comic Sans MS" charset="0"/>
                <a:cs typeface="Comic Sans MS" charset="0"/>
              </a:rPr>
              <a:t>rejected communism</a:t>
            </a:r>
            <a:r>
              <a:rPr lang="en-US" dirty="0" smtClean="0">
                <a:latin typeface="Comic Sans MS" charset="0"/>
                <a:ea typeface="Comic Sans MS" charset="0"/>
                <a:cs typeface="Comic Sans MS" charset="0"/>
              </a:rPr>
              <a:t> as a political system.</a:t>
            </a:r>
            <a:endParaRPr lang="en-US" dirty="0">
              <a:latin typeface="Comic Sans MS" charset="0"/>
              <a:ea typeface="Comic Sans MS" charset="0"/>
              <a:cs typeface="Comic Sans MS" charset="0"/>
            </a:endParaRPr>
          </a:p>
        </p:txBody>
      </p:sp>
    </p:spTree>
    <p:extLst>
      <p:ext uri="{BB962C8B-B14F-4D97-AF65-F5344CB8AC3E}">
        <p14:creationId xmlns:p14="http://schemas.microsoft.com/office/powerpoint/2010/main" val="3673506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lgn="just"/>
            <a:r>
              <a:rPr lang="en-GB" dirty="0">
                <a:latin typeface="Comic Sans MS" charset="0"/>
                <a:ea typeface="Comic Sans MS" charset="0"/>
                <a:cs typeface="Comic Sans MS" charset="0"/>
              </a:rPr>
              <a:t>Gorbachev and Bush </a:t>
            </a:r>
            <a:r>
              <a:rPr lang="en-GB" dirty="0" smtClean="0">
                <a:latin typeface="Comic Sans MS" charset="0"/>
                <a:ea typeface="Comic Sans MS" charset="0"/>
                <a:cs typeface="Comic Sans MS" charset="0"/>
              </a:rPr>
              <a:t>established </a:t>
            </a:r>
            <a:r>
              <a:rPr lang="en-GB" dirty="0">
                <a:latin typeface="Comic Sans MS" charset="0"/>
                <a:ea typeface="Comic Sans MS" charset="0"/>
                <a:cs typeface="Comic Sans MS" charset="0"/>
              </a:rPr>
              <a:t>a good working relationship. No new agreements were made, but both leaders declared that the Cold War was </a:t>
            </a:r>
            <a:r>
              <a:rPr lang="en-GB" dirty="0" smtClean="0">
                <a:latin typeface="Comic Sans MS" charset="0"/>
                <a:ea typeface="Comic Sans MS" charset="0"/>
                <a:cs typeface="Comic Sans MS" charset="0"/>
              </a:rPr>
              <a:t>over.</a:t>
            </a:r>
            <a:r>
              <a:rPr lang="en-US" dirty="0" smtClean="0">
                <a:latin typeface="Comic Sans MS" charset="0"/>
                <a:ea typeface="Comic Sans MS" charset="0"/>
                <a:cs typeface="Comic Sans MS" charset="0"/>
              </a:rPr>
              <a:t> </a:t>
            </a:r>
            <a:endParaRPr lang="en-US" dirty="0">
              <a:latin typeface="Comic Sans MS" charset="0"/>
              <a:ea typeface="Comic Sans MS" charset="0"/>
              <a:cs typeface="Comic Sans MS" charset="0"/>
            </a:endParaRPr>
          </a:p>
        </p:txBody>
      </p:sp>
    </p:spTree>
    <p:extLst>
      <p:ext uri="{BB962C8B-B14F-4D97-AF65-F5344CB8AC3E}">
        <p14:creationId xmlns:p14="http://schemas.microsoft.com/office/powerpoint/2010/main" val="467381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lgn="just"/>
            <a:r>
              <a:rPr lang="en-GB" dirty="0">
                <a:latin typeface="Comic Sans MS" charset="0"/>
                <a:ea typeface="Comic Sans MS" charset="0"/>
                <a:cs typeface="Comic Sans MS" charset="0"/>
              </a:rPr>
              <a:t>With the Eastern Bloc </a:t>
            </a:r>
            <a:r>
              <a:rPr lang="en-GB" dirty="0" smtClean="0">
                <a:latin typeface="Comic Sans MS" charset="0"/>
                <a:ea typeface="Comic Sans MS" charset="0"/>
                <a:cs typeface="Comic Sans MS" charset="0"/>
              </a:rPr>
              <a:t>becoming more independent, </a:t>
            </a:r>
            <a:r>
              <a:rPr lang="en-GB" dirty="0">
                <a:latin typeface="Comic Sans MS" charset="0"/>
                <a:ea typeface="Comic Sans MS" charset="0"/>
                <a:cs typeface="Comic Sans MS" charset="0"/>
              </a:rPr>
              <a:t>the Soviet empire itself began to crumble. On </a:t>
            </a:r>
            <a:r>
              <a:rPr lang="en-GB" dirty="0" smtClean="0">
                <a:latin typeface="Comic Sans MS" charset="0"/>
                <a:ea typeface="Comic Sans MS" charset="0"/>
                <a:cs typeface="Comic Sans MS" charset="0"/>
              </a:rPr>
              <a:t>8 </a:t>
            </a:r>
            <a:r>
              <a:rPr lang="en-GB" dirty="0">
                <a:latin typeface="Comic Sans MS" charset="0"/>
                <a:ea typeface="Comic Sans MS" charset="0"/>
                <a:cs typeface="Comic Sans MS" charset="0"/>
              </a:rPr>
              <a:t>December, the Soviet Union ceased to exist.</a:t>
            </a:r>
            <a:r>
              <a:rPr lang="en-US" dirty="0">
                <a:latin typeface="Comic Sans MS" charset="0"/>
                <a:ea typeface="Comic Sans MS" charset="0"/>
                <a:cs typeface="Comic Sans MS" charset="0"/>
              </a:rPr>
              <a:t> </a:t>
            </a:r>
          </a:p>
        </p:txBody>
      </p:sp>
    </p:spTree>
    <p:extLst>
      <p:ext uri="{BB962C8B-B14F-4D97-AF65-F5344CB8AC3E}">
        <p14:creationId xmlns:p14="http://schemas.microsoft.com/office/powerpoint/2010/main" val="1696757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86100"/>
            <a:ext cx="9144000" cy="2171700"/>
          </a:xfrm>
        </p:spPr>
        <p:txBody>
          <a:bodyPr>
            <a:normAutofit fontScale="92500"/>
          </a:bodyPr>
          <a:lstStyle/>
          <a:p>
            <a:pPr algn="just"/>
            <a:r>
              <a:rPr lang="en-GB" dirty="0" smtClean="0">
                <a:latin typeface="Comic Sans MS" charset="0"/>
                <a:ea typeface="Comic Sans MS" charset="0"/>
                <a:cs typeface="Comic Sans MS" charset="0"/>
              </a:rPr>
              <a:t>‘Little Boy’ bomb, </a:t>
            </a:r>
            <a:r>
              <a:rPr lang="en-GB" dirty="0">
                <a:latin typeface="Comic Sans MS" charset="0"/>
                <a:ea typeface="Comic Sans MS" charset="0"/>
                <a:cs typeface="Comic Sans MS" charset="0"/>
              </a:rPr>
              <a:t>dropped on Hiroshima on </a:t>
            </a:r>
            <a:r>
              <a:rPr lang="en-GB" dirty="0" smtClean="0">
                <a:latin typeface="Comic Sans MS" charset="0"/>
                <a:ea typeface="Comic Sans MS" charset="0"/>
                <a:cs typeface="Comic Sans MS" charset="0"/>
              </a:rPr>
              <a:t>6 </a:t>
            </a:r>
            <a:r>
              <a:rPr lang="en-GB" dirty="0">
                <a:latin typeface="Comic Sans MS" charset="0"/>
                <a:ea typeface="Comic Sans MS" charset="0"/>
                <a:cs typeface="Comic Sans MS" charset="0"/>
              </a:rPr>
              <a:t>August </a:t>
            </a:r>
            <a:r>
              <a:rPr lang="en-GB" dirty="0" smtClean="0">
                <a:latin typeface="Comic Sans MS" charset="0"/>
                <a:ea typeface="Comic Sans MS" charset="0"/>
                <a:cs typeface="Comic Sans MS" charset="0"/>
              </a:rPr>
              <a:t>1945, </a:t>
            </a:r>
            <a:r>
              <a:rPr lang="en-GB" dirty="0">
                <a:latin typeface="Comic Sans MS" charset="0"/>
                <a:ea typeface="Comic Sans MS" charset="0"/>
                <a:cs typeface="Comic Sans MS" charset="0"/>
              </a:rPr>
              <a:t>had a capacity of 12,500 </a:t>
            </a:r>
            <a:r>
              <a:rPr lang="en-GB" dirty="0" smtClean="0">
                <a:latin typeface="Comic Sans MS" charset="0"/>
                <a:ea typeface="Comic Sans MS" charset="0"/>
                <a:cs typeface="Comic Sans MS" charset="0"/>
              </a:rPr>
              <a:t>tons </a:t>
            </a:r>
            <a:r>
              <a:rPr lang="en-GB" dirty="0">
                <a:latin typeface="Comic Sans MS" charset="0"/>
                <a:ea typeface="Comic Sans MS" charset="0"/>
                <a:cs typeface="Comic Sans MS" charset="0"/>
              </a:rPr>
              <a:t>of </a:t>
            </a:r>
            <a:r>
              <a:rPr lang="en-GB" dirty="0" smtClean="0">
                <a:latin typeface="Comic Sans MS" charset="0"/>
                <a:ea typeface="Comic Sans MS" charset="0"/>
                <a:cs typeface="Comic Sans MS" charset="0"/>
              </a:rPr>
              <a:t>TNT – it killed </a:t>
            </a:r>
            <a:r>
              <a:rPr lang="en-GB" dirty="0">
                <a:latin typeface="Comic Sans MS" charset="0"/>
                <a:ea typeface="Comic Sans MS" charset="0"/>
                <a:cs typeface="Comic Sans MS" charset="0"/>
              </a:rPr>
              <a:t>70,000 people within </a:t>
            </a:r>
            <a:r>
              <a:rPr lang="en-GB" dirty="0" smtClean="0">
                <a:latin typeface="Comic Sans MS" charset="0"/>
                <a:ea typeface="Comic Sans MS" charset="0"/>
                <a:cs typeface="Comic Sans MS" charset="0"/>
              </a:rPr>
              <a:t>two </a:t>
            </a:r>
            <a:r>
              <a:rPr lang="en-GB" dirty="0">
                <a:latin typeface="Comic Sans MS" charset="0"/>
                <a:ea typeface="Comic Sans MS" charset="0"/>
                <a:cs typeface="Comic Sans MS" charset="0"/>
              </a:rPr>
              <a:t>seconds.</a:t>
            </a:r>
            <a:endParaRPr lang="en-US" dirty="0">
              <a:latin typeface="Comic Sans MS" charset="0"/>
              <a:ea typeface="Comic Sans MS" charset="0"/>
              <a:cs typeface="Comic Sans MS" charset="0"/>
            </a:endParaRPr>
          </a:p>
          <a:p>
            <a:pPr algn="just"/>
            <a:r>
              <a:rPr lang="en-GB" dirty="0" smtClean="0">
                <a:latin typeface="Comic Sans MS" charset="0"/>
                <a:ea typeface="Comic Sans MS" charset="0"/>
                <a:cs typeface="Comic Sans MS" charset="0"/>
              </a:rPr>
              <a:t>‘Fat Man’ bomb, </a:t>
            </a:r>
            <a:r>
              <a:rPr lang="en-GB" dirty="0">
                <a:latin typeface="Comic Sans MS" charset="0"/>
                <a:ea typeface="Comic Sans MS" charset="0"/>
                <a:cs typeface="Comic Sans MS" charset="0"/>
              </a:rPr>
              <a:t>dropped on Nagasaki on </a:t>
            </a:r>
            <a:r>
              <a:rPr lang="en-GB" dirty="0" smtClean="0">
                <a:latin typeface="Comic Sans MS" charset="0"/>
                <a:ea typeface="Comic Sans MS" charset="0"/>
                <a:cs typeface="Comic Sans MS" charset="0"/>
              </a:rPr>
              <a:t>9 August 1945, </a:t>
            </a:r>
            <a:r>
              <a:rPr lang="en-GB" dirty="0">
                <a:latin typeface="Comic Sans MS" charset="0"/>
                <a:ea typeface="Comic Sans MS" charset="0"/>
                <a:cs typeface="Comic Sans MS" charset="0"/>
              </a:rPr>
              <a:t>had a capacity of 25,000 </a:t>
            </a:r>
            <a:r>
              <a:rPr lang="en-GB" dirty="0" smtClean="0">
                <a:latin typeface="Comic Sans MS" charset="0"/>
                <a:ea typeface="Comic Sans MS" charset="0"/>
                <a:cs typeface="Comic Sans MS" charset="0"/>
              </a:rPr>
              <a:t>tons </a:t>
            </a:r>
            <a:r>
              <a:rPr lang="en-GB" dirty="0">
                <a:latin typeface="Comic Sans MS" charset="0"/>
                <a:ea typeface="Comic Sans MS" charset="0"/>
                <a:cs typeface="Comic Sans MS" charset="0"/>
              </a:rPr>
              <a:t>of TNT – </a:t>
            </a:r>
            <a:r>
              <a:rPr lang="en-GB" dirty="0" smtClean="0">
                <a:latin typeface="Comic Sans MS" charset="0"/>
                <a:ea typeface="Comic Sans MS" charset="0"/>
                <a:cs typeface="Comic Sans MS" charset="0"/>
              </a:rPr>
              <a:t>it killed </a:t>
            </a:r>
            <a:r>
              <a:rPr lang="en-GB" dirty="0">
                <a:latin typeface="Comic Sans MS" charset="0"/>
                <a:ea typeface="Comic Sans MS" charset="0"/>
                <a:cs typeface="Comic Sans MS" charset="0"/>
              </a:rPr>
              <a:t>50,000 people within </a:t>
            </a:r>
            <a:r>
              <a:rPr lang="en-GB" dirty="0" smtClean="0">
                <a:latin typeface="Comic Sans MS" charset="0"/>
                <a:ea typeface="Comic Sans MS" charset="0"/>
                <a:cs typeface="Comic Sans MS" charset="0"/>
              </a:rPr>
              <a:t>two </a:t>
            </a:r>
            <a:r>
              <a:rPr lang="en-GB" dirty="0">
                <a:latin typeface="Comic Sans MS" charset="0"/>
                <a:ea typeface="Comic Sans MS" charset="0"/>
                <a:cs typeface="Comic Sans MS" charset="0"/>
              </a:rPr>
              <a:t>seconds. Japan unconditionally surrendered on </a:t>
            </a:r>
            <a:r>
              <a:rPr lang="en-GB" dirty="0" smtClean="0">
                <a:latin typeface="Comic Sans MS" charset="0"/>
                <a:ea typeface="Comic Sans MS" charset="0"/>
                <a:cs typeface="Comic Sans MS" charset="0"/>
              </a:rPr>
              <a:t>14 </a:t>
            </a:r>
            <a:r>
              <a:rPr lang="en-GB" dirty="0">
                <a:latin typeface="Comic Sans MS" charset="0"/>
                <a:ea typeface="Comic Sans MS" charset="0"/>
                <a:cs typeface="Comic Sans MS" charset="0"/>
              </a:rPr>
              <a:t>August</a:t>
            </a:r>
            <a:r>
              <a:rPr lang="en-US" dirty="0">
                <a:latin typeface="Comic Sans MS" charset="0"/>
                <a:ea typeface="Comic Sans MS" charset="0"/>
                <a:cs typeface="Comic Sans MS" charset="0"/>
              </a:rPr>
              <a:t> </a:t>
            </a:r>
            <a:r>
              <a:rPr lang="en-US" dirty="0" smtClean="0">
                <a:latin typeface="Comic Sans MS" charset="0"/>
                <a:ea typeface="Comic Sans MS" charset="0"/>
                <a:cs typeface="Comic Sans MS" charset="0"/>
              </a:rPr>
              <a:t>1945.</a:t>
            </a:r>
            <a:endParaRPr lang="en-US" dirty="0">
              <a:latin typeface="Comic Sans MS" charset="0"/>
              <a:ea typeface="Comic Sans MS" charset="0"/>
              <a:cs typeface="Comic Sans MS" charset="0"/>
            </a:endParaRPr>
          </a:p>
        </p:txBody>
      </p:sp>
    </p:spTree>
    <p:extLst>
      <p:ext uri="{BB962C8B-B14F-4D97-AF65-F5344CB8AC3E}">
        <p14:creationId xmlns:p14="http://schemas.microsoft.com/office/powerpoint/2010/main" val="1293712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lgn="just"/>
            <a:r>
              <a:rPr lang="en-GB" dirty="0">
                <a:latin typeface="Comic Sans MS" panose="030F0702030302020204" pitchFamily="66" charset="0"/>
              </a:rPr>
              <a:t>Albania (1945</a:t>
            </a:r>
            <a:r>
              <a:rPr lang="en-GB" dirty="0" smtClean="0">
                <a:latin typeface="Comic Sans MS" panose="030F0702030302020204" pitchFamily="66" charset="0"/>
              </a:rPr>
              <a:t>); </a:t>
            </a:r>
            <a:r>
              <a:rPr lang="en-GB" dirty="0">
                <a:latin typeface="Comic Sans MS" panose="030F0702030302020204" pitchFamily="66" charset="0"/>
              </a:rPr>
              <a:t>Bulgaria (1945); Poland (1947</a:t>
            </a:r>
            <a:r>
              <a:rPr lang="en-GB" dirty="0" smtClean="0">
                <a:latin typeface="Comic Sans MS" panose="030F0702030302020204" pitchFamily="66" charset="0"/>
              </a:rPr>
              <a:t>); Hungary </a:t>
            </a:r>
            <a:r>
              <a:rPr lang="en-GB" dirty="0">
                <a:latin typeface="Comic Sans MS" panose="030F0702030302020204" pitchFamily="66" charset="0"/>
              </a:rPr>
              <a:t>(1947); Romania (1945–1947); Czechoslovakia (1945–48); East Germany (1949) – Russia turned their zone of Germany into the German Democratic Republic in 1949.</a:t>
            </a:r>
            <a:r>
              <a:rPr lang="en-US" dirty="0">
                <a:latin typeface="Comic Sans MS" panose="030F0702030302020204" pitchFamily="66" charset="0"/>
              </a:rPr>
              <a:t> </a:t>
            </a:r>
          </a:p>
        </p:txBody>
      </p:sp>
    </p:spTree>
    <p:extLst>
      <p:ext uri="{BB962C8B-B14F-4D97-AF65-F5344CB8AC3E}">
        <p14:creationId xmlns:p14="http://schemas.microsoft.com/office/powerpoint/2010/main" val="159675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pPr algn="just"/>
            <a:r>
              <a:rPr lang="en-GB" dirty="0">
                <a:latin typeface="Comic Sans MS" charset="0"/>
                <a:ea typeface="Comic Sans MS" charset="0"/>
                <a:cs typeface="Comic Sans MS" charset="0"/>
              </a:rPr>
              <a:t>A</a:t>
            </a:r>
            <a:r>
              <a:rPr lang="en-GB" dirty="0" smtClean="0">
                <a:latin typeface="Comic Sans MS" charset="0"/>
                <a:ea typeface="Comic Sans MS" charset="0"/>
                <a:cs typeface="Comic Sans MS" charset="0"/>
              </a:rPr>
              <a:t>n </a:t>
            </a:r>
            <a:r>
              <a:rPr lang="en-GB" dirty="0">
                <a:latin typeface="Comic Sans MS" charset="0"/>
                <a:ea typeface="Comic Sans MS" charset="0"/>
                <a:cs typeface="Comic Sans MS" charset="0"/>
              </a:rPr>
              <a:t>analysis of the foreign policy of the USSR and its possible future </a:t>
            </a:r>
            <a:r>
              <a:rPr lang="en-GB" dirty="0" smtClean="0">
                <a:latin typeface="Comic Sans MS" charset="0"/>
                <a:ea typeface="Comic Sans MS" charset="0"/>
                <a:cs typeface="Comic Sans MS" charset="0"/>
              </a:rPr>
              <a:t>actions </a:t>
            </a:r>
            <a:r>
              <a:rPr lang="en-GB" dirty="0">
                <a:latin typeface="Comic Sans MS" charset="0"/>
                <a:ea typeface="Comic Sans MS" charset="0"/>
                <a:cs typeface="Comic Sans MS" charset="0"/>
              </a:rPr>
              <a:t>stated that the Soviet leadership were suspicious and aggressive and that there must be no compromises with the USSR. Only a hard-line approach would be effective in containing Communism. The </a:t>
            </a:r>
            <a:r>
              <a:rPr lang="en-GB" dirty="0" smtClean="0">
                <a:latin typeface="Comic Sans MS" charset="0"/>
                <a:ea typeface="Comic Sans MS" charset="0"/>
                <a:cs typeface="Comic Sans MS" charset="0"/>
              </a:rPr>
              <a:t>analysis </a:t>
            </a:r>
            <a:r>
              <a:rPr lang="en-GB" dirty="0">
                <a:latin typeface="Comic Sans MS" charset="0"/>
                <a:ea typeface="Comic Sans MS" charset="0"/>
                <a:cs typeface="Comic Sans MS" charset="0"/>
              </a:rPr>
              <a:t>proved to be the basis for the Truman Doctrine.</a:t>
            </a:r>
            <a:r>
              <a:rPr lang="en-US" dirty="0">
                <a:latin typeface="Comic Sans MS" charset="0"/>
                <a:ea typeface="Comic Sans MS" charset="0"/>
                <a:cs typeface="Comic Sans MS" charset="0"/>
              </a:rPr>
              <a:t> </a:t>
            </a:r>
          </a:p>
        </p:txBody>
      </p:sp>
    </p:spTree>
    <p:extLst>
      <p:ext uri="{BB962C8B-B14F-4D97-AF65-F5344CB8AC3E}">
        <p14:creationId xmlns:p14="http://schemas.microsoft.com/office/powerpoint/2010/main" val="1453389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lgn="just"/>
            <a:r>
              <a:rPr lang="en-GB" dirty="0" smtClean="0">
                <a:latin typeface="Comic Sans MS" charset="0"/>
                <a:ea typeface="Comic Sans MS" charset="0"/>
                <a:cs typeface="Comic Sans MS" charset="0"/>
              </a:rPr>
              <a:t>The USA pledged </a:t>
            </a:r>
            <a:r>
              <a:rPr lang="en-GB" dirty="0">
                <a:latin typeface="Comic Sans MS" charset="0"/>
                <a:ea typeface="Comic Sans MS" charset="0"/>
                <a:cs typeface="Comic Sans MS" charset="0"/>
              </a:rPr>
              <a:t>$400 million to help Greece and </a:t>
            </a:r>
            <a:r>
              <a:rPr lang="en-GB" dirty="0" smtClean="0">
                <a:latin typeface="Comic Sans MS" charset="0"/>
                <a:ea typeface="Comic Sans MS" charset="0"/>
                <a:cs typeface="Comic Sans MS" charset="0"/>
              </a:rPr>
              <a:t>Turkey as an attempt </a:t>
            </a:r>
            <a:r>
              <a:rPr lang="en-GB" dirty="0">
                <a:latin typeface="Comic Sans MS" charset="0"/>
                <a:ea typeface="Comic Sans MS" charset="0"/>
                <a:cs typeface="Comic Sans MS" charset="0"/>
              </a:rPr>
              <a:t>to stave off Communism. </a:t>
            </a:r>
            <a:r>
              <a:rPr lang="en-GB" dirty="0" smtClean="0">
                <a:latin typeface="Comic Sans MS" charset="0"/>
                <a:ea typeface="Comic Sans MS" charset="0"/>
                <a:cs typeface="Comic Sans MS" charset="0"/>
              </a:rPr>
              <a:t>This was the first </a:t>
            </a:r>
            <a:r>
              <a:rPr lang="en-GB" dirty="0">
                <a:latin typeface="Comic Sans MS" charset="0"/>
                <a:ea typeface="Comic Sans MS" charset="0"/>
                <a:cs typeface="Comic Sans MS" charset="0"/>
              </a:rPr>
              <a:t>example of an active US policy to combat </a:t>
            </a:r>
            <a:r>
              <a:rPr lang="en-GB" dirty="0" smtClean="0">
                <a:latin typeface="Comic Sans MS" charset="0"/>
                <a:ea typeface="Comic Sans MS" charset="0"/>
                <a:cs typeface="Comic Sans MS" charset="0"/>
              </a:rPr>
              <a:t>the threat </a:t>
            </a:r>
            <a:r>
              <a:rPr lang="en-GB" dirty="0">
                <a:latin typeface="Comic Sans MS" charset="0"/>
                <a:ea typeface="Comic Sans MS" charset="0"/>
                <a:cs typeface="Comic Sans MS" charset="0"/>
              </a:rPr>
              <a:t>of Communism in Europe.</a:t>
            </a:r>
            <a:r>
              <a:rPr lang="en-US" dirty="0">
                <a:latin typeface="Comic Sans MS" charset="0"/>
                <a:ea typeface="Comic Sans MS" charset="0"/>
                <a:cs typeface="Comic Sans MS" charset="0"/>
              </a:rPr>
              <a:t> </a:t>
            </a:r>
          </a:p>
        </p:txBody>
      </p:sp>
    </p:spTree>
    <p:extLst>
      <p:ext uri="{BB962C8B-B14F-4D97-AF65-F5344CB8AC3E}">
        <p14:creationId xmlns:p14="http://schemas.microsoft.com/office/powerpoint/2010/main" val="1637283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lnSpcReduction="10000"/>
          </a:bodyPr>
          <a:lstStyle/>
          <a:p>
            <a:pPr algn="just"/>
            <a:r>
              <a:rPr lang="en-GB" dirty="0" smtClean="0">
                <a:latin typeface="Comic Sans MS" charset="0"/>
                <a:ea typeface="Comic Sans MS" charset="0"/>
                <a:cs typeface="Comic Sans MS" charset="0"/>
              </a:rPr>
              <a:t>The USA pledged </a:t>
            </a:r>
            <a:r>
              <a:rPr lang="en-GB" dirty="0">
                <a:latin typeface="Comic Sans MS" charset="0"/>
                <a:ea typeface="Comic Sans MS" charset="0"/>
                <a:cs typeface="Comic Sans MS" charset="0"/>
              </a:rPr>
              <a:t>money to help countries that </a:t>
            </a:r>
            <a:r>
              <a:rPr lang="en-GB" dirty="0" smtClean="0">
                <a:latin typeface="Comic Sans MS" charset="0"/>
                <a:ea typeface="Comic Sans MS" charset="0"/>
                <a:cs typeface="Comic Sans MS" charset="0"/>
              </a:rPr>
              <a:t>wished </a:t>
            </a:r>
            <a:r>
              <a:rPr lang="en-GB" dirty="0">
                <a:latin typeface="Comic Sans MS" charset="0"/>
                <a:ea typeface="Comic Sans MS" charset="0"/>
                <a:cs typeface="Comic Sans MS" charset="0"/>
              </a:rPr>
              <a:t>to stave off Communism. More than $13 billion was given to a vast number of European </a:t>
            </a:r>
            <a:r>
              <a:rPr lang="en-GB" dirty="0" smtClean="0">
                <a:latin typeface="Comic Sans MS" charset="0"/>
                <a:ea typeface="Comic Sans MS" charset="0"/>
                <a:cs typeface="Comic Sans MS" charset="0"/>
              </a:rPr>
              <a:t>countries, </a:t>
            </a:r>
            <a:r>
              <a:rPr lang="en-GB" dirty="0">
                <a:latin typeface="Comic Sans MS" charset="0"/>
                <a:ea typeface="Comic Sans MS" charset="0"/>
                <a:cs typeface="Comic Sans MS" charset="0"/>
              </a:rPr>
              <a:t>including Britain, France and West Germany. The USA made sure that all countries who took aid were now also major trading partners of the </a:t>
            </a:r>
            <a:r>
              <a:rPr lang="en-GB" dirty="0" smtClean="0">
                <a:latin typeface="Comic Sans MS" charset="0"/>
                <a:ea typeface="Comic Sans MS" charset="0"/>
                <a:cs typeface="Comic Sans MS" charset="0"/>
              </a:rPr>
              <a:t>USA</a:t>
            </a:r>
            <a:r>
              <a:rPr lang="en-GB" dirty="0">
                <a:latin typeface="Comic Sans MS" charset="0"/>
                <a:ea typeface="Comic Sans MS" charset="0"/>
                <a:cs typeface="Comic Sans MS" charset="0"/>
              </a:rPr>
              <a:t>.</a:t>
            </a:r>
            <a:endParaRPr lang="en-US" dirty="0">
              <a:latin typeface="Comic Sans MS" charset="0"/>
              <a:ea typeface="Comic Sans MS" charset="0"/>
              <a:cs typeface="Comic Sans MS" charset="0"/>
            </a:endParaRPr>
          </a:p>
        </p:txBody>
      </p:sp>
    </p:spTree>
    <p:extLst>
      <p:ext uri="{BB962C8B-B14F-4D97-AF65-F5344CB8AC3E}">
        <p14:creationId xmlns:p14="http://schemas.microsoft.com/office/powerpoint/2010/main" val="2115613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lgn="just"/>
            <a:r>
              <a:rPr lang="en-GB" dirty="0">
                <a:latin typeface="Comic Sans MS" charset="0"/>
                <a:ea typeface="Comic Sans MS" charset="0"/>
                <a:cs typeface="Comic Sans MS" charset="0"/>
              </a:rPr>
              <a:t>A</a:t>
            </a:r>
            <a:r>
              <a:rPr lang="en-GB" dirty="0" smtClean="0">
                <a:latin typeface="Comic Sans MS" charset="0"/>
                <a:ea typeface="Comic Sans MS" charset="0"/>
                <a:cs typeface="Comic Sans MS" charset="0"/>
              </a:rPr>
              <a:t>n </a:t>
            </a:r>
            <a:r>
              <a:rPr lang="en-GB" dirty="0">
                <a:latin typeface="Comic Sans MS" charset="0"/>
                <a:ea typeface="Comic Sans MS" charset="0"/>
                <a:cs typeface="Comic Sans MS" charset="0"/>
              </a:rPr>
              <a:t>organisation that was set up to </a:t>
            </a:r>
            <a:r>
              <a:rPr lang="en-GB" dirty="0" smtClean="0">
                <a:latin typeface="Comic Sans MS" charset="0"/>
                <a:ea typeface="Comic Sans MS" charset="0"/>
                <a:cs typeface="Comic Sans MS" charset="0"/>
              </a:rPr>
              <a:t>‘co-ordinate’ </a:t>
            </a:r>
            <a:r>
              <a:rPr lang="en-GB" dirty="0">
                <a:latin typeface="Comic Sans MS" charset="0"/>
                <a:ea typeface="Comic Sans MS" charset="0"/>
                <a:cs typeface="Comic Sans MS" charset="0"/>
              </a:rPr>
              <a:t>Communist groups and parties across Europe.</a:t>
            </a:r>
            <a:r>
              <a:rPr lang="en-US" dirty="0">
                <a:latin typeface="Comic Sans MS" charset="0"/>
                <a:ea typeface="Comic Sans MS" charset="0"/>
                <a:cs typeface="Comic Sans MS" charset="0"/>
              </a:rPr>
              <a:t> </a:t>
            </a:r>
          </a:p>
        </p:txBody>
      </p:sp>
    </p:spTree>
    <p:extLst>
      <p:ext uri="{BB962C8B-B14F-4D97-AF65-F5344CB8AC3E}">
        <p14:creationId xmlns:p14="http://schemas.microsoft.com/office/powerpoint/2010/main" val="1234477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a:latin typeface="Comic Sans MS" charset="0"/>
                <a:ea typeface="Comic Sans MS" charset="0"/>
                <a:cs typeface="Comic Sans MS" charset="0"/>
              </a:rPr>
              <a:t>S</a:t>
            </a:r>
            <a:r>
              <a:rPr lang="en-GB" dirty="0" smtClean="0">
                <a:latin typeface="Comic Sans MS" charset="0"/>
                <a:ea typeface="Comic Sans MS" charset="0"/>
                <a:cs typeface="Comic Sans MS" charset="0"/>
              </a:rPr>
              <a:t>cheme to provide </a:t>
            </a:r>
            <a:r>
              <a:rPr lang="en-GB" dirty="0">
                <a:latin typeface="Comic Sans MS" charset="0"/>
                <a:ea typeface="Comic Sans MS" charset="0"/>
                <a:cs typeface="Comic Sans MS" charset="0"/>
              </a:rPr>
              <a:t>economic assistance to the countries of Eastern Europe.</a:t>
            </a:r>
            <a:r>
              <a:rPr lang="en-US" dirty="0">
                <a:latin typeface="Comic Sans MS" charset="0"/>
                <a:ea typeface="Comic Sans MS" charset="0"/>
                <a:cs typeface="Comic Sans MS" charset="0"/>
              </a:rPr>
              <a:t> </a:t>
            </a:r>
          </a:p>
        </p:txBody>
      </p:sp>
    </p:spTree>
    <p:extLst>
      <p:ext uri="{BB962C8B-B14F-4D97-AF65-F5344CB8AC3E}">
        <p14:creationId xmlns:p14="http://schemas.microsoft.com/office/powerpoint/2010/main" val="10197279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1186</Words>
  <Application>Microsoft Office PowerPoint</Application>
  <PresentationFormat>Custom</PresentationFormat>
  <Paragraphs>27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YALTA CONFERENCE</dc:title>
  <dc:creator>Paul Calder;Historical Association</dc:creator>
  <cp:lastModifiedBy>Maheema Chanrai</cp:lastModifiedBy>
  <cp:revision>19</cp:revision>
  <dcterms:created xsi:type="dcterms:W3CDTF">2017-08-29T12:10:51Z</dcterms:created>
  <dcterms:modified xsi:type="dcterms:W3CDTF">2018-08-07T13:42:31Z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