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56" r:id="rId3"/>
    <p:sldId id="257" r:id="rId4"/>
    <p:sldId id="267" r:id="rId5"/>
    <p:sldId id="269" r:id="rId6"/>
    <p:sldId id="268" r:id="rId7"/>
    <p:sldId id="270" r:id="rId8"/>
    <p:sldId id="276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4"/>
  </p:normalViewPr>
  <p:slideViewPr>
    <p:cSldViewPr snapToGrid="0" snapToObjects="1">
      <p:cViewPr>
        <p:scale>
          <a:sx n="91" d="100"/>
          <a:sy n="91" d="100"/>
        </p:scale>
        <p:origin x="-10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986FA-DF12-8942-A355-972A17B6165B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01E2B-7AF3-7449-AA9E-1425E5D41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02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Cover slide.  No need to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01E2B-7AF3-7449-AA9E-1425E5D416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4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 titles for printing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01E2B-7AF3-7449-AA9E-1425E5D416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Remove titles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01E2B-7AF3-7449-AA9E-1425E5D416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45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Remove titles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01E2B-7AF3-7449-AA9E-1425E5D416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34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Remove titles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01E2B-7AF3-7449-AA9E-1425E5D416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5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9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0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9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2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2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8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1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5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8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9515-CD16-444F-9282-66EA04C8C708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A3F7-A53F-AD47-96EB-E32160A16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1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Historical Interpretations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Copy following for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9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081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Traditional/Orthodox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250"/>
            <a:ext cx="9144000" cy="16557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Revisionist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035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081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Post Revisionist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250"/>
            <a:ext cx="9144000" cy="165576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Contemporary/Post 1991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7952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Traditional/Orthodox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This view follows </a:t>
            </a:r>
            <a:r>
              <a:rPr lang="en-US" sz="3200" i="1" dirty="0"/>
              <a:t>the official US interpretation of the beginning of the Cold War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The </a:t>
            </a:r>
            <a:r>
              <a:rPr lang="en-US" sz="3200" i="1" dirty="0"/>
              <a:t>breakdown of relations was a direct result of Stalin's violation of the Yalta accords, the imposition of Soviet-dominated governments on an unwilling Eastern Europe, and aggressive Soviet expansionism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Stalin </a:t>
            </a:r>
            <a:r>
              <a:rPr lang="en-US" sz="3200" i="1" dirty="0"/>
              <a:t>was trying to build up a Soviet empire in accordance with Marxist theory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USA </a:t>
            </a:r>
            <a:r>
              <a:rPr lang="en-US" sz="3200" i="1" dirty="0"/>
              <a:t>had to act defensively</a:t>
            </a:r>
          </a:p>
        </p:txBody>
      </p:sp>
    </p:spTree>
    <p:extLst>
      <p:ext uri="{BB962C8B-B14F-4D97-AF65-F5344CB8AC3E}">
        <p14:creationId xmlns:p14="http://schemas.microsoft.com/office/powerpoint/2010/main" val="56515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 fontScale="92500" lnSpcReduction="10000"/>
          </a:bodyPr>
          <a:lstStyle/>
          <a:p>
            <a:r>
              <a:rPr lang="en-US" sz="3200" i="1" dirty="0" smtClean="0"/>
              <a:t>This view sees : </a:t>
            </a:r>
          </a:p>
          <a:p>
            <a:r>
              <a:rPr lang="en-US" sz="3200" i="1" dirty="0" smtClean="0"/>
              <a:t>USA </a:t>
            </a:r>
            <a:r>
              <a:rPr lang="en-US" sz="3200" i="1" dirty="0"/>
              <a:t>commitment to maintaining an 'open door' for American trade in world markets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USA </a:t>
            </a:r>
            <a:r>
              <a:rPr lang="en-US" sz="3200" i="1" dirty="0"/>
              <a:t>provocations and imperial ambitions were at least equally to blame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Truman </a:t>
            </a:r>
            <a:r>
              <a:rPr lang="en-US" sz="3200" i="1" dirty="0"/>
              <a:t>had not understood how much Russia had suffered in WWII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Onset </a:t>
            </a:r>
            <a:r>
              <a:rPr lang="en-US" sz="3200" i="1" dirty="0"/>
              <a:t>of Cold War due to 'dollar diplomacy' and needs of capitalism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Stalin </a:t>
            </a:r>
            <a:r>
              <a:rPr lang="en-US" sz="3200" i="1" dirty="0"/>
              <a:t>was a pragmatic leader, needed security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The use </a:t>
            </a:r>
            <a:r>
              <a:rPr lang="en-US" sz="3200" i="1" dirty="0"/>
              <a:t>of </a:t>
            </a:r>
            <a:r>
              <a:rPr lang="en-US" sz="3200" i="1" dirty="0" smtClean="0"/>
              <a:t>the Atomic </a:t>
            </a:r>
            <a:r>
              <a:rPr lang="en-US" sz="3200" i="1" dirty="0"/>
              <a:t>bomb </a:t>
            </a:r>
            <a:r>
              <a:rPr lang="en-US" sz="3200" i="1" dirty="0" smtClean="0"/>
              <a:t>was </a:t>
            </a:r>
            <a:r>
              <a:rPr lang="en-US" sz="3200" i="1" dirty="0"/>
              <a:t>the </a:t>
            </a:r>
            <a:r>
              <a:rPr lang="en-US" sz="3200" i="1" dirty="0" smtClean="0"/>
              <a:t>first </a:t>
            </a:r>
            <a:r>
              <a:rPr lang="en-US" sz="3200" i="1" dirty="0"/>
              <a:t>move by the </a:t>
            </a:r>
            <a:r>
              <a:rPr lang="en-US" sz="3200" i="1" dirty="0" smtClean="0"/>
              <a:t>USA </a:t>
            </a:r>
            <a:r>
              <a:rPr lang="en-US" sz="3200" i="1" dirty="0"/>
              <a:t>in the Cold War</a:t>
            </a:r>
          </a:p>
        </p:txBody>
      </p:sp>
    </p:spTree>
    <p:extLst>
      <p:ext uri="{BB962C8B-B14F-4D97-AF65-F5344CB8AC3E}">
        <p14:creationId xmlns:p14="http://schemas.microsoft.com/office/powerpoint/2010/main" val="50692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Revisionist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0888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This view claims that neither side can </a:t>
            </a:r>
            <a:r>
              <a:rPr lang="en-US" sz="3200" i="1" dirty="0"/>
              <a:t>be held solely responsible for the Cold War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Focused </a:t>
            </a:r>
            <a:r>
              <a:rPr lang="en-US" sz="3200" i="1" dirty="0"/>
              <a:t>on mutual misperception, mutual reactivity and shared responsibility between the </a:t>
            </a:r>
            <a:r>
              <a:rPr lang="en-US" sz="3200" i="1" dirty="0" smtClean="0"/>
              <a:t>superpowers</a:t>
            </a:r>
            <a:br>
              <a:rPr lang="en-US" sz="3200" i="1" dirty="0" smtClean="0"/>
            </a:br>
            <a:r>
              <a:rPr lang="en-US" sz="3200" i="1" dirty="0" smtClean="0"/>
              <a:t>America </a:t>
            </a:r>
            <a:r>
              <a:rPr lang="en-US" sz="3200" i="1" dirty="0"/>
              <a:t>didn't understand Stalin's </a:t>
            </a:r>
            <a:r>
              <a:rPr lang="en-US" sz="3200" i="1" dirty="0" smtClean="0"/>
              <a:t>fears </a:t>
            </a:r>
            <a:r>
              <a:rPr lang="en-US" sz="3200" i="1" dirty="0"/>
              <a:t>and need to defend himself after the war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Two </a:t>
            </a:r>
            <a:r>
              <a:rPr lang="en-US" sz="3200" i="1" dirty="0"/>
              <a:t>military </a:t>
            </a:r>
            <a:r>
              <a:rPr lang="en-US" sz="3200" i="1" dirty="0" smtClean="0"/>
              <a:t>establishments, USA and USSR, were </a:t>
            </a:r>
            <a:r>
              <a:rPr lang="en-US" sz="3200" i="1" dirty="0"/>
              <a:t>both seeking world domination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en-US" sz="3200" i="1" dirty="0" smtClean="0"/>
              <a:t>Both </a:t>
            </a:r>
            <a:r>
              <a:rPr lang="en-US" sz="3200" i="1" dirty="0"/>
              <a:t>superpowers overestimated the strength and threat of the </a:t>
            </a:r>
            <a:r>
              <a:rPr lang="en-US" sz="3200" i="1" dirty="0" smtClean="0"/>
              <a:t>other.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33244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Contemporary/Post 1991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60875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This view sees that the </a:t>
            </a:r>
            <a:r>
              <a:rPr lang="en-US" sz="3200" i="1" dirty="0"/>
              <a:t>collapse of the Soviet Union and the Eastern European bloc in the early 1990s allowed scholars and historians (from both East and West) to finally </a:t>
            </a:r>
            <a:r>
              <a:rPr lang="en-US" sz="3200" i="1" dirty="0" smtClean="0"/>
              <a:t>gain </a:t>
            </a:r>
            <a:r>
              <a:rPr lang="en-US" sz="3200" i="1" dirty="0"/>
              <a:t>access to archival evidence that was inaccessible to researchers throughout the Cold War. Such unprecedented opportunities gave rise to a new field in </a:t>
            </a:r>
            <a:r>
              <a:rPr lang="en-US" sz="3200" i="1" dirty="0" smtClean="0"/>
              <a:t>history. </a:t>
            </a:r>
            <a:r>
              <a:rPr lang="en-US" sz="3200" i="1" dirty="0"/>
              <a:t>This new perspective </a:t>
            </a:r>
            <a:r>
              <a:rPr lang="en-US" sz="3200" i="1" dirty="0" smtClean="0"/>
              <a:t>values </a:t>
            </a:r>
            <a:r>
              <a:rPr lang="en-US" sz="3200" i="1" dirty="0"/>
              <a:t>the importance of the superpowers' allies during the Cold War, instead of just at the superpowers themselves.</a:t>
            </a:r>
            <a:r>
              <a:rPr lang="en-US" dirty="0"/>
              <a:t> 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0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historians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FF0000"/>
                </a:solidFill>
              </a:rPr>
              <a:t>George Kennan, Herbert </a:t>
            </a:r>
            <a:r>
              <a:rPr lang="en-US" sz="4400" dirty="0" err="1">
                <a:solidFill>
                  <a:srgbClr val="FF0000"/>
                </a:solidFill>
              </a:rPr>
              <a:t>Feis</a:t>
            </a:r>
            <a:r>
              <a:rPr lang="en-US" sz="4400" dirty="0">
                <a:solidFill>
                  <a:srgbClr val="FF0000"/>
                </a:solidFill>
              </a:rPr>
              <a:t>, Thomas A. Bailey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7030A0"/>
                </a:solidFill>
              </a:rPr>
              <a:t>William A. Williams, Walter </a:t>
            </a:r>
            <a:r>
              <a:rPr lang="en-US" sz="4400" dirty="0" err="1">
                <a:solidFill>
                  <a:srgbClr val="7030A0"/>
                </a:solidFill>
              </a:rPr>
              <a:t>LaFeber</a:t>
            </a:r>
            <a:r>
              <a:rPr lang="en-US" sz="4400" dirty="0">
                <a:solidFill>
                  <a:srgbClr val="7030A0"/>
                </a:solidFill>
              </a:rPr>
              <a:t>, </a:t>
            </a:r>
            <a:endParaRPr lang="en-US" sz="4400" dirty="0" smtClean="0">
              <a:solidFill>
                <a:srgbClr val="7030A0"/>
              </a:solidFill>
            </a:endParaRPr>
          </a:p>
          <a:p>
            <a:r>
              <a:rPr lang="en-US" sz="4400" dirty="0" smtClean="0">
                <a:solidFill>
                  <a:srgbClr val="7030A0"/>
                </a:solidFill>
              </a:rPr>
              <a:t>Gar </a:t>
            </a:r>
            <a:r>
              <a:rPr lang="en-US" sz="4400" dirty="0">
                <a:solidFill>
                  <a:srgbClr val="7030A0"/>
                </a:solidFill>
              </a:rPr>
              <a:t>Alperovitz, </a:t>
            </a:r>
            <a:endParaRPr lang="en-US" sz="4400" dirty="0" smtClean="0">
              <a:solidFill>
                <a:srgbClr val="7030A0"/>
              </a:solidFill>
            </a:endParaRPr>
          </a:p>
          <a:p>
            <a:r>
              <a:rPr lang="en-US" sz="4400" dirty="0" smtClean="0">
                <a:solidFill>
                  <a:srgbClr val="7030A0"/>
                </a:solidFill>
              </a:rPr>
              <a:t>Joyce </a:t>
            </a:r>
            <a:r>
              <a:rPr lang="en-US" sz="4400" dirty="0">
                <a:solidFill>
                  <a:srgbClr val="7030A0"/>
                </a:solidFill>
              </a:rPr>
              <a:t>and Gabriel </a:t>
            </a:r>
            <a:r>
              <a:rPr lang="en-US" sz="4400" dirty="0" err="1">
                <a:solidFill>
                  <a:srgbClr val="7030A0"/>
                </a:solidFill>
              </a:rPr>
              <a:t>Kolko</a:t>
            </a:r>
            <a:endParaRPr lang="en-US" sz="4400" dirty="0">
              <a:solidFill>
                <a:srgbClr val="7030A0"/>
              </a:solidFill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729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B050"/>
                </a:solidFill>
              </a:rPr>
              <a:t>John Lewis Gaddis, Thomas G. Paterson, Ernest May </a:t>
            </a:r>
          </a:p>
          <a:p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70C0"/>
                </a:solidFill>
              </a:rPr>
              <a:t>Eduard Mark  </a:t>
            </a:r>
            <a:endParaRPr lang="en-US" sz="4400" dirty="0" smtClean="0">
              <a:solidFill>
                <a:srgbClr val="0070C0"/>
              </a:solidFill>
            </a:endParaRPr>
          </a:p>
          <a:p>
            <a:r>
              <a:rPr lang="en-US" sz="4400" dirty="0" smtClean="0">
                <a:solidFill>
                  <a:srgbClr val="0070C0"/>
                </a:solidFill>
              </a:rPr>
              <a:t>Tony </a:t>
            </a:r>
            <a:r>
              <a:rPr lang="en-US" sz="4400" dirty="0">
                <a:solidFill>
                  <a:srgbClr val="0070C0"/>
                </a:solidFill>
              </a:rPr>
              <a:t>Smith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01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216</Words>
  <Application>Microsoft Office PowerPoint</Application>
  <PresentationFormat>Custom</PresentationFormat>
  <Paragraphs>33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Historical Interpretations</vt:lpstr>
      <vt:lpstr>Traditional/Orthodox</vt:lpstr>
      <vt:lpstr>Post Revisionist</vt:lpstr>
      <vt:lpstr>Traditional/Orthodox  </vt:lpstr>
      <vt:lpstr>Revisionist</vt:lpstr>
      <vt:lpstr>Post Revisionist</vt:lpstr>
      <vt:lpstr>Contemporary/Post 1991</vt:lpstr>
      <vt:lpstr>Key historians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Traditional/Orthodox</dc:title>
  <dc:creator>Paul Calder;Historical Association</dc:creator>
  <cp:lastModifiedBy>Maheema Chanrai</cp:lastModifiedBy>
  <cp:revision>11</cp:revision>
  <dcterms:created xsi:type="dcterms:W3CDTF">2017-08-30T10:34:01Z</dcterms:created>
  <dcterms:modified xsi:type="dcterms:W3CDTF">2018-08-07T13:45:26Z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