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86" r:id="rId2"/>
    <p:sldId id="287" r:id="rId3"/>
    <p:sldId id="288" r:id="rId4"/>
    <p:sldId id="289" r:id="rId5"/>
    <p:sldId id="293" r:id="rId6"/>
    <p:sldId id="292" r:id="rId7"/>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300" r:id="rId34"/>
    <p:sldId id="299" r:id="rId35"/>
    <p:sldId id="282" r:id="rId36"/>
    <p:sldId id="283" r:id="rId37"/>
    <p:sldId id="295" r:id="rId38"/>
    <p:sldId id="294" r:id="rId39"/>
    <p:sldId id="284" r:id="rId40"/>
    <p:sldId id="296" r:id="rId41"/>
    <p:sldId id="297" r:id="rId42"/>
    <p:sldId id="29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C40"/>
    <a:srgbClr val="FF50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67"/>
    <p:restoredTop sz="85266" autoAdjust="0"/>
  </p:normalViewPr>
  <p:slideViewPr>
    <p:cSldViewPr snapToGrid="0" snapToObjects="1">
      <p:cViewPr>
        <p:scale>
          <a:sx n="72" d="100"/>
          <a:sy n="72" d="100"/>
        </p:scale>
        <p:origin x="-384" y="-2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E48B52-33FD-0643-9D51-0E10CA642A0B}" type="datetimeFigureOut">
              <a:rPr lang="en-US" smtClean="0"/>
              <a:t>8/7/2018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E3C57-A77B-6E4D-B7DA-9320C6A917B1}" type="slidenum">
              <a:rPr lang="en-US" smtClean="0"/>
              <a:t>‹#›</a:t>
            </a:fld>
            <a:endParaRPr lang="en-US"/>
          </a:p>
        </p:txBody>
      </p:sp>
    </p:spTree>
    <p:extLst>
      <p:ext uri="{BB962C8B-B14F-4D97-AF65-F5344CB8AC3E}">
        <p14:creationId xmlns:p14="http://schemas.microsoft.com/office/powerpoint/2010/main" val="1175499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http://hyperallergic.com/wp-content/uploads/2012/08/cold-war-graphics-640.jpg  Due to copyright restrictions, the</a:t>
            </a:r>
            <a:r>
              <a:rPr lang="en-US" baseline="0" dirty="0" smtClean="0"/>
              <a:t> initial stimulus material has been removed. If you would like to include this, the cartoon can be found at the above address.  </a:t>
            </a:r>
            <a:endParaRPr lang="en-US" dirty="0"/>
          </a:p>
        </p:txBody>
      </p:sp>
      <p:sp>
        <p:nvSpPr>
          <p:cNvPr id="4" name="Slide Number Placeholder 3"/>
          <p:cNvSpPr>
            <a:spLocks noGrp="1"/>
          </p:cNvSpPr>
          <p:nvPr>
            <p:ph type="sldNum" sz="quarter" idx="10"/>
          </p:nvPr>
        </p:nvSpPr>
        <p:spPr/>
        <p:txBody>
          <a:bodyPr/>
          <a:lstStyle/>
          <a:p>
            <a:fld id="{34DE3C57-A77B-6E4D-B7DA-9320C6A917B1}" type="slidenum">
              <a:rPr lang="en-US" smtClean="0"/>
              <a:t>1</a:t>
            </a:fld>
            <a:endParaRPr lang="en-US"/>
          </a:p>
        </p:txBody>
      </p:sp>
    </p:spTree>
    <p:extLst>
      <p:ext uri="{BB962C8B-B14F-4D97-AF65-F5344CB8AC3E}">
        <p14:creationId xmlns:p14="http://schemas.microsoft.com/office/powerpoint/2010/main" val="482132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ref: https://</a:t>
            </a:r>
            <a:r>
              <a:rPr lang="en-US" dirty="0" err="1" smtClean="0"/>
              <a:t>cdn.thinglink.me</a:t>
            </a:r>
            <a:r>
              <a:rPr lang="en-US" dirty="0" smtClean="0"/>
              <a:t>/</a:t>
            </a:r>
            <a:r>
              <a:rPr lang="en-US" dirty="0" err="1" smtClean="0"/>
              <a:t>api</a:t>
            </a:r>
            <a:r>
              <a:rPr lang="en-US" dirty="0" smtClean="0"/>
              <a:t>/image/781948380866674690/1240/10/</a:t>
            </a:r>
            <a:r>
              <a:rPr lang="en-US" dirty="0" err="1" smtClean="0"/>
              <a:t>scaletowidth</a:t>
            </a:r>
            <a:endParaRPr lang="en-US" dirty="0"/>
          </a:p>
        </p:txBody>
      </p:sp>
      <p:sp>
        <p:nvSpPr>
          <p:cNvPr id="4" name="Slide Number Placeholder 3"/>
          <p:cNvSpPr>
            <a:spLocks noGrp="1"/>
          </p:cNvSpPr>
          <p:nvPr>
            <p:ph type="sldNum" sz="quarter" idx="10"/>
          </p:nvPr>
        </p:nvSpPr>
        <p:spPr/>
        <p:txBody>
          <a:bodyPr/>
          <a:lstStyle/>
          <a:p>
            <a:fld id="{34DE3C57-A77B-6E4D-B7DA-9320C6A917B1}" type="slidenum">
              <a:rPr lang="en-US" smtClean="0"/>
              <a:t>10</a:t>
            </a:fld>
            <a:endParaRPr lang="en-US"/>
          </a:p>
        </p:txBody>
      </p:sp>
    </p:spTree>
    <p:extLst>
      <p:ext uri="{BB962C8B-B14F-4D97-AF65-F5344CB8AC3E}">
        <p14:creationId xmlns:p14="http://schemas.microsoft.com/office/powerpoint/2010/main" val="1958512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ref: https://</a:t>
            </a:r>
            <a:r>
              <a:rPr lang="en-US" dirty="0" err="1" smtClean="0"/>
              <a:t>image.slidesharecdn.com</a:t>
            </a:r>
            <a:r>
              <a:rPr lang="en-US" dirty="0" smtClean="0"/>
              <a:t>/ppt16trumandoctrine-170326090817/95/cambridge-a2-history-truman-doctrine-1947-2-638.jpg?cb=1490519563</a:t>
            </a:r>
            <a:endParaRPr lang="en-US" dirty="0"/>
          </a:p>
        </p:txBody>
      </p:sp>
      <p:sp>
        <p:nvSpPr>
          <p:cNvPr id="4" name="Slide Number Placeholder 3"/>
          <p:cNvSpPr>
            <a:spLocks noGrp="1"/>
          </p:cNvSpPr>
          <p:nvPr>
            <p:ph type="sldNum" sz="quarter" idx="10"/>
          </p:nvPr>
        </p:nvSpPr>
        <p:spPr/>
        <p:txBody>
          <a:bodyPr/>
          <a:lstStyle/>
          <a:p>
            <a:fld id="{34DE3C57-A77B-6E4D-B7DA-9320C6A917B1}" type="slidenum">
              <a:rPr lang="en-US" smtClean="0"/>
              <a:t>12</a:t>
            </a:fld>
            <a:endParaRPr lang="en-US"/>
          </a:p>
        </p:txBody>
      </p:sp>
    </p:spTree>
    <p:extLst>
      <p:ext uri="{BB962C8B-B14F-4D97-AF65-F5344CB8AC3E}">
        <p14:creationId xmlns:p14="http://schemas.microsoft.com/office/powerpoint/2010/main" val="164685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Possible</a:t>
            </a:r>
            <a:r>
              <a:rPr lang="en-US" baseline="0" dirty="0" smtClean="0"/>
              <a:t> q</a:t>
            </a:r>
            <a:r>
              <a:rPr lang="en-US" dirty="0" smtClean="0"/>
              <a:t>uestion: What is surprising about the chart? Image ref: http://wps.ablongman.com/wps/media/objects/1483/1518969/DIVI594.jpg</a:t>
            </a:r>
            <a:endParaRPr lang="en-US" dirty="0"/>
          </a:p>
        </p:txBody>
      </p:sp>
      <p:sp>
        <p:nvSpPr>
          <p:cNvPr id="4" name="Slide Number Placeholder 3"/>
          <p:cNvSpPr>
            <a:spLocks noGrp="1"/>
          </p:cNvSpPr>
          <p:nvPr>
            <p:ph type="sldNum" sz="quarter" idx="10"/>
          </p:nvPr>
        </p:nvSpPr>
        <p:spPr/>
        <p:txBody>
          <a:bodyPr/>
          <a:lstStyle/>
          <a:p>
            <a:fld id="{34DE3C57-A77B-6E4D-B7DA-9320C6A917B1}" type="slidenum">
              <a:rPr lang="en-US" smtClean="0"/>
              <a:t>13</a:t>
            </a:fld>
            <a:endParaRPr lang="en-US"/>
          </a:p>
        </p:txBody>
      </p:sp>
    </p:spTree>
    <p:extLst>
      <p:ext uri="{BB962C8B-B14F-4D97-AF65-F5344CB8AC3E}">
        <p14:creationId xmlns:p14="http://schemas.microsoft.com/office/powerpoint/2010/main" val="1727877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cartoon content can be examined;</a:t>
            </a:r>
            <a:r>
              <a:rPr lang="en-US" baseline="0" dirty="0" smtClean="0"/>
              <a:t> for example, can students identify the main characters? Image ref: http://www.johndclare.net/images/rivalbuses.jpg</a:t>
            </a:r>
            <a:endParaRPr lang="en-US" dirty="0"/>
          </a:p>
        </p:txBody>
      </p:sp>
      <p:sp>
        <p:nvSpPr>
          <p:cNvPr id="4" name="Slide Number Placeholder 3"/>
          <p:cNvSpPr>
            <a:spLocks noGrp="1"/>
          </p:cNvSpPr>
          <p:nvPr>
            <p:ph type="sldNum" sz="quarter" idx="10"/>
          </p:nvPr>
        </p:nvSpPr>
        <p:spPr/>
        <p:txBody>
          <a:bodyPr/>
          <a:lstStyle/>
          <a:p>
            <a:fld id="{34DE3C57-A77B-6E4D-B7DA-9320C6A917B1}" type="slidenum">
              <a:rPr lang="en-US" smtClean="0"/>
              <a:t>14</a:t>
            </a:fld>
            <a:endParaRPr lang="en-US"/>
          </a:p>
        </p:txBody>
      </p:sp>
    </p:spTree>
    <p:extLst>
      <p:ext uri="{BB962C8B-B14F-4D97-AF65-F5344CB8AC3E}">
        <p14:creationId xmlns:p14="http://schemas.microsoft.com/office/powerpoint/2010/main" val="721452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ref: http://farley-woodapush.wikispaces.com/file/view/Comecon.png/512874132/Comecon.png</a:t>
            </a:r>
            <a:endParaRPr lang="en-US" dirty="0"/>
          </a:p>
        </p:txBody>
      </p:sp>
      <p:sp>
        <p:nvSpPr>
          <p:cNvPr id="4" name="Slide Number Placeholder 3"/>
          <p:cNvSpPr>
            <a:spLocks noGrp="1"/>
          </p:cNvSpPr>
          <p:nvPr>
            <p:ph type="sldNum" sz="quarter" idx="10"/>
          </p:nvPr>
        </p:nvSpPr>
        <p:spPr/>
        <p:txBody>
          <a:bodyPr/>
          <a:lstStyle/>
          <a:p>
            <a:fld id="{34DE3C57-A77B-6E4D-B7DA-9320C6A917B1}" type="slidenum">
              <a:rPr lang="en-US" smtClean="0"/>
              <a:t>15</a:t>
            </a:fld>
            <a:endParaRPr lang="en-US"/>
          </a:p>
        </p:txBody>
      </p:sp>
    </p:spTree>
    <p:extLst>
      <p:ext uri="{BB962C8B-B14F-4D97-AF65-F5344CB8AC3E}">
        <p14:creationId xmlns:p14="http://schemas.microsoft.com/office/powerpoint/2010/main" val="342044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Cartoon analysis</a:t>
            </a:r>
            <a:r>
              <a:rPr lang="en-US" baseline="0" dirty="0" smtClean="0"/>
              <a:t> opportunity. What are the claimed aims of the cartoon? Can a link be made between previous events and the formation of NATO or is it a change in direction? Image ref: https://</a:t>
            </a:r>
            <a:r>
              <a:rPr lang="en-US" baseline="0" dirty="0" err="1" smtClean="0"/>
              <a:t>www.cvce.eu</a:t>
            </a:r>
            <a:r>
              <a:rPr lang="en-US" baseline="0" dirty="0" smtClean="0"/>
              <a:t>/content/publication/2010/10/27/a2c7ad45-f73d-465b-a14f-1de494733af6/</a:t>
            </a:r>
            <a:r>
              <a:rPr lang="en-US" baseline="0" dirty="0" err="1" smtClean="0"/>
              <a:t>publishable.jpg</a:t>
            </a:r>
            <a:endParaRPr lang="en-US" dirty="0"/>
          </a:p>
        </p:txBody>
      </p:sp>
      <p:sp>
        <p:nvSpPr>
          <p:cNvPr id="4" name="Slide Number Placeholder 3"/>
          <p:cNvSpPr>
            <a:spLocks noGrp="1"/>
          </p:cNvSpPr>
          <p:nvPr>
            <p:ph type="sldNum" sz="quarter" idx="10"/>
          </p:nvPr>
        </p:nvSpPr>
        <p:spPr/>
        <p:txBody>
          <a:bodyPr/>
          <a:lstStyle/>
          <a:p>
            <a:fld id="{34DE3C57-A77B-6E4D-B7DA-9320C6A917B1}" type="slidenum">
              <a:rPr lang="en-US" smtClean="0"/>
              <a:t>16</a:t>
            </a:fld>
            <a:endParaRPr lang="en-US"/>
          </a:p>
        </p:txBody>
      </p:sp>
    </p:spTree>
    <p:extLst>
      <p:ext uri="{BB962C8B-B14F-4D97-AF65-F5344CB8AC3E}">
        <p14:creationId xmlns:p14="http://schemas.microsoft.com/office/powerpoint/2010/main" val="1589486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E3C57-A77B-6E4D-B7DA-9320C6A917B1}" type="slidenum">
              <a:rPr lang="en-US" smtClean="0"/>
              <a:t>17</a:t>
            </a:fld>
            <a:endParaRPr lang="en-US"/>
          </a:p>
        </p:txBody>
      </p:sp>
    </p:spTree>
    <p:extLst>
      <p:ext uri="{BB962C8B-B14F-4D97-AF65-F5344CB8AC3E}">
        <p14:creationId xmlns:p14="http://schemas.microsoft.com/office/powerpoint/2010/main" val="748994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‘Is This Tomorrow: America Under Communism’: A propaganda comic book published in 1947. Cartoon analysis opportunity: Is the date of the cartoon important? Which</a:t>
            </a:r>
            <a:r>
              <a:rPr lang="en-US" sz="1200" b="0" i="0" kern="1200" baseline="0" dirty="0" smtClean="0">
                <a:solidFill>
                  <a:schemeClr val="tx1"/>
                </a:solidFill>
                <a:effectLst/>
                <a:latin typeface="+mn-lt"/>
                <a:ea typeface="+mn-ea"/>
                <a:cs typeface="+mn-cs"/>
              </a:rPr>
              <a:t> groups are being attacked? Image ref: http://2.bp.blogspot.com/-1tRf6zcJkfw/</a:t>
            </a:r>
            <a:r>
              <a:rPr lang="en-US" sz="1200" b="0" i="0" kern="1200" baseline="0" dirty="0" err="1" smtClean="0">
                <a:solidFill>
                  <a:schemeClr val="tx1"/>
                </a:solidFill>
                <a:effectLst/>
                <a:latin typeface="+mn-lt"/>
                <a:ea typeface="+mn-ea"/>
                <a:cs typeface="+mn-cs"/>
              </a:rPr>
              <a:t>VmzJOz-ec_I</a:t>
            </a:r>
            <a:r>
              <a:rPr lang="en-US" sz="1200" b="0" i="0" kern="1200" baseline="0" dirty="0" smtClean="0">
                <a:solidFill>
                  <a:schemeClr val="tx1"/>
                </a:solidFill>
                <a:effectLst/>
                <a:latin typeface="+mn-lt"/>
                <a:ea typeface="+mn-ea"/>
                <a:cs typeface="+mn-cs"/>
              </a:rPr>
              <a:t>/AAAAAAAAF3k/B6Tia3cLuUI/s1600/A1.gif</a:t>
            </a:r>
            <a:endParaRPr lang="en-US" dirty="0"/>
          </a:p>
        </p:txBody>
      </p:sp>
      <p:sp>
        <p:nvSpPr>
          <p:cNvPr id="4" name="Slide Number Placeholder 3"/>
          <p:cNvSpPr>
            <a:spLocks noGrp="1"/>
          </p:cNvSpPr>
          <p:nvPr>
            <p:ph type="sldNum" sz="quarter" idx="10"/>
          </p:nvPr>
        </p:nvSpPr>
        <p:spPr/>
        <p:txBody>
          <a:bodyPr/>
          <a:lstStyle/>
          <a:p>
            <a:fld id="{34DE3C57-A77B-6E4D-B7DA-9320C6A917B1}" type="slidenum">
              <a:rPr lang="en-US" smtClean="0"/>
              <a:t>18</a:t>
            </a:fld>
            <a:endParaRPr lang="en-US"/>
          </a:p>
        </p:txBody>
      </p:sp>
    </p:spTree>
    <p:extLst>
      <p:ext uri="{BB962C8B-B14F-4D97-AF65-F5344CB8AC3E}">
        <p14:creationId xmlns:p14="http://schemas.microsoft.com/office/powerpoint/2010/main" val="99345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Cartoon</a:t>
            </a:r>
            <a:r>
              <a:rPr lang="en-US" baseline="0" dirty="0" smtClean="0"/>
              <a:t> analysis opportunity: How does America see its role in the world? Which new geographical areas are evident and why? Image ref: http://</a:t>
            </a:r>
            <a:r>
              <a:rPr lang="en-US" baseline="0" dirty="0" err="1" smtClean="0"/>
              <a:t>amhistorycoldwarpropaganda.weebly.com</a:t>
            </a:r>
            <a:r>
              <a:rPr lang="en-US" baseline="0" dirty="0" smtClean="0"/>
              <a:t>/uploads/2/8/3/5/28359603/8533165.jpg?262</a:t>
            </a:r>
            <a:endParaRPr lang="en-US" dirty="0"/>
          </a:p>
        </p:txBody>
      </p:sp>
      <p:sp>
        <p:nvSpPr>
          <p:cNvPr id="4" name="Slide Number Placeholder 3"/>
          <p:cNvSpPr>
            <a:spLocks noGrp="1"/>
          </p:cNvSpPr>
          <p:nvPr>
            <p:ph type="sldNum" sz="quarter" idx="10"/>
          </p:nvPr>
        </p:nvSpPr>
        <p:spPr/>
        <p:txBody>
          <a:bodyPr/>
          <a:lstStyle/>
          <a:p>
            <a:fld id="{34DE3C57-A77B-6E4D-B7DA-9320C6A917B1}" type="slidenum">
              <a:rPr lang="en-US" smtClean="0"/>
              <a:t>19</a:t>
            </a:fld>
            <a:endParaRPr lang="en-US"/>
          </a:p>
        </p:txBody>
      </p:sp>
    </p:spTree>
    <p:extLst>
      <p:ext uri="{BB962C8B-B14F-4D97-AF65-F5344CB8AC3E}">
        <p14:creationId xmlns:p14="http://schemas.microsoft.com/office/powerpoint/2010/main" val="806337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only a map of Europe. Which other countries would be included on a world map? Image ref: http://media1.britannica.com/</a:t>
            </a:r>
            <a:r>
              <a:rPr lang="en-US" baseline="0" dirty="0" err="1" smtClean="0"/>
              <a:t>eb</a:t>
            </a:r>
            <a:r>
              <a:rPr lang="en-US" baseline="0" dirty="0" smtClean="0"/>
              <a:t>-media/02/174102-004-0DAE5271.jpg</a:t>
            </a:r>
            <a:endParaRPr lang="en-US" dirty="0"/>
          </a:p>
        </p:txBody>
      </p:sp>
      <p:sp>
        <p:nvSpPr>
          <p:cNvPr id="4" name="Slide Number Placeholder 3"/>
          <p:cNvSpPr>
            <a:spLocks noGrp="1"/>
          </p:cNvSpPr>
          <p:nvPr>
            <p:ph type="sldNum" sz="quarter" idx="10"/>
          </p:nvPr>
        </p:nvSpPr>
        <p:spPr/>
        <p:txBody>
          <a:bodyPr/>
          <a:lstStyle/>
          <a:p>
            <a:fld id="{34DE3C57-A77B-6E4D-B7DA-9320C6A917B1}" type="slidenum">
              <a:rPr lang="en-US" smtClean="0"/>
              <a:t>20</a:t>
            </a:fld>
            <a:endParaRPr lang="en-US"/>
          </a:p>
        </p:txBody>
      </p:sp>
    </p:spTree>
    <p:extLst>
      <p:ext uri="{BB962C8B-B14F-4D97-AF65-F5344CB8AC3E}">
        <p14:creationId xmlns:p14="http://schemas.microsoft.com/office/powerpoint/2010/main" val="1421815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‘aims’ column on the left has been left blank to suit your needs</a:t>
            </a:r>
            <a:r>
              <a:rPr lang="en-US" baseline="0" dirty="0" smtClean="0"/>
              <a:t> or </a:t>
            </a:r>
            <a:r>
              <a:rPr lang="en-US" dirty="0" smtClean="0"/>
              <a:t>match your school format. An</a:t>
            </a:r>
            <a:r>
              <a:rPr lang="en-US" baseline="0" dirty="0" smtClean="0"/>
              <a:t> i</a:t>
            </a:r>
            <a:r>
              <a:rPr lang="en-US" dirty="0" smtClean="0"/>
              <a:t>dea</a:t>
            </a:r>
            <a:r>
              <a:rPr lang="en-US" baseline="0" dirty="0" smtClean="0"/>
              <a:t> for possible objectives has been included in the Teacher guidance notes.</a:t>
            </a:r>
            <a:r>
              <a:rPr lang="en-US" dirty="0" smtClean="0"/>
              <a:t> Include content as desired. The</a:t>
            </a:r>
            <a:r>
              <a:rPr lang="en-US" baseline="0" dirty="0" smtClean="0"/>
              <a:t> class should be separated into groups of four to six. It would be advisable to have mixed ability groups. Desks should be in long rows or have blank areas of the wall designated for students to use. They will need </a:t>
            </a:r>
            <a:r>
              <a:rPr lang="en-US" baseline="0" dirty="0" err="1" smtClean="0"/>
              <a:t>Blu</a:t>
            </a:r>
            <a:r>
              <a:rPr lang="en-US" baseline="0" dirty="0" smtClean="0"/>
              <a:t> tack if the wall is being used. Instructions for the students are on the PowerPoint. Teacher notes are on each slide and in the teacher notes.</a:t>
            </a:r>
            <a:endParaRPr lang="en-US" dirty="0"/>
          </a:p>
        </p:txBody>
      </p:sp>
      <p:sp>
        <p:nvSpPr>
          <p:cNvPr id="4" name="Slide Number Placeholder 3"/>
          <p:cNvSpPr>
            <a:spLocks noGrp="1"/>
          </p:cNvSpPr>
          <p:nvPr>
            <p:ph type="sldNum" sz="quarter" idx="10"/>
          </p:nvPr>
        </p:nvSpPr>
        <p:spPr/>
        <p:txBody>
          <a:bodyPr/>
          <a:lstStyle/>
          <a:p>
            <a:fld id="{34DE3C57-A77B-6E4D-B7DA-9320C6A917B1}" type="slidenum">
              <a:rPr lang="en-US" smtClean="0"/>
              <a:t>2</a:t>
            </a:fld>
            <a:endParaRPr lang="en-US"/>
          </a:p>
        </p:txBody>
      </p:sp>
    </p:spTree>
    <p:extLst>
      <p:ext uri="{BB962C8B-B14F-4D97-AF65-F5344CB8AC3E}">
        <p14:creationId xmlns:p14="http://schemas.microsoft.com/office/powerpoint/2010/main" val="1314740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 Khrushchev correct to see the USA as deceitful? Image ref: https://</a:t>
            </a:r>
            <a:r>
              <a:rPr lang="en-US" dirty="0" err="1" smtClean="0"/>
              <a:t>npaphistory.wikispaces.com</a:t>
            </a:r>
            <a:r>
              <a:rPr lang="en-US" dirty="0" smtClean="0"/>
              <a:t>/file/view/u2_incident_headline.gif/104635049/u2_incident_headline.gif</a:t>
            </a:r>
            <a:endParaRPr lang="en-US" dirty="0"/>
          </a:p>
        </p:txBody>
      </p:sp>
      <p:sp>
        <p:nvSpPr>
          <p:cNvPr id="4" name="Slide Number Placeholder 3"/>
          <p:cNvSpPr>
            <a:spLocks noGrp="1"/>
          </p:cNvSpPr>
          <p:nvPr>
            <p:ph type="sldNum" sz="quarter" idx="10"/>
          </p:nvPr>
        </p:nvSpPr>
        <p:spPr/>
        <p:txBody>
          <a:bodyPr/>
          <a:lstStyle/>
          <a:p>
            <a:fld id="{34DE3C57-A77B-6E4D-B7DA-9320C6A917B1}" type="slidenum">
              <a:rPr lang="en-US" smtClean="0"/>
              <a:t>22</a:t>
            </a:fld>
            <a:endParaRPr lang="en-US"/>
          </a:p>
        </p:txBody>
      </p:sp>
    </p:spTree>
    <p:extLst>
      <p:ext uri="{BB962C8B-B14F-4D97-AF65-F5344CB8AC3E}">
        <p14:creationId xmlns:p14="http://schemas.microsoft.com/office/powerpoint/2010/main" val="1347421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could the West use the photograph as a propaganda opportunity? Image ref: https://gerryco23.files.wordpress.com/2015/06/wall-</a:t>
            </a:r>
            <a:r>
              <a:rPr lang="en-US" dirty="0" err="1" smtClean="0"/>
              <a:t>jumper.jpg</a:t>
            </a:r>
            <a:endParaRPr lang="en-US" dirty="0"/>
          </a:p>
        </p:txBody>
      </p:sp>
      <p:sp>
        <p:nvSpPr>
          <p:cNvPr id="4" name="Slide Number Placeholder 3"/>
          <p:cNvSpPr>
            <a:spLocks noGrp="1"/>
          </p:cNvSpPr>
          <p:nvPr>
            <p:ph type="sldNum" sz="quarter" idx="10"/>
          </p:nvPr>
        </p:nvSpPr>
        <p:spPr/>
        <p:txBody>
          <a:bodyPr/>
          <a:lstStyle/>
          <a:p>
            <a:fld id="{34DE3C57-A77B-6E4D-B7DA-9320C6A917B1}" type="slidenum">
              <a:rPr lang="en-US" smtClean="0"/>
              <a:t>23</a:t>
            </a:fld>
            <a:endParaRPr lang="en-US"/>
          </a:p>
        </p:txBody>
      </p:sp>
    </p:spTree>
    <p:extLst>
      <p:ext uri="{BB962C8B-B14F-4D97-AF65-F5344CB8AC3E}">
        <p14:creationId xmlns:p14="http://schemas.microsoft.com/office/powerpoint/2010/main" val="1033886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ref: http://</a:t>
            </a:r>
            <a:r>
              <a:rPr lang="en-US" dirty="0" err="1" smtClean="0"/>
              <a:t>thestrategictimes.com</a:t>
            </a:r>
            <a:r>
              <a:rPr lang="en-US" dirty="0" smtClean="0"/>
              <a:t>/</a:t>
            </a:r>
            <a:r>
              <a:rPr lang="en-US" dirty="0" err="1" smtClean="0"/>
              <a:t>wp</a:t>
            </a:r>
            <a:r>
              <a:rPr lang="en-US" dirty="0" smtClean="0"/>
              <a:t>-content/uploads/2017/02/wp-1487861578143.jpg</a:t>
            </a:r>
            <a:endParaRPr lang="en-US" dirty="0"/>
          </a:p>
        </p:txBody>
      </p:sp>
      <p:sp>
        <p:nvSpPr>
          <p:cNvPr id="4" name="Slide Number Placeholder 3"/>
          <p:cNvSpPr>
            <a:spLocks noGrp="1"/>
          </p:cNvSpPr>
          <p:nvPr>
            <p:ph type="sldNum" sz="quarter" idx="10"/>
          </p:nvPr>
        </p:nvSpPr>
        <p:spPr/>
        <p:txBody>
          <a:bodyPr/>
          <a:lstStyle/>
          <a:p>
            <a:fld id="{34DE3C57-A77B-6E4D-B7DA-9320C6A917B1}" type="slidenum">
              <a:rPr lang="en-US" smtClean="0"/>
              <a:t>24</a:t>
            </a:fld>
            <a:endParaRPr lang="en-US"/>
          </a:p>
        </p:txBody>
      </p:sp>
    </p:spTree>
    <p:extLst>
      <p:ext uri="{BB962C8B-B14F-4D97-AF65-F5344CB8AC3E}">
        <p14:creationId xmlns:p14="http://schemas.microsoft.com/office/powerpoint/2010/main" val="1651038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ref: http://jmartinezus2.weebly.com/uploads/1/6/4/0/16405758/917578.jpg</a:t>
            </a:r>
            <a:endParaRPr lang="en-US" dirty="0"/>
          </a:p>
        </p:txBody>
      </p:sp>
      <p:sp>
        <p:nvSpPr>
          <p:cNvPr id="4" name="Slide Number Placeholder 3"/>
          <p:cNvSpPr>
            <a:spLocks noGrp="1"/>
          </p:cNvSpPr>
          <p:nvPr>
            <p:ph type="sldNum" sz="quarter" idx="10"/>
          </p:nvPr>
        </p:nvSpPr>
        <p:spPr/>
        <p:txBody>
          <a:bodyPr/>
          <a:lstStyle/>
          <a:p>
            <a:fld id="{34DE3C57-A77B-6E4D-B7DA-9320C6A917B1}" type="slidenum">
              <a:rPr lang="en-US" smtClean="0"/>
              <a:t>25</a:t>
            </a:fld>
            <a:endParaRPr lang="en-US"/>
          </a:p>
        </p:txBody>
      </p:sp>
    </p:spTree>
    <p:extLst>
      <p:ext uri="{BB962C8B-B14F-4D97-AF65-F5344CB8AC3E}">
        <p14:creationId xmlns:p14="http://schemas.microsoft.com/office/powerpoint/2010/main" val="2422427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ref: http://</a:t>
            </a:r>
            <a:r>
              <a:rPr lang="en-US" dirty="0" err="1" smtClean="0"/>
              <a:t>www.bluebird-electric.net</a:t>
            </a:r>
            <a:r>
              <a:rPr lang="en-US" dirty="0" smtClean="0"/>
              <a:t>/oceanography/</a:t>
            </a:r>
            <a:r>
              <a:rPr lang="en-US" dirty="0" err="1" smtClean="0"/>
              <a:t>ocean_pictures</a:t>
            </a:r>
            <a:r>
              <a:rPr lang="en-US" dirty="0" smtClean="0"/>
              <a:t>/</a:t>
            </a:r>
            <a:r>
              <a:rPr lang="en-US" dirty="0" err="1" smtClean="0"/>
              <a:t>Gulf_Tonkin_Vietnam_French_Indochina_Subdivisions_Maps.gif</a:t>
            </a:r>
            <a:endParaRPr lang="en-US" dirty="0"/>
          </a:p>
        </p:txBody>
      </p:sp>
      <p:sp>
        <p:nvSpPr>
          <p:cNvPr id="4" name="Slide Number Placeholder 3"/>
          <p:cNvSpPr>
            <a:spLocks noGrp="1"/>
          </p:cNvSpPr>
          <p:nvPr>
            <p:ph type="sldNum" sz="quarter" idx="10"/>
          </p:nvPr>
        </p:nvSpPr>
        <p:spPr/>
        <p:txBody>
          <a:bodyPr/>
          <a:lstStyle/>
          <a:p>
            <a:fld id="{34DE3C57-A77B-6E4D-B7DA-9320C6A917B1}" type="slidenum">
              <a:rPr lang="en-US" smtClean="0"/>
              <a:t>26</a:t>
            </a:fld>
            <a:endParaRPr lang="en-US"/>
          </a:p>
        </p:txBody>
      </p:sp>
    </p:spTree>
    <p:extLst>
      <p:ext uri="{BB962C8B-B14F-4D97-AF65-F5344CB8AC3E}">
        <p14:creationId xmlns:p14="http://schemas.microsoft.com/office/powerpoint/2010/main" val="1928359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ref: http://</a:t>
            </a:r>
            <a:r>
              <a:rPr lang="en-US" dirty="0" err="1" smtClean="0"/>
              <a:t>extravaganzafreetour.com</a:t>
            </a:r>
            <a:r>
              <a:rPr lang="en-US" dirty="0" smtClean="0"/>
              <a:t>/</a:t>
            </a:r>
            <a:r>
              <a:rPr lang="en-US" dirty="0" err="1" smtClean="0"/>
              <a:t>wp</a:t>
            </a:r>
            <a:r>
              <a:rPr lang="en-US" dirty="0" smtClean="0"/>
              <a:t>-content/uploads/2016/08/prague-spring-01-1024x800.jpg</a:t>
            </a:r>
            <a:endParaRPr lang="en-US" dirty="0"/>
          </a:p>
        </p:txBody>
      </p:sp>
      <p:sp>
        <p:nvSpPr>
          <p:cNvPr id="4" name="Slide Number Placeholder 3"/>
          <p:cNvSpPr>
            <a:spLocks noGrp="1"/>
          </p:cNvSpPr>
          <p:nvPr>
            <p:ph type="sldNum" sz="quarter" idx="10"/>
          </p:nvPr>
        </p:nvSpPr>
        <p:spPr/>
        <p:txBody>
          <a:bodyPr/>
          <a:lstStyle/>
          <a:p>
            <a:fld id="{34DE3C57-A77B-6E4D-B7DA-9320C6A917B1}" type="slidenum">
              <a:rPr lang="en-US" smtClean="0"/>
              <a:t>27</a:t>
            </a:fld>
            <a:endParaRPr lang="en-US"/>
          </a:p>
        </p:txBody>
      </p:sp>
    </p:spTree>
    <p:extLst>
      <p:ext uri="{BB962C8B-B14F-4D97-AF65-F5344CB8AC3E}">
        <p14:creationId xmlns:p14="http://schemas.microsoft.com/office/powerpoint/2010/main" val="972423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question on the slide to discuss Salt I. Image ref: https://image.slidesharecdn.com/6-detente-120203020605-phpapp01/95/6-detente-8-728.jpg?cb=1328235630</a:t>
            </a:r>
            <a:endParaRPr lang="en-US" dirty="0"/>
          </a:p>
        </p:txBody>
      </p:sp>
      <p:sp>
        <p:nvSpPr>
          <p:cNvPr id="4" name="Slide Number Placeholder 3"/>
          <p:cNvSpPr>
            <a:spLocks noGrp="1"/>
          </p:cNvSpPr>
          <p:nvPr>
            <p:ph type="sldNum" sz="quarter" idx="10"/>
          </p:nvPr>
        </p:nvSpPr>
        <p:spPr/>
        <p:txBody>
          <a:bodyPr/>
          <a:lstStyle/>
          <a:p>
            <a:fld id="{34DE3C57-A77B-6E4D-B7DA-9320C6A917B1}" type="slidenum">
              <a:rPr lang="en-US" smtClean="0"/>
              <a:t>28</a:t>
            </a:fld>
            <a:endParaRPr lang="en-US"/>
          </a:p>
        </p:txBody>
      </p:sp>
    </p:spTree>
    <p:extLst>
      <p:ext uri="{BB962C8B-B14F-4D97-AF65-F5344CB8AC3E}">
        <p14:creationId xmlns:p14="http://schemas.microsoft.com/office/powerpoint/2010/main" val="18463373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the protesters right in their claim? Image ref: https://i.pinimg.com/originals/75/f7/4e/75f74e2c7b4ac65a67bd15dd917d1fad.jpg</a:t>
            </a:r>
            <a:endParaRPr lang="en-US" dirty="0"/>
          </a:p>
        </p:txBody>
      </p:sp>
      <p:sp>
        <p:nvSpPr>
          <p:cNvPr id="4" name="Slide Number Placeholder 3"/>
          <p:cNvSpPr>
            <a:spLocks noGrp="1"/>
          </p:cNvSpPr>
          <p:nvPr>
            <p:ph type="sldNum" sz="quarter" idx="10"/>
          </p:nvPr>
        </p:nvSpPr>
        <p:spPr/>
        <p:txBody>
          <a:bodyPr/>
          <a:lstStyle/>
          <a:p>
            <a:fld id="{34DE3C57-A77B-6E4D-B7DA-9320C6A917B1}" type="slidenum">
              <a:rPr lang="en-US" smtClean="0"/>
              <a:t>29</a:t>
            </a:fld>
            <a:endParaRPr lang="en-US"/>
          </a:p>
        </p:txBody>
      </p:sp>
    </p:spTree>
    <p:extLst>
      <p:ext uri="{BB962C8B-B14F-4D97-AF65-F5344CB8AC3E}">
        <p14:creationId xmlns:p14="http://schemas.microsoft.com/office/powerpoint/2010/main" val="19697164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a:t>
            </a:r>
            <a:r>
              <a:rPr lang="en-US" baseline="0" dirty="0" smtClean="0"/>
              <a:t> happening in the photograph? Image ref: https://joshuaziefle.files.wordpress.com/2014/11/leninstatue1.jpg</a:t>
            </a:r>
            <a:endParaRPr lang="en-US" dirty="0"/>
          </a:p>
        </p:txBody>
      </p:sp>
      <p:sp>
        <p:nvSpPr>
          <p:cNvPr id="4" name="Slide Number Placeholder 3"/>
          <p:cNvSpPr>
            <a:spLocks noGrp="1"/>
          </p:cNvSpPr>
          <p:nvPr>
            <p:ph type="sldNum" sz="quarter" idx="10"/>
          </p:nvPr>
        </p:nvSpPr>
        <p:spPr/>
        <p:txBody>
          <a:bodyPr/>
          <a:lstStyle/>
          <a:p>
            <a:fld id="{34DE3C57-A77B-6E4D-B7DA-9320C6A917B1}" type="slidenum">
              <a:rPr lang="en-US" smtClean="0"/>
              <a:t>30</a:t>
            </a:fld>
            <a:endParaRPr lang="en-US"/>
          </a:p>
        </p:txBody>
      </p:sp>
    </p:spTree>
    <p:extLst>
      <p:ext uri="{BB962C8B-B14F-4D97-AF65-F5344CB8AC3E}">
        <p14:creationId xmlns:p14="http://schemas.microsoft.com/office/powerpoint/2010/main" val="16037327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Assess the importance of the Malta Summit.  Image ref: http://2.bp.blogspot.com/-vgsmZG8c_90/VQObDnUv0YI/AAAAAAAAR2M/BSso7kQE25A/s1600/1989%2BBush-Gorbachev%2BFall%2Bof%2Bthe%2Biron%2Bcurtain%2BGold%2BCoin.jpg</a:t>
            </a:r>
            <a:endParaRPr lang="en-US" dirty="0"/>
          </a:p>
        </p:txBody>
      </p:sp>
      <p:sp>
        <p:nvSpPr>
          <p:cNvPr id="4" name="Slide Number Placeholder 3"/>
          <p:cNvSpPr>
            <a:spLocks noGrp="1"/>
          </p:cNvSpPr>
          <p:nvPr>
            <p:ph type="sldNum" sz="quarter" idx="10"/>
          </p:nvPr>
        </p:nvSpPr>
        <p:spPr/>
        <p:txBody>
          <a:bodyPr/>
          <a:lstStyle/>
          <a:p>
            <a:fld id="{34DE3C57-A77B-6E4D-B7DA-9320C6A917B1}" type="slidenum">
              <a:rPr lang="en-US" smtClean="0"/>
              <a:t>31</a:t>
            </a:fld>
            <a:endParaRPr lang="en-US"/>
          </a:p>
        </p:txBody>
      </p:sp>
    </p:spTree>
    <p:extLst>
      <p:ext uri="{BB962C8B-B14F-4D97-AF65-F5344CB8AC3E}">
        <p14:creationId xmlns:p14="http://schemas.microsoft.com/office/powerpoint/2010/main" val="1358795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E3C57-A77B-6E4D-B7DA-9320C6A917B1}" type="slidenum">
              <a:rPr lang="en-US" smtClean="0"/>
              <a:t>3</a:t>
            </a:fld>
            <a:endParaRPr lang="en-US"/>
          </a:p>
        </p:txBody>
      </p:sp>
    </p:spTree>
    <p:extLst>
      <p:ext uri="{BB962C8B-B14F-4D97-AF65-F5344CB8AC3E}">
        <p14:creationId xmlns:p14="http://schemas.microsoft.com/office/powerpoint/2010/main" val="14915800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ref: https://</a:t>
            </a:r>
            <a:r>
              <a:rPr lang="en-US" dirty="0" err="1" smtClean="0"/>
              <a:t>philoforchange.files.wordpress.com</a:t>
            </a:r>
            <a:r>
              <a:rPr lang="en-US" dirty="0" smtClean="0"/>
              <a:t>/2014/10/failcom3.jpg</a:t>
            </a:r>
            <a:endParaRPr lang="en-US" dirty="0"/>
          </a:p>
        </p:txBody>
      </p:sp>
      <p:sp>
        <p:nvSpPr>
          <p:cNvPr id="4" name="Slide Number Placeholder 3"/>
          <p:cNvSpPr>
            <a:spLocks noGrp="1"/>
          </p:cNvSpPr>
          <p:nvPr>
            <p:ph type="sldNum" sz="quarter" idx="10"/>
          </p:nvPr>
        </p:nvSpPr>
        <p:spPr/>
        <p:txBody>
          <a:bodyPr/>
          <a:lstStyle/>
          <a:p>
            <a:fld id="{34DE3C57-A77B-6E4D-B7DA-9320C6A917B1}" type="slidenum">
              <a:rPr lang="en-US" smtClean="0"/>
              <a:t>32</a:t>
            </a:fld>
            <a:endParaRPr lang="en-US"/>
          </a:p>
        </p:txBody>
      </p:sp>
    </p:spTree>
    <p:extLst>
      <p:ext uri="{BB962C8B-B14F-4D97-AF65-F5344CB8AC3E}">
        <p14:creationId xmlns:p14="http://schemas.microsoft.com/office/powerpoint/2010/main" val="12337256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E3C57-A77B-6E4D-B7DA-9320C6A917B1}" type="slidenum">
              <a:rPr lang="en-US" smtClean="0"/>
              <a:t>33</a:t>
            </a:fld>
            <a:endParaRPr lang="en-US"/>
          </a:p>
        </p:txBody>
      </p:sp>
    </p:spTree>
    <p:extLst>
      <p:ext uri="{BB962C8B-B14F-4D97-AF65-F5344CB8AC3E}">
        <p14:creationId xmlns:p14="http://schemas.microsoft.com/office/powerpoint/2010/main" val="13974345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DE3C57-A77B-6E4D-B7DA-9320C6A917B1}" type="slidenum">
              <a:rPr lang="en-US" smtClean="0"/>
              <a:t>35</a:t>
            </a:fld>
            <a:endParaRPr lang="en-US"/>
          </a:p>
        </p:txBody>
      </p:sp>
    </p:spTree>
    <p:extLst>
      <p:ext uri="{BB962C8B-B14F-4D97-AF65-F5344CB8AC3E}">
        <p14:creationId xmlns:p14="http://schemas.microsoft.com/office/powerpoint/2010/main" val="22809127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class could vote on the most convincing</a:t>
            </a:r>
            <a:r>
              <a:rPr lang="en-US" baseline="0" dirty="0" smtClean="0"/>
              <a:t> argument. See notes on significance in the teacher guidance.</a:t>
            </a:r>
            <a:endParaRPr lang="en-US" dirty="0"/>
          </a:p>
        </p:txBody>
      </p:sp>
      <p:sp>
        <p:nvSpPr>
          <p:cNvPr id="4" name="Slide Number Placeholder 3"/>
          <p:cNvSpPr>
            <a:spLocks noGrp="1"/>
          </p:cNvSpPr>
          <p:nvPr>
            <p:ph type="sldNum" sz="quarter" idx="10"/>
          </p:nvPr>
        </p:nvSpPr>
        <p:spPr/>
        <p:txBody>
          <a:bodyPr/>
          <a:lstStyle/>
          <a:p>
            <a:fld id="{34DE3C57-A77B-6E4D-B7DA-9320C6A917B1}" type="slidenum">
              <a:rPr lang="en-US" smtClean="0"/>
              <a:t>37</a:t>
            </a:fld>
            <a:endParaRPr lang="en-US"/>
          </a:p>
        </p:txBody>
      </p:sp>
    </p:spTree>
    <p:extLst>
      <p:ext uri="{BB962C8B-B14F-4D97-AF65-F5344CB8AC3E}">
        <p14:creationId xmlns:p14="http://schemas.microsoft.com/office/powerpoint/2010/main" val="805044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historians’</a:t>
            </a:r>
            <a:r>
              <a:rPr lang="en-US" baseline="0" dirty="0" smtClean="0"/>
              <a:t> names are for more able and advanced groups. The next slide has the historians, so do not show the students at this point.</a:t>
            </a:r>
            <a:endParaRPr lang="en-US" dirty="0"/>
          </a:p>
        </p:txBody>
      </p:sp>
      <p:sp>
        <p:nvSpPr>
          <p:cNvPr id="4" name="Slide Number Placeholder 3"/>
          <p:cNvSpPr>
            <a:spLocks noGrp="1"/>
          </p:cNvSpPr>
          <p:nvPr>
            <p:ph type="sldNum" sz="quarter" idx="10"/>
          </p:nvPr>
        </p:nvSpPr>
        <p:spPr/>
        <p:txBody>
          <a:bodyPr/>
          <a:lstStyle/>
          <a:p>
            <a:fld id="{34DE3C57-A77B-6E4D-B7DA-9320C6A917B1}" type="slidenum">
              <a:rPr lang="en-US" smtClean="0"/>
              <a:t>38</a:t>
            </a:fld>
            <a:endParaRPr lang="en-US"/>
          </a:p>
        </p:txBody>
      </p:sp>
    </p:spTree>
    <p:extLst>
      <p:ext uri="{BB962C8B-B14F-4D97-AF65-F5344CB8AC3E}">
        <p14:creationId xmlns:p14="http://schemas.microsoft.com/office/powerpoint/2010/main" val="16651366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confirm whether students</a:t>
            </a:r>
            <a:r>
              <a:rPr lang="en-US" baseline="0" dirty="0" smtClean="0"/>
              <a:t> have the correctly matching descriptions, ask individual groups to give one description and the name of that particular viewpoint.</a:t>
            </a:r>
            <a:endParaRPr lang="en-US" dirty="0"/>
          </a:p>
        </p:txBody>
      </p:sp>
      <p:sp>
        <p:nvSpPr>
          <p:cNvPr id="4" name="Slide Number Placeholder 3"/>
          <p:cNvSpPr>
            <a:spLocks noGrp="1"/>
          </p:cNvSpPr>
          <p:nvPr>
            <p:ph type="sldNum" sz="quarter" idx="10"/>
          </p:nvPr>
        </p:nvSpPr>
        <p:spPr/>
        <p:txBody>
          <a:bodyPr/>
          <a:lstStyle/>
          <a:p>
            <a:fld id="{34DE3C57-A77B-6E4D-B7DA-9320C6A917B1}" type="slidenum">
              <a:rPr lang="en-US" smtClean="0"/>
              <a:t>39</a:t>
            </a:fld>
            <a:endParaRPr lang="en-US"/>
          </a:p>
        </p:txBody>
      </p:sp>
    </p:spTree>
    <p:extLst>
      <p:ext uri="{BB962C8B-B14F-4D97-AF65-F5344CB8AC3E}">
        <p14:creationId xmlns:p14="http://schemas.microsoft.com/office/powerpoint/2010/main" val="5740684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Using the completed</a:t>
            </a:r>
            <a:r>
              <a:rPr lang="en-US" baseline="0" dirty="0" smtClean="0"/>
              <a:t> timelines, students complete the boxes. They can feed back to the class or, in pairs, compare and discuss their responses. </a:t>
            </a:r>
            <a:r>
              <a:rPr lang="en-US" dirty="0" smtClean="0"/>
              <a:t>The explanation box could be used as am extension activity</a:t>
            </a:r>
          </a:p>
          <a:p>
            <a:endParaRPr lang="en-US" dirty="0"/>
          </a:p>
        </p:txBody>
      </p:sp>
      <p:sp>
        <p:nvSpPr>
          <p:cNvPr id="4" name="Slide Number Placeholder 3"/>
          <p:cNvSpPr>
            <a:spLocks noGrp="1"/>
          </p:cNvSpPr>
          <p:nvPr>
            <p:ph type="sldNum" sz="quarter" idx="10"/>
          </p:nvPr>
        </p:nvSpPr>
        <p:spPr/>
        <p:txBody>
          <a:bodyPr/>
          <a:lstStyle/>
          <a:p>
            <a:fld id="{34DE3C57-A77B-6E4D-B7DA-9320C6A917B1}" type="slidenum">
              <a:rPr lang="en-US" smtClean="0"/>
              <a:t>40</a:t>
            </a:fld>
            <a:endParaRPr lang="en-US"/>
          </a:p>
        </p:txBody>
      </p:sp>
    </p:spTree>
    <p:extLst>
      <p:ext uri="{BB962C8B-B14F-4D97-AF65-F5344CB8AC3E}">
        <p14:creationId xmlns:p14="http://schemas.microsoft.com/office/powerpoint/2010/main" val="3543907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students are now ready to</a:t>
            </a:r>
            <a:r>
              <a:rPr lang="en-US" baseline="0" dirty="0" smtClean="0"/>
              <a:t> collect information to use in the exam question on the A3 sheet. The sheet will lead them to focus on the areas they will receive most marks for. They can use the resources from the lesson to help complete the preparation sheet. This can be completed individually or in pairs. The students can move on to answer the question as a full written question or leave it as a plan. There are two different sheets – one question from the OCR website and a different one if the students have already used the OCR example. Both can be marked using the same mark scheme.</a:t>
            </a:r>
            <a:endParaRPr lang="en-US" dirty="0"/>
          </a:p>
        </p:txBody>
      </p:sp>
      <p:sp>
        <p:nvSpPr>
          <p:cNvPr id="4" name="Slide Number Placeholder 3"/>
          <p:cNvSpPr>
            <a:spLocks noGrp="1"/>
          </p:cNvSpPr>
          <p:nvPr>
            <p:ph type="sldNum" sz="quarter" idx="10"/>
          </p:nvPr>
        </p:nvSpPr>
        <p:spPr/>
        <p:txBody>
          <a:bodyPr/>
          <a:lstStyle/>
          <a:p>
            <a:fld id="{34DE3C57-A77B-6E4D-B7DA-9320C6A917B1}" type="slidenum">
              <a:rPr lang="en-US" smtClean="0"/>
              <a:t>41</a:t>
            </a:fld>
            <a:endParaRPr lang="en-US"/>
          </a:p>
        </p:txBody>
      </p:sp>
    </p:spTree>
    <p:extLst>
      <p:ext uri="{BB962C8B-B14F-4D97-AF65-F5344CB8AC3E}">
        <p14:creationId xmlns:p14="http://schemas.microsoft.com/office/powerpoint/2010/main" val="1130666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final slide can be deleted if the exam question</a:t>
            </a:r>
            <a:r>
              <a:rPr lang="en-US" baseline="0" dirty="0" smtClean="0"/>
              <a:t> is not to be answered and has been left as a plan.</a:t>
            </a:r>
            <a:endParaRPr lang="en-US" dirty="0"/>
          </a:p>
        </p:txBody>
      </p:sp>
      <p:sp>
        <p:nvSpPr>
          <p:cNvPr id="4" name="Slide Number Placeholder 3"/>
          <p:cNvSpPr>
            <a:spLocks noGrp="1"/>
          </p:cNvSpPr>
          <p:nvPr>
            <p:ph type="sldNum" sz="quarter" idx="10"/>
          </p:nvPr>
        </p:nvSpPr>
        <p:spPr/>
        <p:txBody>
          <a:bodyPr/>
          <a:lstStyle/>
          <a:p>
            <a:fld id="{34DE3C57-A77B-6E4D-B7DA-9320C6A917B1}" type="slidenum">
              <a:rPr lang="en-US" smtClean="0"/>
              <a:t>42</a:t>
            </a:fld>
            <a:endParaRPr lang="en-US"/>
          </a:p>
        </p:txBody>
      </p:sp>
    </p:spTree>
    <p:extLst>
      <p:ext uri="{BB962C8B-B14F-4D97-AF65-F5344CB8AC3E}">
        <p14:creationId xmlns:p14="http://schemas.microsoft.com/office/powerpoint/2010/main" val="966392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Individual</a:t>
            </a:r>
            <a:r>
              <a:rPr lang="en-US" baseline="0" dirty="0" smtClean="0"/>
              <a:t> dates or decades are provided, depending on the teacher’s judgement. The decades cards could be used before individual dates, or the decades cards could be a less intimidating activity.</a:t>
            </a:r>
            <a:endParaRPr lang="en-US" dirty="0"/>
          </a:p>
        </p:txBody>
      </p:sp>
      <p:sp>
        <p:nvSpPr>
          <p:cNvPr id="4" name="Slide Number Placeholder 3"/>
          <p:cNvSpPr>
            <a:spLocks noGrp="1"/>
          </p:cNvSpPr>
          <p:nvPr>
            <p:ph type="sldNum" sz="quarter" idx="10"/>
          </p:nvPr>
        </p:nvSpPr>
        <p:spPr/>
        <p:txBody>
          <a:bodyPr/>
          <a:lstStyle/>
          <a:p>
            <a:fld id="{34DE3C57-A77B-6E4D-B7DA-9320C6A917B1}" type="slidenum">
              <a:rPr lang="en-US" smtClean="0"/>
              <a:t>4</a:t>
            </a:fld>
            <a:endParaRPr lang="en-US"/>
          </a:p>
        </p:txBody>
      </p:sp>
    </p:spTree>
    <p:extLst>
      <p:ext uri="{BB962C8B-B14F-4D97-AF65-F5344CB8AC3E}">
        <p14:creationId xmlns:p14="http://schemas.microsoft.com/office/powerpoint/2010/main" val="1600835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change the three events to any number you wish. Alternatively, to differentiate between groups, they can be given different numbers of events to add. On the blank cards, they should write</a:t>
            </a:r>
            <a:r>
              <a:rPr lang="en-US" baseline="0" dirty="0" smtClean="0"/>
              <a:t> the name and a description of the event. Once completed, each group should tell the class one event they have added and why they thought it should be on the timeline. More able students may be given a target, such as to include an event that did not directly involve the USA or USSR or an extra economic or social event.</a:t>
            </a:r>
            <a:endParaRPr lang="en-US" dirty="0"/>
          </a:p>
        </p:txBody>
      </p:sp>
      <p:sp>
        <p:nvSpPr>
          <p:cNvPr id="4" name="Slide Number Placeholder 3"/>
          <p:cNvSpPr>
            <a:spLocks noGrp="1"/>
          </p:cNvSpPr>
          <p:nvPr>
            <p:ph type="sldNum" sz="quarter" idx="10"/>
          </p:nvPr>
        </p:nvSpPr>
        <p:spPr/>
        <p:txBody>
          <a:bodyPr/>
          <a:lstStyle/>
          <a:p>
            <a:fld id="{34DE3C57-A77B-6E4D-B7DA-9320C6A917B1}" type="slidenum">
              <a:rPr lang="en-US" smtClean="0"/>
              <a:t>5</a:t>
            </a:fld>
            <a:endParaRPr lang="en-US"/>
          </a:p>
        </p:txBody>
      </p:sp>
    </p:spTree>
    <p:extLst>
      <p:ext uri="{BB962C8B-B14F-4D97-AF65-F5344CB8AC3E}">
        <p14:creationId xmlns:p14="http://schemas.microsoft.com/office/powerpoint/2010/main" val="1126515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can be run through quickly,</a:t>
            </a:r>
            <a:r>
              <a:rPr lang="en-US" baseline="0" dirty="0" smtClean="0"/>
              <a:t> with students correcting if necessary. Their own choices are obviously not included and so will be the teacher’s own knowledge. There is a teacher’s timeline sheet to help, which does have more events on.</a:t>
            </a:r>
            <a:endParaRPr lang="en-US" dirty="0"/>
          </a:p>
        </p:txBody>
      </p:sp>
      <p:sp>
        <p:nvSpPr>
          <p:cNvPr id="4" name="Slide Number Placeholder 3"/>
          <p:cNvSpPr>
            <a:spLocks noGrp="1"/>
          </p:cNvSpPr>
          <p:nvPr>
            <p:ph type="sldNum" sz="quarter" idx="10"/>
          </p:nvPr>
        </p:nvSpPr>
        <p:spPr/>
        <p:txBody>
          <a:bodyPr/>
          <a:lstStyle/>
          <a:p>
            <a:fld id="{34DE3C57-A77B-6E4D-B7DA-9320C6A917B1}" type="slidenum">
              <a:rPr lang="en-US" smtClean="0"/>
              <a:t>6</a:t>
            </a:fld>
            <a:endParaRPr lang="en-US"/>
          </a:p>
        </p:txBody>
      </p:sp>
    </p:spTree>
    <p:extLst>
      <p:ext uri="{BB962C8B-B14F-4D97-AF65-F5344CB8AC3E}">
        <p14:creationId xmlns:p14="http://schemas.microsoft.com/office/powerpoint/2010/main" val="1729598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slides can be used to simply check the order, or questioning on detail or significance can take place. There are 26 events so questioning on each slide is not recommended to keep the pace of the lesson moving and maintain student interest. Image ref: http://cdn.history.com/sites/2/2014/01/yalta_conference-A.jpeg</a:t>
            </a:r>
            <a:endParaRPr lang="en-US" dirty="0"/>
          </a:p>
        </p:txBody>
      </p:sp>
      <p:sp>
        <p:nvSpPr>
          <p:cNvPr id="4" name="Slide Number Placeholder 3"/>
          <p:cNvSpPr>
            <a:spLocks noGrp="1"/>
          </p:cNvSpPr>
          <p:nvPr>
            <p:ph type="sldNum" sz="quarter" idx="10"/>
          </p:nvPr>
        </p:nvSpPr>
        <p:spPr/>
        <p:txBody>
          <a:bodyPr/>
          <a:lstStyle/>
          <a:p>
            <a:fld id="{34DE3C57-A77B-6E4D-B7DA-9320C6A917B1}" type="slidenum">
              <a:rPr lang="en-US" smtClean="0"/>
              <a:t>7</a:t>
            </a:fld>
            <a:endParaRPr lang="en-US"/>
          </a:p>
        </p:txBody>
      </p:sp>
    </p:spTree>
    <p:extLst>
      <p:ext uri="{BB962C8B-B14F-4D97-AF65-F5344CB8AC3E}">
        <p14:creationId xmlns:p14="http://schemas.microsoft.com/office/powerpoint/2010/main" val="1733442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 the Yalta and Potsdam conference photos to show the different characters present. Image ref: https://</a:t>
            </a:r>
            <a:r>
              <a:rPr lang="en-US" dirty="0" err="1" smtClean="0"/>
              <a:t>upload.wikimedia.org</a:t>
            </a:r>
            <a:r>
              <a:rPr lang="en-US" dirty="0" smtClean="0"/>
              <a:t>/</a:t>
            </a:r>
            <a:r>
              <a:rPr lang="en-US" dirty="0" err="1" smtClean="0"/>
              <a:t>wikipedia</a:t>
            </a:r>
            <a:r>
              <a:rPr lang="en-US" dirty="0" smtClean="0"/>
              <a:t>/commons/thumb/a/</a:t>
            </a:r>
            <a:r>
              <a:rPr lang="en-US" dirty="0" err="1" smtClean="0"/>
              <a:t>af</a:t>
            </a:r>
            <a:r>
              <a:rPr lang="en-US" dirty="0" smtClean="0"/>
              <a:t>/Potsdam_conference_1945-8.jpg/220px-Potsdam_conference_1945-8.jpg</a:t>
            </a:r>
            <a:endParaRPr lang="en-US" dirty="0"/>
          </a:p>
        </p:txBody>
      </p:sp>
      <p:sp>
        <p:nvSpPr>
          <p:cNvPr id="4" name="Slide Number Placeholder 3"/>
          <p:cNvSpPr>
            <a:spLocks noGrp="1"/>
          </p:cNvSpPr>
          <p:nvPr>
            <p:ph type="sldNum" sz="quarter" idx="10"/>
          </p:nvPr>
        </p:nvSpPr>
        <p:spPr/>
        <p:txBody>
          <a:bodyPr/>
          <a:lstStyle/>
          <a:p>
            <a:fld id="{34DE3C57-A77B-6E4D-B7DA-9320C6A917B1}" type="slidenum">
              <a:rPr lang="en-US" smtClean="0"/>
              <a:t>8</a:t>
            </a:fld>
            <a:endParaRPr lang="en-US"/>
          </a:p>
        </p:txBody>
      </p:sp>
    </p:spTree>
    <p:extLst>
      <p:ext uri="{BB962C8B-B14F-4D97-AF65-F5344CB8AC3E}">
        <p14:creationId xmlns:p14="http://schemas.microsoft.com/office/powerpoint/2010/main" val="1593822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link could be made to the Potsdam Conference. Image ref: http://historyconflicts.com/wp-content/uploads/2017/04/hiroshima-bombing-article-about-atomic-bomb.jpg</a:t>
            </a:r>
            <a:endParaRPr lang="en-US" dirty="0"/>
          </a:p>
        </p:txBody>
      </p:sp>
      <p:sp>
        <p:nvSpPr>
          <p:cNvPr id="4" name="Slide Number Placeholder 3"/>
          <p:cNvSpPr>
            <a:spLocks noGrp="1"/>
          </p:cNvSpPr>
          <p:nvPr>
            <p:ph type="sldNum" sz="quarter" idx="10"/>
          </p:nvPr>
        </p:nvSpPr>
        <p:spPr/>
        <p:txBody>
          <a:bodyPr/>
          <a:lstStyle/>
          <a:p>
            <a:fld id="{34DE3C57-A77B-6E4D-B7DA-9320C6A917B1}" type="slidenum">
              <a:rPr lang="en-US" smtClean="0"/>
              <a:t>9</a:t>
            </a:fld>
            <a:endParaRPr lang="en-US"/>
          </a:p>
        </p:txBody>
      </p:sp>
    </p:spTree>
    <p:extLst>
      <p:ext uri="{BB962C8B-B14F-4D97-AF65-F5344CB8AC3E}">
        <p14:creationId xmlns:p14="http://schemas.microsoft.com/office/powerpoint/2010/main" val="1965605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7B9868-CAB0-3B4B-9EB3-1A28673E6A93}"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DC18A-321F-C449-B40B-5FAA9744ED77}" type="slidenum">
              <a:rPr lang="en-US" smtClean="0"/>
              <a:t>‹#›</a:t>
            </a:fld>
            <a:endParaRPr lang="en-US"/>
          </a:p>
        </p:txBody>
      </p:sp>
    </p:spTree>
    <p:extLst>
      <p:ext uri="{BB962C8B-B14F-4D97-AF65-F5344CB8AC3E}">
        <p14:creationId xmlns:p14="http://schemas.microsoft.com/office/powerpoint/2010/main" val="931491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7B9868-CAB0-3B4B-9EB3-1A28673E6A93}"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DC18A-321F-C449-B40B-5FAA9744ED77}" type="slidenum">
              <a:rPr lang="en-US" smtClean="0"/>
              <a:t>‹#›</a:t>
            </a:fld>
            <a:endParaRPr lang="en-US"/>
          </a:p>
        </p:txBody>
      </p:sp>
    </p:spTree>
    <p:extLst>
      <p:ext uri="{BB962C8B-B14F-4D97-AF65-F5344CB8AC3E}">
        <p14:creationId xmlns:p14="http://schemas.microsoft.com/office/powerpoint/2010/main" val="333735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7B9868-CAB0-3B4B-9EB3-1A28673E6A93}"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DC18A-321F-C449-B40B-5FAA9744ED77}" type="slidenum">
              <a:rPr lang="en-US" smtClean="0"/>
              <a:t>‹#›</a:t>
            </a:fld>
            <a:endParaRPr lang="en-US"/>
          </a:p>
        </p:txBody>
      </p:sp>
    </p:spTree>
    <p:extLst>
      <p:ext uri="{BB962C8B-B14F-4D97-AF65-F5344CB8AC3E}">
        <p14:creationId xmlns:p14="http://schemas.microsoft.com/office/powerpoint/2010/main" val="2018662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7B9868-CAB0-3B4B-9EB3-1A28673E6A93}"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DC18A-321F-C449-B40B-5FAA9744ED77}" type="slidenum">
              <a:rPr lang="en-US" smtClean="0"/>
              <a:t>‹#›</a:t>
            </a:fld>
            <a:endParaRPr lang="en-US"/>
          </a:p>
        </p:txBody>
      </p:sp>
    </p:spTree>
    <p:extLst>
      <p:ext uri="{BB962C8B-B14F-4D97-AF65-F5344CB8AC3E}">
        <p14:creationId xmlns:p14="http://schemas.microsoft.com/office/powerpoint/2010/main" val="430022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7B9868-CAB0-3B4B-9EB3-1A28673E6A93}"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DC18A-321F-C449-B40B-5FAA9744ED77}" type="slidenum">
              <a:rPr lang="en-US" smtClean="0"/>
              <a:t>‹#›</a:t>
            </a:fld>
            <a:endParaRPr lang="en-US"/>
          </a:p>
        </p:txBody>
      </p:sp>
    </p:spTree>
    <p:extLst>
      <p:ext uri="{BB962C8B-B14F-4D97-AF65-F5344CB8AC3E}">
        <p14:creationId xmlns:p14="http://schemas.microsoft.com/office/powerpoint/2010/main" val="1098491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7B9868-CAB0-3B4B-9EB3-1A28673E6A93}" type="datetimeFigureOut">
              <a:rPr lang="en-US" smtClean="0"/>
              <a:t>8/7/2018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FDC18A-321F-C449-B40B-5FAA9744ED77}" type="slidenum">
              <a:rPr lang="en-US" smtClean="0"/>
              <a:t>‹#›</a:t>
            </a:fld>
            <a:endParaRPr lang="en-US"/>
          </a:p>
        </p:txBody>
      </p:sp>
    </p:spTree>
    <p:extLst>
      <p:ext uri="{BB962C8B-B14F-4D97-AF65-F5344CB8AC3E}">
        <p14:creationId xmlns:p14="http://schemas.microsoft.com/office/powerpoint/2010/main" val="437273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7B9868-CAB0-3B4B-9EB3-1A28673E6A93}" type="datetimeFigureOut">
              <a:rPr lang="en-US" smtClean="0"/>
              <a:t>8/7/2018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FDC18A-321F-C449-B40B-5FAA9744ED77}" type="slidenum">
              <a:rPr lang="en-US" smtClean="0"/>
              <a:t>‹#›</a:t>
            </a:fld>
            <a:endParaRPr lang="en-US"/>
          </a:p>
        </p:txBody>
      </p:sp>
    </p:spTree>
    <p:extLst>
      <p:ext uri="{BB962C8B-B14F-4D97-AF65-F5344CB8AC3E}">
        <p14:creationId xmlns:p14="http://schemas.microsoft.com/office/powerpoint/2010/main" val="568086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7B9868-CAB0-3B4B-9EB3-1A28673E6A93}" type="datetimeFigureOut">
              <a:rPr lang="en-US" smtClean="0"/>
              <a:t>8/7/2018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FDC18A-321F-C449-B40B-5FAA9744ED77}" type="slidenum">
              <a:rPr lang="en-US" smtClean="0"/>
              <a:t>‹#›</a:t>
            </a:fld>
            <a:endParaRPr lang="en-US"/>
          </a:p>
        </p:txBody>
      </p:sp>
    </p:spTree>
    <p:extLst>
      <p:ext uri="{BB962C8B-B14F-4D97-AF65-F5344CB8AC3E}">
        <p14:creationId xmlns:p14="http://schemas.microsoft.com/office/powerpoint/2010/main" val="113376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7B9868-CAB0-3B4B-9EB3-1A28673E6A93}" type="datetimeFigureOut">
              <a:rPr lang="en-US" smtClean="0"/>
              <a:t>8/7/2018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FDC18A-321F-C449-B40B-5FAA9744ED77}" type="slidenum">
              <a:rPr lang="en-US" smtClean="0"/>
              <a:t>‹#›</a:t>
            </a:fld>
            <a:endParaRPr lang="en-US"/>
          </a:p>
        </p:txBody>
      </p:sp>
    </p:spTree>
    <p:extLst>
      <p:ext uri="{BB962C8B-B14F-4D97-AF65-F5344CB8AC3E}">
        <p14:creationId xmlns:p14="http://schemas.microsoft.com/office/powerpoint/2010/main" val="699428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7B9868-CAB0-3B4B-9EB3-1A28673E6A93}" type="datetimeFigureOut">
              <a:rPr lang="en-US" smtClean="0"/>
              <a:t>8/7/2018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FDC18A-321F-C449-B40B-5FAA9744ED77}" type="slidenum">
              <a:rPr lang="en-US" smtClean="0"/>
              <a:t>‹#›</a:t>
            </a:fld>
            <a:endParaRPr lang="en-US"/>
          </a:p>
        </p:txBody>
      </p:sp>
    </p:spTree>
    <p:extLst>
      <p:ext uri="{BB962C8B-B14F-4D97-AF65-F5344CB8AC3E}">
        <p14:creationId xmlns:p14="http://schemas.microsoft.com/office/powerpoint/2010/main" val="2122228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7B9868-CAB0-3B4B-9EB3-1A28673E6A93}" type="datetimeFigureOut">
              <a:rPr lang="en-US" smtClean="0"/>
              <a:t>8/7/2018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FDC18A-321F-C449-B40B-5FAA9744ED77}" type="slidenum">
              <a:rPr lang="en-US" smtClean="0"/>
              <a:t>‹#›</a:t>
            </a:fld>
            <a:endParaRPr lang="en-US"/>
          </a:p>
        </p:txBody>
      </p:sp>
    </p:spTree>
    <p:extLst>
      <p:ext uri="{BB962C8B-B14F-4D97-AF65-F5344CB8AC3E}">
        <p14:creationId xmlns:p14="http://schemas.microsoft.com/office/powerpoint/2010/main" val="732287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7B9868-CAB0-3B4B-9EB3-1A28673E6A93}" type="datetimeFigureOut">
              <a:rPr lang="en-US" smtClean="0"/>
              <a:t>8/7/2018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FDC18A-321F-C449-B40B-5FAA9744ED77}" type="slidenum">
              <a:rPr lang="en-US" smtClean="0"/>
              <a:t>‹#›</a:t>
            </a:fld>
            <a:endParaRPr lang="en-US"/>
          </a:p>
        </p:txBody>
      </p:sp>
    </p:spTree>
    <p:extLst>
      <p:ext uri="{BB962C8B-B14F-4D97-AF65-F5344CB8AC3E}">
        <p14:creationId xmlns:p14="http://schemas.microsoft.com/office/powerpoint/2010/main" val="399218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452437"/>
          </a:xfrm>
        </p:spPr>
        <p:txBody>
          <a:bodyPr>
            <a:normAutofit fontScale="90000"/>
          </a:bodyPr>
          <a:lstStyle/>
          <a:p>
            <a:r>
              <a:rPr lang="en-US" dirty="0" smtClean="0"/>
              <a:t>The Cold War</a:t>
            </a:r>
            <a:endParaRPr lang="en-US" dirty="0"/>
          </a:p>
        </p:txBody>
      </p:sp>
    </p:spTree>
    <p:extLst>
      <p:ext uri="{BB962C8B-B14F-4D97-AF65-F5344CB8AC3E}">
        <p14:creationId xmlns:p14="http://schemas.microsoft.com/office/powerpoint/2010/main" val="1328974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563687"/>
          </a:xfrm>
        </p:spPr>
        <p:txBody>
          <a:bodyPr>
            <a:normAutofit fontScale="90000"/>
          </a:bodyPr>
          <a:lstStyle/>
          <a:p>
            <a:r>
              <a:rPr lang="en-US" sz="4400" dirty="0" smtClean="0">
                <a:latin typeface="Comic Sans MS" charset="0"/>
                <a:ea typeface="Comic Sans MS" charset="0"/>
                <a:cs typeface="Comic Sans MS" charset="0"/>
              </a:rPr>
              <a:t>COMMUNIST CONTROL OF EASTERN EUROPE GROWS</a:t>
            </a:r>
            <a:br>
              <a:rPr lang="en-US" sz="4400" dirty="0" smtClean="0">
                <a:latin typeface="Comic Sans MS" charset="0"/>
                <a:ea typeface="Comic Sans MS" charset="0"/>
                <a:cs typeface="Comic Sans MS" charset="0"/>
              </a:rPr>
            </a:br>
            <a:r>
              <a:rPr lang="en-US" sz="4400" dirty="0" smtClean="0">
                <a:latin typeface="Comic Sans MS" charset="0"/>
                <a:ea typeface="Comic Sans MS" charset="0"/>
                <a:cs typeface="Comic Sans MS" charset="0"/>
              </a:rPr>
              <a:t>1945–49</a:t>
            </a:r>
            <a:endParaRPr lang="en-US" sz="4400" dirty="0">
              <a:latin typeface="Comic Sans MS" charset="0"/>
              <a:ea typeface="Comic Sans MS" charset="0"/>
              <a:cs typeface="Comic Sans MS" charset="0"/>
            </a:endParaRPr>
          </a:p>
        </p:txBody>
      </p:sp>
      <p:sp>
        <p:nvSpPr>
          <p:cNvPr id="3" name="Subtitle 2"/>
          <p:cNvSpPr>
            <a:spLocks noGrp="1"/>
          </p:cNvSpPr>
          <p:nvPr>
            <p:ph type="subTitle" idx="1"/>
          </p:nvPr>
        </p:nvSpPr>
        <p:spPr>
          <a:xfrm>
            <a:off x="1524000" y="3200401"/>
            <a:ext cx="6976533" cy="2336799"/>
          </a:xfrm>
        </p:spPr>
        <p:txBody>
          <a:bodyPr>
            <a:normAutofit/>
          </a:bodyPr>
          <a:lstStyle/>
          <a:p>
            <a:pPr algn="l"/>
            <a:r>
              <a:rPr lang="en-GB" dirty="0"/>
              <a:t>Albania (1945</a:t>
            </a:r>
            <a:r>
              <a:rPr lang="en-GB" dirty="0" smtClean="0"/>
              <a:t>); </a:t>
            </a:r>
            <a:r>
              <a:rPr lang="en-GB" dirty="0"/>
              <a:t>Bulgaria (1945); Poland (1947</a:t>
            </a:r>
            <a:r>
              <a:rPr lang="en-GB" dirty="0" smtClean="0"/>
              <a:t>); Hungary </a:t>
            </a:r>
            <a:r>
              <a:rPr lang="en-GB" dirty="0"/>
              <a:t>(1947); Romania (1945–1947); Czechoslovakia (1945–48); East Germany (1949) – Russia turned their zone of Germany into the German Democratic Republic in 1949.</a:t>
            </a:r>
            <a:r>
              <a:rPr lang="en-US" dirty="0"/>
              <a:t> </a:t>
            </a:r>
          </a:p>
        </p:txBody>
      </p:sp>
    </p:spTree>
    <p:extLst>
      <p:ext uri="{BB962C8B-B14F-4D97-AF65-F5344CB8AC3E}">
        <p14:creationId xmlns:p14="http://schemas.microsoft.com/office/powerpoint/2010/main" val="159675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9700" y="650876"/>
            <a:ext cx="9144000" cy="1792287"/>
          </a:xfrm>
        </p:spPr>
        <p:txBody>
          <a:bodyPr>
            <a:normAutofit/>
          </a:bodyPr>
          <a:lstStyle/>
          <a:p>
            <a:r>
              <a:rPr lang="en-US" sz="4400" dirty="0" smtClean="0">
                <a:latin typeface="Comic Sans MS" charset="0"/>
                <a:ea typeface="Comic Sans MS" charset="0"/>
                <a:cs typeface="Comic Sans MS" charset="0"/>
              </a:rPr>
              <a:t>KENNAN’S LONG TELEGRAM, 1946</a:t>
            </a:r>
            <a:endParaRPr lang="en-US" sz="4400" dirty="0">
              <a:latin typeface="Comic Sans MS" charset="0"/>
              <a:ea typeface="Comic Sans MS" charset="0"/>
              <a:cs typeface="Comic Sans MS" charset="0"/>
            </a:endParaRPr>
          </a:p>
        </p:txBody>
      </p:sp>
      <p:sp>
        <p:nvSpPr>
          <p:cNvPr id="3" name="Subtitle 2"/>
          <p:cNvSpPr>
            <a:spLocks noGrp="1"/>
          </p:cNvSpPr>
          <p:nvPr>
            <p:ph type="subTitle" idx="1"/>
          </p:nvPr>
        </p:nvSpPr>
        <p:spPr>
          <a:xfrm>
            <a:off x="1524000" y="2607733"/>
            <a:ext cx="7670800" cy="2650067"/>
          </a:xfrm>
        </p:spPr>
        <p:txBody>
          <a:bodyPr>
            <a:normAutofit/>
          </a:bodyPr>
          <a:lstStyle/>
          <a:p>
            <a:pPr algn="l"/>
            <a:r>
              <a:rPr lang="en-GB" dirty="0">
                <a:latin typeface="Comic Sans MS" charset="0"/>
                <a:ea typeface="Comic Sans MS" charset="0"/>
                <a:cs typeface="Comic Sans MS" charset="0"/>
              </a:rPr>
              <a:t>A</a:t>
            </a:r>
            <a:r>
              <a:rPr lang="en-GB" dirty="0" smtClean="0">
                <a:latin typeface="Comic Sans MS" charset="0"/>
                <a:ea typeface="Comic Sans MS" charset="0"/>
                <a:cs typeface="Comic Sans MS" charset="0"/>
              </a:rPr>
              <a:t>n </a:t>
            </a:r>
            <a:r>
              <a:rPr lang="en-GB" dirty="0">
                <a:latin typeface="Comic Sans MS" charset="0"/>
                <a:ea typeface="Comic Sans MS" charset="0"/>
                <a:cs typeface="Comic Sans MS" charset="0"/>
              </a:rPr>
              <a:t>analysis of the foreign policy of the USSR and its possible future </a:t>
            </a:r>
            <a:r>
              <a:rPr lang="en-GB" dirty="0" smtClean="0">
                <a:latin typeface="Comic Sans MS" charset="0"/>
                <a:ea typeface="Comic Sans MS" charset="0"/>
                <a:cs typeface="Comic Sans MS" charset="0"/>
              </a:rPr>
              <a:t>actions stated </a:t>
            </a:r>
            <a:r>
              <a:rPr lang="en-GB" dirty="0">
                <a:latin typeface="Comic Sans MS" charset="0"/>
                <a:ea typeface="Comic Sans MS" charset="0"/>
                <a:cs typeface="Comic Sans MS" charset="0"/>
              </a:rPr>
              <a:t>that the Soviet leadership were suspicious and aggressive and that there must be no compromises with the USSR. Only a hard-line approach would be effective in containing Communism. The </a:t>
            </a:r>
            <a:r>
              <a:rPr lang="en-GB" dirty="0" smtClean="0">
                <a:latin typeface="Comic Sans MS" charset="0"/>
                <a:ea typeface="Comic Sans MS" charset="0"/>
                <a:cs typeface="Comic Sans MS" charset="0"/>
              </a:rPr>
              <a:t>analysis </a:t>
            </a:r>
            <a:r>
              <a:rPr lang="en-GB" dirty="0">
                <a:latin typeface="Comic Sans MS" charset="0"/>
                <a:ea typeface="Comic Sans MS" charset="0"/>
                <a:cs typeface="Comic Sans MS" charset="0"/>
              </a:rPr>
              <a:t>proved to be the basis for the Truman Doctrine.</a:t>
            </a:r>
            <a:r>
              <a:rPr lang="en-US" dirty="0">
                <a:latin typeface="Comic Sans MS" charset="0"/>
                <a:ea typeface="Comic Sans MS" charset="0"/>
                <a:cs typeface="Comic Sans MS" charset="0"/>
              </a:rPr>
              <a:t> </a:t>
            </a:r>
          </a:p>
        </p:txBody>
      </p:sp>
    </p:spTree>
    <p:extLst>
      <p:ext uri="{BB962C8B-B14F-4D97-AF65-F5344CB8AC3E}">
        <p14:creationId xmlns:p14="http://schemas.microsoft.com/office/powerpoint/2010/main" val="1453389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520825"/>
          </a:xfrm>
        </p:spPr>
        <p:txBody>
          <a:bodyPr>
            <a:normAutofit/>
          </a:bodyPr>
          <a:lstStyle/>
          <a:p>
            <a:r>
              <a:rPr lang="en-US" sz="4400" dirty="0" smtClean="0">
                <a:latin typeface="Comic Sans MS" charset="0"/>
                <a:ea typeface="Comic Sans MS" charset="0"/>
                <a:cs typeface="Comic Sans MS" charset="0"/>
              </a:rPr>
              <a:t>TRUMAN DOCTRINE, 1947</a:t>
            </a:r>
            <a:endParaRPr lang="en-US" sz="4400" dirty="0">
              <a:latin typeface="Comic Sans MS" charset="0"/>
              <a:ea typeface="Comic Sans MS" charset="0"/>
              <a:cs typeface="Comic Sans MS" charset="0"/>
            </a:endParaRPr>
          </a:p>
        </p:txBody>
      </p:sp>
      <p:sp>
        <p:nvSpPr>
          <p:cNvPr id="3" name="Subtitle 2"/>
          <p:cNvSpPr>
            <a:spLocks noGrp="1"/>
          </p:cNvSpPr>
          <p:nvPr>
            <p:ph type="subTitle" idx="1"/>
          </p:nvPr>
        </p:nvSpPr>
        <p:spPr>
          <a:xfrm>
            <a:off x="1524000" y="2971800"/>
            <a:ext cx="5276850" cy="3409950"/>
          </a:xfrm>
        </p:spPr>
        <p:txBody>
          <a:bodyPr>
            <a:normAutofit/>
          </a:bodyPr>
          <a:lstStyle/>
          <a:p>
            <a:pPr algn="l"/>
            <a:r>
              <a:rPr lang="en-GB" sz="2800" dirty="0" smtClean="0">
                <a:latin typeface="Comic Sans MS" charset="0"/>
                <a:ea typeface="Comic Sans MS" charset="0"/>
                <a:cs typeface="Comic Sans MS" charset="0"/>
              </a:rPr>
              <a:t>The USA Pledged </a:t>
            </a:r>
            <a:r>
              <a:rPr lang="en-GB" sz="2800" dirty="0">
                <a:latin typeface="Comic Sans MS" charset="0"/>
                <a:ea typeface="Comic Sans MS" charset="0"/>
                <a:cs typeface="Comic Sans MS" charset="0"/>
              </a:rPr>
              <a:t>$400 million to help Greece and </a:t>
            </a:r>
            <a:r>
              <a:rPr lang="en-GB" sz="2800" dirty="0" smtClean="0">
                <a:latin typeface="Comic Sans MS" charset="0"/>
                <a:ea typeface="Comic Sans MS" charset="0"/>
                <a:cs typeface="Comic Sans MS" charset="0"/>
              </a:rPr>
              <a:t>Turkey. </a:t>
            </a:r>
            <a:r>
              <a:rPr lang="en-GB" sz="2800" dirty="0">
                <a:latin typeface="Comic Sans MS" charset="0"/>
                <a:ea typeface="Comic Sans MS" charset="0"/>
                <a:cs typeface="Comic Sans MS" charset="0"/>
              </a:rPr>
              <a:t>Attempt to stave off Communism. First example of an active US policy to combat threat of Communism in Europe.</a:t>
            </a:r>
            <a:r>
              <a:rPr lang="en-US" sz="2800" dirty="0">
                <a:latin typeface="Comic Sans MS" charset="0"/>
                <a:ea typeface="Comic Sans MS" charset="0"/>
                <a:cs typeface="Comic Sans MS" charset="0"/>
              </a:rPr>
              <a:t> </a:t>
            </a:r>
          </a:p>
        </p:txBody>
      </p:sp>
    </p:spTree>
    <p:extLst>
      <p:ext uri="{BB962C8B-B14F-4D97-AF65-F5344CB8AC3E}">
        <p14:creationId xmlns:p14="http://schemas.microsoft.com/office/powerpoint/2010/main" val="1637283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263650"/>
          </a:xfrm>
        </p:spPr>
        <p:txBody>
          <a:bodyPr>
            <a:normAutofit/>
          </a:bodyPr>
          <a:lstStyle/>
          <a:p>
            <a:r>
              <a:rPr lang="en-US" sz="4400" dirty="0" smtClean="0">
                <a:latin typeface="Comic Sans MS" charset="0"/>
                <a:ea typeface="Comic Sans MS" charset="0"/>
                <a:cs typeface="Comic Sans MS" charset="0"/>
              </a:rPr>
              <a:t>MARSHALL PLAN, 1948</a:t>
            </a:r>
            <a:endParaRPr lang="en-US" sz="4400" dirty="0">
              <a:latin typeface="Comic Sans MS" charset="0"/>
              <a:ea typeface="Comic Sans MS" charset="0"/>
              <a:cs typeface="Comic Sans MS" charset="0"/>
            </a:endParaRPr>
          </a:p>
        </p:txBody>
      </p:sp>
      <p:sp>
        <p:nvSpPr>
          <p:cNvPr id="3" name="Subtitle 2"/>
          <p:cNvSpPr>
            <a:spLocks noGrp="1"/>
          </p:cNvSpPr>
          <p:nvPr>
            <p:ph type="subTitle" idx="1"/>
          </p:nvPr>
        </p:nvSpPr>
        <p:spPr>
          <a:xfrm>
            <a:off x="1524000" y="2762250"/>
            <a:ext cx="5143500" cy="3429000"/>
          </a:xfrm>
        </p:spPr>
        <p:txBody>
          <a:bodyPr>
            <a:normAutofit/>
          </a:bodyPr>
          <a:lstStyle/>
          <a:p>
            <a:pPr algn="l"/>
            <a:r>
              <a:rPr lang="en-GB" dirty="0" smtClean="0">
                <a:latin typeface="Comic Sans MS" charset="0"/>
                <a:ea typeface="Comic Sans MS" charset="0"/>
                <a:cs typeface="Comic Sans MS" charset="0"/>
              </a:rPr>
              <a:t>The US pledged </a:t>
            </a:r>
            <a:r>
              <a:rPr lang="en-GB" dirty="0">
                <a:latin typeface="Comic Sans MS" charset="0"/>
                <a:ea typeface="Comic Sans MS" charset="0"/>
                <a:cs typeface="Comic Sans MS" charset="0"/>
              </a:rPr>
              <a:t>money to help countries that </a:t>
            </a:r>
            <a:r>
              <a:rPr lang="en-GB" dirty="0" smtClean="0">
                <a:latin typeface="Comic Sans MS" charset="0"/>
                <a:ea typeface="Comic Sans MS" charset="0"/>
                <a:cs typeface="Comic Sans MS" charset="0"/>
              </a:rPr>
              <a:t>wished </a:t>
            </a:r>
            <a:r>
              <a:rPr lang="en-GB" dirty="0">
                <a:latin typeface="Comic Sans MS" charset="0"/>
                <a:ea typeface="Comic Sans MS" charset="0"/>
                <a:cs typeface="Comic Sans MS" charset="0"/>
              </a:rPr>
              <a:t>to stave off Communism. More than $13 billion was given to a vast number of European countries including Britain, France and West Germany. The USA made sure that all countries who took aid were now also major trading partners of the </a:t>
            </a:r>
            <a:r>
              <a:rPr lang="en-GB" dirty="0" smtClean="0">
                <a:latin typeface="Comic Sans MS" charset="0"/>
                <a:ea typeface="Comic Sans MS" charset="0"/>
                <a:cs typeface="Comic Sans MS" charset="0"/>
              </a:rPr>
              <a:t>USA</a:t>
            </a:r>
            <a:r>
              <a:rPr lang="en-GB" dirty="0">
                <a:latin typeface="Comic Sans MS" charset="0"/>
                <a:ea typeface="Comic Sans MS" charset="0"/>
                <a:cs typeface="Comic Sans MS" charset="0"/>
              </a:rPr>
              <a:t>.</a:t>
            </a:r>
            <a:endParaRPr lang="en-US" dirty="0">
              <a:latin typeface="Comic Sans MS" charset="0"/>
              <a:ea typeface="Comic Sans MS" charset="0"/>
              <a:cs typeface="Comic Sans MS" charset="0"/>
            </a:endParaRPr>
          </a:p>
        </p:txBody>
      </p:sp>
    </p:spTree>
    <p:extLst>
      <p:ext uri="{BB962C8B-B14F-4D97-AF65-F5344CB8AC3E}">
        <p14:creationId xmlns:p14="http://schemas.microsoft.com/office/powerpoint/2010/main" val="2115613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713"/>
            <a:ext cx="9144000" cy="1335087"/>
          </a:xfrm>
        </p:spPr>
        <p:txBody>
          <a:bodyPr>
            <a:normAutofit/>
          </a:bodyPr>
          <a:lstStyle/>
          <a:p>
            <a:r>
              <a:rPr lang="en-US" sz="4400" dirty="0" smtClean="0">
                <a:latin typeface="Comic Sans MS" charset="0"/>
                <a:ea typeface="Comic Sans MS" charset="0"/>
                <a:cs typeface="Comic Sans MS" charset="0"/>
              </a:rPr>
              <a:t>COMINFORM, 1948</a:t>
            </a:r>
            <a:endParaRPr lang="en-US" sz="4400" dirty="0">
              <a:latin typeface="Comic Sans MS" charset="0"/>
              <a:ea typeface="Comic Sans MS" charset="0"/>
              <a:cs typeface="Comic Sans MS" charset="0"/>
            </a:endParaRPr>
          </a:p>
        </p:txBody>
      </p:sp>
      <p:sp>
        <p:nvSpPr>
          <p:cNvPr id="3" name="Subtitle 2"/>
          <p:cNvSpPr>
            <a:spLocks noGrp="1"/>
          </p:cNvSpPr>
          <p:nvPr>
            <p:ph type="subTitle" idx="1"/>
          </p:nvPr>
        </p:nvSpPr>
        <p:spPr>
          <a:xfrm>
            <a:off x="1524000" y="2324100"/>
            <a:ext cx="5010150" cy="2933700"/>
          </a:xfrm>
        </p:spPr>
        <p:txBody>
          <a:bodyPr>
            <a:normAutofit/>
          </a:bodyPr>
          <a:lstStyle/>
          <a:p>
            <a:pPr algn="l"/>
            <a:r>
              <a:rPr lang="en-GB" sz="3200" dirty="0">
                <a:latin typeface="Comic Sans MS" charset="0"/>
                <a:ea typeface="Comic Sans MS" charset="0"/>
                <a:cs typeface="Comic Sans MS" charset="0"/>
              </a:rPr>
              <a:t>A</a:t>
            </a:r>
            <a:r>
              <a:rPr lang="en-GB" sz="3200" dirty="0" smtClean="0">
                <a:latin typeface="Comic Sans MS" charset="0"/>
                <a:ea typeface="Comic Sans MS" charset="0"/>
                <a:cs typeface="Comic Sans MS" charset="0"/>
              </a:rPr>
              <a:t>n </a:t>
            </a:r>
            <a:r>
              <a:rPr lang="en-GB" sz="3200" dirty="0">
                <a:latin typeface="Comic Sans MS" charset="0"/>
                <a:ea typeface="Comic Sans MS" charset="0"/>
                <a:cs typeface="Comic Sans MS" charset="0"/>
              </a:rPr>
              <a:t>organisation that was set up to </a:t>
            </a:r>
            <a:r>
              <a:rPr lang="en-GB" sz="3200" dirty="0" smtClean="0">
                <a:latin typeface="Comic Sans MS" charset="0"/>
                <a:ea typeface="Comic Sans MS" charset="0"/>
                <a:cs typeface="Comic Sans MS" charset="0"/>
              </a:rPr>
              <a:t>‘co-ordinate’ </a:t>
            </a:r>
            <a:r>
              <a:rPr lang="en-GB" sz="3200" dirty="0">
                <a:latin typeface="Comic Sans MS" charset="0"/>
                <a:ea typeface="Comic Sans MS" charset="0"/>
                <a:cs typeface="Comic Sans MS" charset="0"/>
              </a:rPr>
              <a:t>Communist groups and parties across Europe.</a:t>
            </a:r>
            <a:r>
              <a:rPr lang="en-US" sz="3200" dirty="0">
                <a:latin typeface="Comic Sans MS" charset="0"/>
                <a:ea typeface="Comic Sans MS" charset="0"/>
                <a:cs typeface="Comic Sans MS" charset="0"/>
              </a:rPr>
              <a:t> </a:t>
            </a:r>
          </a:p>
        </p:txBody>
      </p:sp>
    </p:spTree>
    <p:extLst>
      <p:ext uri="{BB962C8B-B14F-4D97-AF65-F5344CB8AC3E}">
        <p14:creationId xmlns:p14="http://schemas.microsoft.com/office/powerpoint/2010/main" val="12344772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320800"/>
          </a:xfrm>
        </p:spPr>
        <p:txBody>
          <a:bodyPr>
            <a:normAutofit/>
          </a:bodyPr>
          <a:lstStyle/>
          <a:p>
            <a:r>
              <a:rPr lang="en-US" sz="4400" dirty="0" smtClean="0">
                <a:latin typeface="Comic Sans MS" charset="0"/>
                <a:ea typeface="Comic Sans MS" charset="0"/>
                <a:cs typeface="Comic Sans MS" charset="0"/>
              </a:rPr>
              <a:t>COMECON, 1949</a:t>
            </a:r>
            <a:endParaRPr lang="en-US" sz="4400" dirty="0">
              <a:latin typeface="Comic Sans MS" charset="0"/>
              <a:ea typeface="Comic Sans MS" charset="0"/>
              <a:cs typeface="Comic Sans MS" charset="0"/>
            </a:endParaRPr>
          </a:p>
        </p:txBody>
      </p:sp>
      <p:sp>
        <p:nvSpPr>
          <p:cNvPr id="3" name="Subtitle 2"/>
          <p:cNvSpPr>
            <a:spLocks noGrp="1"/>
          </p:cNvSpPr>
          <p:nvPr>
            <p:ph type="subTitle" idx="1"/>
          </p:nvPr>
        </p:nvSpPr>
        <p:spPr>
          <a:xfrm>
            <a:off x="1524000" y="2914650"/>
            <a:ext cx="4629150" cy="2343150"/>
          </a:xfrm>
        </p:spPr>
        <p:txBody>
          <a:bodyPr>
            <a:normAutofit/>
          </a:bodyPr>
          <a:lstStyle/>
          <a:p>
            <a:pPr algn="l"/>
            <a:r>
              <a:rPr lang="en-GB" sz="3200" dirty="0">
                <a:latin typeface="Comic Sans MS" charset="0"/>
                <a:ea typeface="Comic Sans MS" charset="0"/>
                <a:cs typeface="Comic Sans MS" charset="0"/>
              </a:rPr>
              <a:t>S</a:t>
            </a:r>
            <a:r>
              <a:rPr lang="en-GB" sz="3200" dirty="0" smtClean="0">
                <a:latin typeface="Comic Sans MS" charset="0"/>
                <a:ea typeface="Comic Sans MS" charset="0"/>
                <a:cs typeface="Comic Sans MS" charset="0"/>
              </a:rPr>
              <a:t>cheme to provide </a:t>
            </a:r>
            <a:r>
              <a:rPr lang="en-GB" sz="3200" dirty="0">
                <a:latin typeface="Comic Sans MS" charset="0"/>
                <a:ea typeface="Comic Sans MS" charset="0"/>
                <a:cs typeface="Comic Sans MS" charset="0"/>
              </a:rPr>
              <a:t>economic assistance to the countries of Eastern Europe.</a:t>
            </a:r>
            <a:r>
              <a:rPr lang="en-US" sz="3200" dirty="0">
                <a:latin typeface="Comic Sans MS" charset="0"/>
                <a:ea typeface="Comic Sans MS" charset="0"/>
                <a:cs typeface="Comic Sans MS" charset="0"/>
              </a:rPr>
              <a:t> </a:t>
            </a:r>
          </a:p>
        </p:txBody>
      </p:sp>
    </p:spTree>
    <p:extLst>
      <p:ext uri="{BB962C8B-B14F-4D97-AF65-F5344CB8AC3E}">
        <p14:creationId xmlns:p14="http://schemas.microsoft.com/office/powerpoint/2010/main" val="1019727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8437" y="665163"/>
            <a:ext cx="9144000" cy="1206500"/>
          </a:xfrm>
        </p:spPr>
        <p:txBody>
          <a:bodyPr>
            <a:normAutofit/>
          </a:bodyPr>
          <a:lstStyle/>
          <a:p>
            <a:r>
              <a:rPr lang="en-US" sz="4400" dirty="0" smtClean="0">
                <a:latin typeface="Comic Sans MS" charset="0"/>
                <a:ea typeface="Comic Sans MS" charset="0"/>
                <a:cs typeface="Comic Sans MS" charset="0"/>
              </a:rPr>
              <a:t>NATO, 1949</a:t>
            </a:r>
            <a:endParaRPr lang="en-US" sz="4400" dirty="0">
              <a:latin typeface="Comic Sans MS" charset="0"/>
              <a:ea typeface="Comic Sans MS" charset="0"/>
              <a:cs typeface="Comic Sans MS" charset="0"/>
            </a:endParaRPr>
          </a:p>
        </p:txBody>
      </p:sp>
      <p:sp>
        <p:nvSpPr>
          <p:cNvPr id="3" name="Subtitle 2"/>
          <p:cNvSpPr>
            <a:spLocks noGrp="1"/>
          </p:cNvSpPr>
          <p:nvPr>
            <p:ph type="subTitle" idx="1"/>
          </p:nvPr>
        </p:nvSpPr>
        <p:spPr>
          <a:xfrm>
            <a:off x="1104900" y="2478088"/>
            <a:ext cx="4343400" cy="3998912"/>
          </a:xfrm>
        </p:spPr>
        <p:txBody>
          <a:bodyPr>
            <a:normAutofit/>
          </a:bodyPr>
          <a:lstStyle/>
          <a:p>
            <a:pPr algn="l"/>
            <a:r>
              <a:rPr lang="en-GB" dirty="0" smtClean="0">
                <a:latin typeface="Comic Sans MS" charset="0"/>
                <a:ea typeface="Comic Sans MS" charset="0"/>
                <a:cs typeface="Comic Sans MS" charset="0"/>
              </a:rPr>
              <a:t>An organisation to provide a </a:t>
            </a:r>
            <a:r>
              <a:rPr lang="en-GB" dirty="0">
                <a:latin typeface="Comic Sans MS" charset="0"/>
                <a:ea typeface="Comic Sans MS" charset="0"/>
                <a:cs typeface="Comic Sans MS" charset="0"/>
              </a:rPr>
              <a:t>more centrally co-ordinated approach to the threat of Communist expansion. This established military </a:t>
            </a:r>
            <a:r>
              <a:rPr lang="en-GB" dirty="0" smtClean="0">
                <a:latin typeface="Comic Sans MS" charset="0"/>
                <a:ea typeface="Comic Sans MS" charset="0"/>
                <a:cs typeface="Comic Sans MS" charset="0"/>
              </a:rPr>
              <a:t>co-operation </a:t>
            </a:r>
            <a:r>
              <a:rPr lang="en-GB" dirty="0">
                <a:latin typeface="Comic Sans MS" charset="0"/>
                <a:ea typeface="Comic Sans MS" charset="0"/>
                <a:cs typeface="Comic Sans MS" charset="0"/>
              </a:rPr>
              <a:t>in the event of war, and included countries such as Britain, France, Canada and </a:t>
            </a:r>
            <a:r>
              <a:rPr lang="en-GB" dirty="0" smtClean="0">
                <a:latin typeface="Comic Sans MS" charset="0"/>
                <a:ea typeface="Comic Sans MS" charset="0"/>
                <a:cs typeface="Comic Sans MS" charset="0"/>
              </a:rPr>
              <a:t>Belgium, </a:t>
            </a:r>
            <a:r>
              <a:rPr lang="en-GB" dirty="0">
                <a:latin typeface="Comic Sans MS" charset="0"/>
                <a:ea typeface="Comic Sans MS" charset="0"/>
                <a:cs typeface="Comic Sans MS" charset="0"/>
              </a:rPr>
              <a:t>as well as many smaller Western European nations.</a:t>
            </a:r>
            <a:r>
              <a:rPr lang="en-US" dirty="0">
                <a:latin typeface="Comic Sans MS" charset="0"/>
                <a:ea typeface="Comic Sans MS" charset="0"/>
                <a:cs typeface="Comic Sans MS" charset="0"/>
              </a:rPr>
              <a:t> </a:t>
            </a:r>
          </a:p>
        </p:txBody>
      </p:sp>
    </p:spTree>
    <p:extLst>
      <p:ext uri="{BB962C8B-B14F-4D97-AF65-F5344CB8AC3E}">
        <p14:creationId xmlns:p14="http://schemas.microsoft.com/office/powerpoint/2010/main" val="1647732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512763"/>
            <a:ext cx="9144000" cy="1235075"/>
          </a:xfrm>
        </p:spPr>
        <p:txBody>
          <a:bodyPr>
            <a:normAutofit/>
          </a:bodyPr>
          <a:lstStyle/>
          <a:p>
            <a:r>
              <a:rPr lang="en-US" sz="4400" dirty="0" smtClean="0">
                <a:latin typeface="Comic Sans MS" charset="0"/>
                <a:ea typeface="Comic Sans MS" charset="0"/>
                <a:cs typeface="Comic Sans MS" charset="0"/>
              </a:rPr>
              <a:t>USSR GET THE A-BOMB, 1949</a:t>
            </a:r>
            <a:endParaRPr lang="en-US" sz="4400" dirty="0">
              <a:latin typeface="Comic Sans MS" charset="0"/>
              <a:ea typeface="Comic Sans MS" charset="0"/>
              <a:cs typeface="Comic Sans MS" charset="0"/>
            </a:endParaRPr>
          </a:p>
        </p:txBody>
      </p:sp>
      <p:sp>
        <p:nvSpPr>
          <p:cNvPr id="3" name="Subtitle 2"/>
          <p:cNvSpPr>
            <a:spLocks noGrp="1"/>
          </p:cNvSpPr>
          <p:nvPr>
            <p:ph type="subTitle" idx="1"/>
          </p:nvPr>
        </p:nvSpPr>
        <p:spPr>
          <a:xfrm>
            <a:off x="933450" y="2203588"/>
            <a:ext cx="3162300" cy="4197212"/>
          </a:xfrm>
        </p:spPr>
        <p:txBody>
          <a:bodyPr>
            <a:normAutofit/>
          </a:bodyPr>
          <a:lstStyle/>
          <a:p>
            <a:pPr algn="l"/>
            <a:r>
              <a:rPr lang="en-GB" dirty="0">
                <a:latin typeface="Comic Sans MS" charset="0"/>
                <a:ea typeface="Comic Sans MS" charset="0"/>
                <a:cs typeface="Comic Sans MS" charset="0"/>
              </a:rPr>
              <a:t>The USSR secretly tested their first </a:t>
            </a:r>
            <a:r>
              <a:rPr lang="en-GB" dirty="0" smtClean="0">
                <a:latin typeface="Comic Sans MS" charset="0"/>
                <a:ea typeface="Comic Sans MS" charset="0"/>
                <a:cs typeface="Comic Sans MS" charset="0"/>
              </a:rPr>
              <a:t>A-bomb </a:t>
            </a:r>
            <a:r>
              <a:rPr lang="en-GB" dirty="0">
                <a:latin typeface="Comic Sans MS" charset="0"/>
                <a:ea typeface="Comic Sans MS" charset="0"/>
                <a:cs typeface="Comic Sans MS" charset="0"/>
              </a:rPr>
              <a:t>a full six years earlier than the USA had expected them to. The radiation was detected, and thus the power balance of the Cold War had now dramatically been shifted.</a:t>
            </a:r>
            <a:r>
              <a:rPr lang="en-US" dirty="0">
                <a:latin typeface="Comic Sans MS" charset="0"/>
                <a:ea typeface="Comic Sans MS" charset="0"/>
                <a:cs typeface="Comic Sans MS" charset="0"/>
              </a:rPr>
              <a:t> </a:t>
            </a:r>
          </a:p>
        </p:txBody>
      </p:sp>
    </p:spTree>
    <p:extLst>
      <p:ext uri="{BB962C8B-B14F-4D97-AF65-F5344CB8AC3E}">
        <p14:creationId xmlns:p14="http://schemas.microsoft.com/office/powerpoint/2010/main" val="16370708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61950" y="722313"/>
            <a:ext cx="5403860" cy="1020762"/>
          </a:xfrm>
        </p:spPr>
        <p:txBody>
          <a:bodyPr>
            <a:normAutofit fontScale="90000"/>
          </a:bodyPr>
          <a:lstStyle/>
          <a:p>
            <a:r>
              <a:rPr lang="en-US" sz="4400" dirty="0" err="1" smtClean="0">
                <a:latin typeface="Comic Sans MS" charset="0"/>
                <a:ea typeface="Comic Sans MS" charset="0"/>
                <a:cs typeface="Comic Sans MS" charset="0"/>
              </a:rPr>
              <a:t>McCARTHYISM</a:t>
            </a:r>
            <a:r>
              <a:rPr lang="en-US" sz="4400" dirty="0" smtClean="0">
                <a:latin typeface="Comic Sans MS" charset="0"/>
                <a:ea typeface="Comic Sans MS" charset="0"/>
                <a:cs typeface="Comic Sans MS" charset="0"/>
              </a:rPr>
              <a:t>, 1950</a:t>
            </a:r>
            <a:endParaRPr lang="en-US" sz="4400" dirty="0">
              <a:latin typeface="Comic Sans MS" charset="0"/>
              <a:ea typeface="Comic Sans MS" charset="0"/>
              <a:cs typeface="Comic Sans MS" charset="0"/>
            </a:endParaRPr>
          </a:p>
        </p:txBody>
      </p:sp>
      <p:sp>
        <p:nvSpPr>
          <p:cNvPr id="3" name="Subtitle 2"/>
          <p:cNvSpPr>
            <a:spLocks noGrp="1"/>
          </p:cNvSpPr>
          <p:nvPr>
            <p:ph type="subTitle" idx="1"/>
          </p:nvPr>
        </p:nvSpPr>
        <p:spPr>
          <a:xfrm>
            <a:off x="571500" y="2429668"/>
            <a:ext cx="4362450" cy="3856831"/>
          </a:xfrm>
        </p:spPr>
        <p:txBody>
          <a:bodyPr>
            <a:noAutofit/>
          </a:bodyPr>
          <a:lstStyle/>
          <a:p>
            <a:pPr algn="l"/>
            <a:r>
              <a:rPr lang="en-GB" sz="3200" dirty="0">
                <a:latin typeface="Comic Sans MS" charset="0"/>
                <a:ea typeface="Comic Sans MS" charset="0"/>
                <a:cs typeface="Comic Sans MS" charset="0"/>
              </a:rPr>
              <a:t>A hunt for the </a:t>
            </a:r>
            <a:r>
              <a:rPr lang="en-GB" sz="3200" dirty="0" smtClean="0">
                <a:latin typeface="Comic Sans MS" charset="0"/>
                <a:ea typeface="Comic Sans MS" charset="0"/>
                <a:cs typeface="Comic Sans MS" charset="0"/>
              </a:rPr>
              <a:t>‘Reds </a:t>
            </a:r>
            <a:r>
              <a:rPr lang="en-GB" sz="3200" dirty="0">
                <a:latin typeface="Comic Sans MS" charset="0"/>
                <a:ea typeface="Comic Sans MS" charset="0"/>
                <a:cs typeface="Comic Sans MS" charset="0"/>
              </a:rPr>
              <a:t>under the </a:t>
            </a:r>
            <a:r>
              <a:rPr lang="en-GB" sz="3200" dirty="0" smtClean="0">
                <a:latin typeface="Comic Sans MS" charset="0"/>
                <a:ea typeface="Comic Sans MS" charset="0"/>
                <a:cs typeface="Comic Sans MS" charset="0"/>
              </a:rPr>
              <a:t>Beds’ </a:t>
            </a:r>
            <a:r>
              <a:rPr lang="en-GB" sz="3200" dirty="0">
                <a:latin typeface="Comic Sans MS" charset="0"/>
                <a:ea typeface="Comic Sans MS" charset="0"/>
                <a:cs typeface="Comic Sans MS" charset="0"/>
              </a:rPr>
              <a:t>took off in the USA. </a:t>
            </a:r>
            <a:r>
              <a:rPr lang="en-GB" sz="3200" dirty="0" smtClean="0">
                <a:latin typeface="Comic Sans MS" charset="0"/>
                <a:ea typeface="Comic Sans MS" charset="0"/>
                <a:cs typeface="Comic Sans MS" charset="0"/>
              </a:rPr>
              <a:t>Fear of Communist sympathisers inside America grew.</a:t>
            </a:r>
            <a:endParaRPr lang="en-US" sz="3200" dirty="0">
              <a:latin typeface="Comic Sans MS" charset="0"/>
              <a:ea typeface="Comic Sans MS" charset="0"/>
              <a:cs typeface="Comic Sans MS" charset="0"/>
            </a:endParaRPr>
          </a:p>
        </p:txBody>
      </p:sp>
    </p:spTree>
    <p:extLst>
      <p:ext uri="{BB962C8B-B14F-4D97-AF65-F5344CB8AC3E}">
        <p14:creationId xmlns:p14="http://schemas.microsoft.com/office/powerpoint/2010/main" val="689122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12763"/>
            <a:ext cx="9144000" cy="1106487"/>
          </a:xfrm>
        </p:spPr>
        <p:txBody>
          <a:bodyPr>
            <a:normAutofit/>
          </a:bodyPr>
          <a:lstStyle/>
          <a:p>
            <a:r>
              <a:rPr lang="en-US" sz="4400" dirty="0" smtClean="0">
                <a:latin typeface="Comic Sans MS" charset="0"/>
                <a:ea typeface="Comic Sans MS" charset="0"/>
                <a:cs typeface="Comic Sans MS" charset="0"/>
              </a:rPr>
              <a:t>NSC-68, 1950</a:t>
            </a:r>
            <a:endParaRPr lang="en-US" sz="4400" dirty="0">
              <a:latin typeface="Comic Sans MS" charset="0"/>
              <a:ea typeface="Comic Sans MS" charset="0"/>
              <a:cs typeface="Comic Sans MS" charset="0"/>
            </a:endParaRPr>
          </a:p>
        </p:txBody>
      </p:sp>
      <p:sp>
        <p:nvSpPr>
          <p:cNvPr id="3" name="Subtitle 2"/>
          <p:cNvSpPr>
            <a:spLocks noGrp="1"/>
          </p:cNvSpPr>
          <p:nvPr>
            <p:ph type="subTitle" idx="1"/>
          </p:nvPr>
        </p:nvSpPr>
        <p:spPr>
          <a:xfrm>
            <a:off x="1524000" y="2381250"/>
            <a:ext cx="5124450" cy="4076700"/>
          </a:xfrm>
        </p:spPr>
        <p:txBody>
          <a:bodyPr>
            <a:normAutofit/>
          </a:bodyPr>
          <a:lstStyle/>
          <a:p>
            <a:pPr algn="l"/>
            <a:r>
              <a:rPr lang="en-GB" dirty="0">
                <a:latin typeface="Comic Sans MS" charset="0"/>
                <a:ea typeface="Comic Sans MS" charset="0"/>
                <a:cs typeface="Comic Sans MS" charset="0"/>
              </a:rPr>
              <a:t>In the light of the new nuclear threat of Communism, </a:t>
            </a:r>
            <a:r>
              <a:rPr lang="en-GB" dirty="0" smtClean="0">
                <a:latin typeface="Comic Sans MS" charset="0"/>
                <a:ea typeface="Comic Sans MS" charset="0"/>
                <a:cs typeface="Comic Sans MS" charset="0"/>
              </a:rPr>
              <a:t>a strategy was developed </a:t>
            </a:r>
            <a:r>
              <a:rPr lang="en-GB" dirty="0">
                <a:latin typeface="Comic Sans MS" charset="0"/>
                <a:ea typeface="Comic Sans MS" charset="0"/>
                <a:cs typeface="Comic Sans MS" charset="0"/>
              </a:rPr>
              <a:t>that outlined the new direction that the USA’s foreign policy needed to take in order to contain Communism. This new direction would now focus on </a:t>
            </a:r>
            <a:r>
              <a:rPr lang="en-GB" dirty="0" smtClean="0">
                <a:latin typeface="Comic Sans MS" charset="0"/>
                <a:ea typeface="Comic Sans MS" charset="0"/>
                <a:cs typeface="Comic Sans MS" charset="0"/>
              </a:rPr>
              <a:t>‘rollback’, </a:t>
            </a:r>
            <a:r>
              <a:rPr lang="en-GB" dirty="0">
                <a:latin typeface="Comic Sans MS" charset="0"/>
                <a:ea typeface="Comic Sans MS" charset="0"/>
                <a:cs typeface="Comic Sans MS" charset="0"/>
              </a:rPr>
              <a:t>the view that Communism needed to be confronted and pushed back to safeguard the free world. </a:t>
            </a:r>
            <a:endParaRPr lang="en-US" dirty="0">
              <a:latin typeface="Comic Sans MS" charset="0"/>
              <a:ea typeface="Comic Sans MS" charset="0"/>
              <a:cs typeface="Comic Sans MS" charset="0"/>
            </a:endParaRPr>
          </a:p>
        </p:txBody>
      </p:sp>
    </p:spTree>
    <p:extLst>
      <p:ext uri="{BB962C8B-B14F-4D97-AF65-F5344CB8AC3E}">
        <p14:creationId xmlns:p14="http://schemas.microsoft.com/office/powerpoint/2010/main" val="702818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25600" y="231085"/>
            <a:ext cx="8246531" cy="962025"/>
          </a:xfrm>
          <a:noFill/>
          <a:ln>
            <a:noFill/>
          </a:ln>
        </p:spPr>
        <p:txBody>
          <a:bodyPr/>
          <a:lstStyle/>
          <a:p>
            <a:r>
              <a:rPr lang="en-US" dirty="0" smtClean="0"/>
              <a:t>                  The Cold War</a:t>
            </a:r>
            <a:endParaRPr lang="en-US" dirty="0"/>
          </a:p>
        </p:txBody>
      </p:sp>
      <p:sp>
        <p:nvSpPr>
          <p:cNvPr id="4" name="Content Placeholder 3"/>
          <p:cNvSpPr>
            <a:spLocks noGrp="1"/>
          </p:cNvSpPr>
          <p:nvPr>
            <p:ph sz="half" idx="2"/>
          </p:nvPr>
        </p:nvSpPr>
        <p:spPr>
          <a:xfrm>
            <a:off x="1069009" y="1381539"/>
            <a:ext cx="9797774" cy="5405967"/>
          </a:xfrm>
          <a:noFill/>
          <a:ln>
            <a:solidFill>
              <a:schemeClr val="bg1"/>
            </a:solidFill>
          </a:ln>
        </p:spPr>
        <p:txBody>
          <a:bodyPr>
            <a:normAutofit/>
          </a:bodyPr>
          <a:lstStyle/>
          <a:p>
            <a:r>
              <a:rPr lang="en-US" dirty="0" smtClean="0"/>
              <a:t>Welcome to this review lesson on the Cold War. </a:t>
            </a:r>
          </a:p>
          <a:p>
            <a:endParaRPr lang="en-US" dirty="0"/>
          </a:p>
          <a:p>
            <a:r>
              <a:rPr lang="en-US" dirty="0" smtClean="0"/>
              <a:t>You have been placed in groups to work.</a:t>
            </a:r>
          </a:p>
          <a:p>
            <a:endParaRPr lang="en-US" dirty="0"/>
          </a:p>
          <a:p>
            <a:r>
              <a:rPr lang="en-US" dirty="0" smtClean="0"/>
              <a:t>You will be given different cards during the lesson, which you will need to make a timeline.</a:t>
            </a:r>
          </a:p>
          <a:p>
            <a:endParaRPr lang="en-US" dirty="0"/>
          </a:p>
          <a:p>
            <a:r>
              <a:rPr lang="en-US" b="1" dirty="0" smtClean="0"/>
              <a:t>Activity 1</a:t>
            </a:r>
            <a:r>
              <a:rPr lang="en-US" dirty="0" smtClean="0"/>
              <a:t>: Your first cards are the names of events.  There are 26 events to place in the order in which they took place.</a:t>
            </a:r>
            <a:endParaRPr lang="en-US" dirty="0"/>
          </a:p>
        </p:txBody>
      </p:sp>
    </p:spTree>
    <p:extLst>
      <p:ext uri="{BB962C8B-B14F-4D97-AF65-F5344CB8AC3E}">
        <p14:creationId xmlns:p14="http://schemas.microsoft.com/office/powerpoint/2010/main" val="7452797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3194"/>
            <a:ext cx="6953250" cy="1420812"/>
          </a:xfrm>
        </p:spPr>
        <p:txBody>
          <a:bodyPr>
            <a:normAutofit/>
          </a:bodyPr>
          <a:lstStyle/>
          <a:p>
            <a:r>
              <a:rPr lang="en-US" sz="4400" dirty="0" smtClean="0">
                <a:latin typeface="Comic Sans MS" charset="0"/>
                <a:ea typeface="Comic Sans MS" charset="0"/>
                <a:cs typeface="Comic Sans MS" charset="0"/>
              </a:rPr>
              <a:t>WARSAW PACT, 1955</a:t>
            </a:r>
            <a:endParaRPr lang="en-US" sz="4400" dirty="0">
              <a:latin typeface="Comic Sans MS" charset="0"/>
              <a:ea typeface="Comic Sans MS" charset="0"/>
              <a:cs typeface="Comic Sans MS" charset="0"/>
            </a:endParaRPr>
          </a:p>
        </p:txBody>
      </p:sp>
      <p:sp>
        <p:nvSpPr>
          <p:cNvPr id="3" name="Subtitle 2"/>
          <p:cNvSpPr>
            <a:spLocks noGrp="1"/>
          </p:cNvSpPr>
          <p:nvPr>
            <p:ph type="subTitle" idx="1"/>
          </p:nvPr>
        </p:nvSpPr>
        <p:spPr>
          <a:xfrm>
            <a:off x="983001" y="1963738"/>
            <a:ext cx="4286250" cy="3827462"/>
          </a:xfrm>
        </p:spPr>
        <p:txBody>
          <a:bodyPr>
            <a:normAutofit/>
          </a:bodyPr>
          <a:lstStyle/>
          <a:p>
            <a:pPr algn="l"/>
            <a:r>
              <a:rPr lang="en-GB" dirty="0" smtClean="0">
                <a:latin typeface="Comic Sans MS" charset="0"/>
                <a:ea typeface="Comic Sans MS" charset="0"/>
                <a:cs typeface="Comic Sans MS" charset="0"/>
              </a:rPr>
              <a:t>An agreement </a:t>
            </a:r>
            <a:r>
              <a:rPr lang="en-GB" dirty="0">
                <a:latin typeface="Comic Sans MS" charset="0"/>
                <a:ea typeface="Comic Sans MS" charset="0"/>
                <a:cs typeface="Comic Sans MS" charset="0"/>
              </a:rPr>
              <a:t>that </a:t>
            </a:r>
            <a:r>
              <a:rPr lang="en-GB" dirty="0" smtClean="0">
                <a:latin typeface="Comic Sans MS" charset="0"/>
                <a:ea typeface="Comic Sans MS" charset="0"/>
                <a:cs typeface="Comic Sans MS" charset="0"/>
              </a:rPr>
              <a:t>co-ordinated </a:t>
            </a:r>
            <a:r>
              <a:rPr lang="en-GB" dirty="0">
                <a:latin typeface="Comic Sans MS" charset="0"/>
                <a:ea typeface="Comic Sans MS" charset="0"/>
                <a:cs typeface="Comic Sans MS" charset="0"/>
              </a:rPr>
              <a:t>the defences of the </a:t>
            </a:r>
            <a:r>
              <a:rPr lang="en-GB" dirty="0" smtClean="0">
                <a:latin typeface="Comic Sans MS" charset="0"/>
                <a:ea typeface="Comic Sans MS" charset="0"/>
                <a:cs typeface="Comic Sans MS" charset="0"/>
              </a:rPr>
              <a:t>Soviet </a:t>
            </a:r>
            <a:r>
              <a:rPr lang="en-GB" dirty="0">
                <a:latin typeface="Comic Sans MS" charset="0"/>
                <a:ea typeface="Comic Sans MS" charset="0"/>
                <a:cs typeface="Comic Sans MS" charset="0"/>
              </a:rPr>
              <a:t>B</a:t>
            </a:r>
            <a:r>
              <a:rPr lang="en-GB" dirty="0" smtClean="0">
                <a:latin typeface="Comic Sans MS" charset="0"/>
                <a:ea typeface="Comic Sans MS" charset="0"/>
                <a:cs typeface="Comic Sans MS" charset="0"/>
              </a:rPr>
              <a:t>loc </a:t>
            </a:r>
            <a:r>
              <a:rPr lang="en-GB" dirty="0">
                <a:latin typeface="Comic Sans MS" charset="0"/>
                <a:ea typeface="Comic Sans MS" charset="0"/>
                <a:cs typeface="Comic Sans MS" charset="0"/>
              </a:rPr>
              <a:t>under the control of the Soviet Union. </a:t>
            </a:r>
            <a:r>
              <a:rPr lang="en-GB" dirty="0" smtClean="0">
                <a:latin typeface="Comic Sans MS" charset="0"/>
                <a:ea typeface="Comic Sans MS" charset="0"/>
                <a:cs typeface="Comic Sans MS" charset="0"/>
              </a:rPr>
              <a:t>Members were even </a:t>
            </a:r>
            <a:r>
              <a:rPr lang="en-GB" dirty="0">
                <a:latin typeface="Comic Sans MS" charset="0"/>
                <a:ea typeface="Comic Sans MS" charset="0"/>
                <a:cs typeface="Comic Sans MS" charset="0"/>
              </a:rPr>
              <a:t>more reliant upon the USSR for military aid in the event of </a:t>
            </a:r>
            <a:r>
              <a:rPr lang="en-GB" dirty="0" smtClean="0">
                <a:latin typeface="Comic Sans MS" charset="0"/>
                <a:ea typeface="Comic Sans MS" charset="0"/>
                <a:cs typeface="Comic Sans MS" charset="0"/>
              </a:rPr>
              <a:t>internal or external attacks.</a:t>
            </a:r>
            <a:r>
              <a:rPr lang="en-US" dirty="0" smtClean="0">
                <a:latin typeface="Comic Sans MS" charset="0"/>
                <a:ea typeface="Comic Sans MS" charset="0"/>
                <a:cs typeface="Comic Sans MS" charset="0"/>
              </a:rPr>
              <a:t> </a:t>
            </a:r>
            <a:endParaRPr lang="en-US" dirty="0">
              <a:latin typeface="Comic Sans MS" charset="0"/>
              <a:ea typeface="Comic Sans MS" charset="0"/>
              <a:cs typeface="Comic Sans MS" charset="0"/>
            </a:endParaRPr>
          </a:p>
        </p:txBody>
      </p:sp>
    </p:spTree>
    <p:extLst>
      <p:ext uri="{BB962C8B-B14F-4D97-AF65-F5344CB8AC3E}">
        <p14:creationId xmlns:p14="http://schemas.microsoft.com/office/powerpoint/2010/main" val="1104437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292225"/>
          </a:xfrm>
        </p:spPr>
        <p:txBody>
          <a:bodyPr>
            <a:noAutofit/>
          </a:bodyPr>
          <a:lstStyle/>
          <a:p>
            <a:r>
              <a:rPr lang="en-US" sz="4400" dirty="0" smtClean="0">
                <a:latin typeface="Comic Sans MS" charset="0"/>
                <a:ea typeface="Comic Sans MS" charset="0"/>
                <a:cs typeface="Comic Sans MS" charset="0"/>
              </a:rPr>
              <a:t>KHRUSHCHEV’S ‘SECRET SPEECH’, 1956</a:t>
            </a:r>
            <a:endParaRPr lang="en-US" sz="4400" dirty="0">
              <a:latin typeface="Comic Sans MS" charset="0"/>
              <a:ea typeface="Comic Sans MS" charset="0"/>
              <a:cs typeface="Comic Sans MS" charset="0"/>
            </a:endParaRPr>
          </a:p>
        </p:txBody>
      </p:sp>
      <p:sp>
        <p:nvSpPr>
          <p:cNvPr id="3" name="Subtitle 2"/>
          <p:cNvSpPr>
            <a:spLocks noGrp="1"/>
          </p:cNvSpPr>
          <p:nvPr>
            <p:ph type="subTitle" idx="1"/>
          </p:nvPr>
        </p:nvSpPr>
        <p:spPr>
          <a:xfrm>
            <a:off x="1314450" y="2592388"/>
            <a:ext cx="4781550" cy="3636962"/>
          </a:xfrm>
        </p:spPr>
        <p:txBody>
          <a:bodyPr>
            <a:normAutofit lnSpcReduction="10000"/>
          </a:bodyPr>
          <a:lstStyle/>
          <a:p>
            <a:pPr algn="l"/>
            <a:r>
              <a:rPr lang="en-GB" dirty="0" smtClean="0">
                <a:latin typeface="Comic Sans MS" charset="0"/>
                <a:ea typeface="Comic Sans MS" charset="0"/>
                <a:cs typeface="Comic Sans MS" charset="0"/>
              </a:rPr>
              <a:t>A </a:t>
            </a:r>
            <a:r>
              <a:rPr lang="en-GB" dirty="0">
                <a:latin typeface="Comic Sans MS" charset="0"/>
                <a:ea typeface="Comic Sans MS" charset="0"/>
                <a:cs typeface="Comic Sans MS" charset="0"/>
              </a:rPr>
              <a:t>speech denouncing Stalinism and the cult of the individual. It pointed out in clear terms how dictatorial the regime of Stalin was, and exactly how he purged the Communist Party of any possible threats using illegal methods, including </a:t>
            </a:r>
            <a:r>
              <a:rPr lang="en-GB" dirty="0" smtClean="0">
                <a:latin typeface="Comic Sans MS" charset="0"/>
                <a:ea typeface="Comic Sans MS" charset="0"/>
                <a:cs typeface="Comic Sans MS" charset="0"/>
              </a:rPr>
              <a:t>torture, </a:t>
            </a:r>
            <a:r>
              <a:rPr lang="en-GB" dirty="0">
                <a:latin typeface="Comic Sans MS" charset="0"/>
                <a:ea typeface="Comic Sans MS" charset="0"/>
                <a:cs typeface="Comic Sans MS" charset="0"/>
              </a:rPr>
              <a:t>in the late </a:t>
            </a:r>
            <a:r>
              <a:rPr lang="en-GB" dirty="0" smtClean="0">
                <a:latin typeface="Comic Sans MS" charset="0"/>
                <a:ea typeface="Comic Sans MS" charset="0"/>
                <a:cs typeface="Comic Sans MS" charset="0"/>
              </a:rPr>
              <a:t>1930s. The </a:t>
            </a:r>
            <a:r>
              <a:rPr lang="en-GB" dirty="0">
                <a:latin typeface="Comic Sans MS" charset="0"/>
                <a:ea typeface="Comic Sans MS" charset="0"/>
                <a:cs typeface="Comic Sans MS" charset="0"/>
              </a:rPr>
              <a:t>speech seemed to many to herald a new era in the Communist Party.</a:t>
            </a:r>
            <a:r>
              <a:rPr lang="en-US" dirty="0">
                <a:latin typeface="Comic Sans MS" charset="0"/>
                <a:ea typeface="Comic Sans MS" charset="0"/>
                <a:cs typeface="Comic Sans MS" charset="0"/>
              </a:rPr>
              <a:t> </a:t>
            </a:r>
          </a:p>
        </p:txBody>
      </p:sp>
    </p:spTree>
    <p:extLst>
      <p:ext uri="{BB962C8B-B14F-4D97-AF65-F5344CB8AC3E}">
        <p14:creationId xmlns:p14="http://schemas.microsoft.com/office/powerpoint/2010/main" val="15763215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5257800" cy="1606550"/>
          </a:xfrm>
        </p:spPr>
        <p:txBody>
          <a:bodyPr>
            <a:normAutofit fontScale="90000"/>
          </a:bodyPr>
          <a:lstStyle/>
          <a:p>
            <a:r>
              <a:rPr lang="en-US" sz="4400" dirty="0" smtClean="0">
                <a:latin typeface="Comic Sans MS" charset="0"/>
                <a:ea typeface="Comic Sans MS" charset="0"/>
                <a:cs typeface="Comic Sans MS" charset="0"/>
              </a:rPr>
              <a:t>U-2 SPY PLANE SHOT DOWN, 1960</a:t>
            </a:r>
            <a:endParaRPr lang="en-US" sz="4400" dirty="0">
              <a:latin typeface="Comic Sans MS" charset="0"/>
              <a:ea typeface="Comic Sans MS" charset="0"/>
              <a:cs typeface="Comic Sans MS" charset="0"/>
            </a:endParaRPr>
          </a:p>
        </p:txBody>
      </p:sp>
      <p:sp>
        <p:nvSpPr>
          <p:cNvPr id="3" name="Subtitle 2"/>
          <p:cNvSpPr>
            <a:spLocks noGrp="1"/>
          </p:cNvSpPr>
          <p:nvPr>
            <p:ph type="subTitle" idx="1"/>
          </p:nvPr>
        </p:nvSpPr>
        <p:spPr>
          <a:xfrm>
            <a:off x="1524000" y="2935288"/>
            <a:ext cx="5257800" cy="3103562"/>
          </a:xfrm>
        </p:spPr>
        <p:txBody>
          <a:bodyPr>
            <a:normAutofit fontScale="85000" lnSpcReduction="10000"/>
          </a:bodyPr>
          <a:lstStyle/>
          <a:p>
            <a:pPr algn="l"/>
            <a:r>
              <a:rPr lang="en-GB" dirty="0">
                <a:latin typeface="Comic Sans MS" charset="0"/>
                <a:ea typeface="Comic Sans MS" charset="0"/>
                <a:cs typeface="Comic Sans MS" charset="0"/>
              </a:rPr>
              <a:t>A</a:t>
            </a:r>
            <a:r>
              <a:rPr lang="en-GB" dirty="0" smtClean="0">
                <a:latin typeface="Comic Sans MS" charset="0"/>
                <a:ea typeface="Comic Sans MS" charset="0"/>
                <a:cs typeface="Comic Sans MS" charset="0"/>
              </a:rPr>
              <a:t> </a:t>
            </a:r>
            <a:r>
              <a:rPr lang="en-GB" dirty="0">
                <a:latin typeface="Comic Sans MS" charset="0"/>
                <a:ea typeface="Comic Sans MS" charset="0"/>
                <a:cs typeface="Comic Sans MS" charset="0"/>
              </a:rPr>
              <a:t>significant political victory for Khrushchev, who was able to highlight the underhand </a:t>
            </a:r>
            <a:r>
              <a:rPr lang="en-GB" dirty="0" smtClean="0">
                <a:latin typeface="Comic Sans MS" charset="0"/>
                <a:ea typeface="Comic Sans MS" charset="0"/>
                <a:cs typeface="Comic Sans MS" charset="0"/>
              </a:rPr>
              <a:t>methods used by </a:t>
            </a:r>
            <a:r>
              <a:rPr lang="en-GB" dirty="0">
                <a:latin typeface="Comic Sans MS" charset="0"/>
                <a:ea typeface="Comic Sans MS" charset="0"/>
                <a:cs typeface="Comic Sans MS" charset="0"/>
              </a:rPr>
              <a:t>the </a:t>
            </a:r>
            <a:r>
              <a:rPr lang="en-GB" dirty="0" smtClean="0">
                <a:latin typeface="Comic Sans MS" charset="0"/>
                <a:ea typeface="Comic Sans MS" charset="0"/>
                <a:cs typeface="Comic Sans MS" charset="0"/>
              </a:rPr>
              <a:t>USA to gain information, this event was </a:t>
            </a:r>
            <a:r>
              <a:rPr lang="en-GB" dirty="0">
                <a:latin typeface="Comic Sans MS" charset="0"/>
                <a:ea typeface="Comic Sans MS" charset="0"/>
                <a:cs typeface="Comic Sans MS" charset="0"/>
              </a:rPr>
              <a:t>particularly important as it was just before the two powers were due to meet at a peace conference in Paris. Khrushchev was furious at the blatant rudeness and betrayal that the USA had shown, </a:t>
            </a:r>
            <a:r>
              <a:rPr lang="en-GB" dirty="0" smtClean="0">
                <a:latin typeface="Comic Sans MS" charset="0"/>
                <a:ea typeface="Comic Sans MS" charset="0"/>
                <a:cs typeface="Comic Sans MS" charset="0"/>
              </a:rPr>
              <a:t>remarking, ‘Why </a:t>
            </a:r>
            <a:r>
              <a:rPr lang="en-GB" dirty="0">
                <a:latin typeface="Comic Sans MS" charset="0"/>
                <a:ea typeface="Comic Sans MS" charset="0"/>
                <a:cs typeface="Comic Sans MS" charset="0"/>
              </a:rPr>
              <a:t>shit where you are about to eat</a:t>
            </a:r>
            <a:r>
              <a:rPr lang="en-GB" dirty="0" smtClean="0">
                <a:latin typeface="Comic Sans MS" charset="0"/>
                <a:ea typeface="Comic Sans MS" charset="0"/>
                <a:cs typeface="Comic Sans MS" charset="0"/>
              </a:rPr>
              <a:t>?!’ </a:t>
            </a:r>
            <a:r>
              <a:rPr lang="en-GB" dirty="0">
                <a:latin typeface="Comic Sans MS" charset="0"/>
                <a:ea typeface="Comic Sans MS" charset="0"/>
                <a:cs typeface="Comic Sans MS" charset="0"/>
              </a:rPr>
              <a:t>Khrushchev stormed out of the conference.</a:t>
            </a:r>
            <a:r>
              <a:rPr lang="en-US" dirty="0">
                <a:latin typeface="Comic Sans MS" charset="0"/>
                <a:ea typeface="Comic Sans MS" charset="0"/>
                <a:cs typeface="Comic Sans MS" charset="0"/>
              </a:rPr>
              <a:t> </a:t>
            </a:r>
          </a:p>
        </p:txBody>
      </p:sp>
    </p:spTree>
    <p:extLst>
      <p:ext uri="{BB962C8B-B14F-4D97-AF65-F5344CB8AC3E}">
        <p14:creationId xmlns:p14="http://schemas.microsoft.com/office/powerpoint/2010/main" val="18786601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90550" y="471488"/>
            <a:ext cx="9144000" cy="1177925"/>
          </a:xfrm>
        </p:spPr>
        <p:txBody>
          <a:bodyPr>
            <a:normAutofit/>
          </a:bodyPr>
          <a:lstStyle/>
          <a:p>
            <a:r>
              <a:rPr lang="en-US" sz="4400" dirty="0" smtClean="0">
                <a:latin typeface="Comic Sans MS" charset="0"/>
                <a:ea typeface="Comic Sans MS" charset="0"/>
                <a:cs typeface="Comic Sans MS" charset="0"/>
              </a:rPr>
              <a:t>BERLIN WALL, 1961</a:t>
            </a:r>
            <a:endParaRPr lang="en-US" sz="4400" dirty="0">
              <a:latin typeface="Comic Sans MS" charset="0"/>
              <a:ea typeface="Comic Sans MS" charset="0"/>
              <a:cs typeface="Comic Sans MS" charset="0"/>
            </a:endParaRPr>
          </a:p>
        </p:txBody>
      </p:sp>
      <p:sp>
        <p:nvSpPr>
          <p:cNvPr id="3" name="Subtitle 2"/>
          <p:cNvSpPr>
            <a:spLocks noGrp="1"/>
          </p:cNvSpPr>
          <p:nvPr>
            <p:ph type="subTitle" idx="1"/>
          </p:nvPr>
        </p:nvSpPr>
        <p:spPr>
          <a:xfrm>
            <a:off x="914400" y="1982788"/>
            <a:ext cx="4248150" cy="4151312"/>
          </a:xfrm>
        </p:spPr>
        <p:txBody>
          <a:bodyPr>
            <a:normAutofit/>
          </a:bodyPr>
          <a:lstStyle/>
          <a:p>
            <a:pPr algn="just"/>
            <a:r>
              <a:rPr lang="en-GB" dirty="0">
                <a:latin typeface="Comic Sans MS" charset="0"/>
                <a:ea typeface="Comic Sans MS" charset="0"/>
                <a:cs typeface="Comic Sans MS" charset="0"/>
              </a:rPr>
              <a:t>West Berlin had constantly been a</a:t>
            </a:r>
            <a:r>
              <a:rPr lang="en-GB" dirty="0" smtClean="0">
                <a:latin typeface="Comic Sans MS" charset="0"/>
                <a:ea typeface="Comic Sans MS" charset="0"/>
                <a:cs typeface="Comic Sans MS" charset="0"/>
              </a:rPr>
              <a:t> </a:t>
            </a:r>
            <a:r>
              <a:rPr lang="en-GB" dirty="0">
                <a:latin typeface="Comic Sans MS" charset="0"/>
                <a:ea typeface="Comic Sans MS" charset="0"/>
                <a:cs typeface="Comic Sans MS" charset="0"/>
              </a:rPr>
              <a:t>thorn in the USSR’s </a:t>
            </a:r>
            <a:r>
              <a:rPr lang="en-GB" dirty="0" smtClean="0">
                <a:latin typeface="Comic Sans MS" charset="0"/>
                <a:ea typeface="Comic Sans MS" charset="0"/>
                <a:cs typeface="Comic Sans MS" charset="0"/>
              </a:rPr>
              <a:t>side; they </a:t>
            </a:r>
            <a:r>
              <a:rPr lang="en-GB" dirty="0">
                <a:latin typeface="Comic Sans MS" charset="0"/>
                <a:ea typeface="Comic Sans MS" charset="0"/>
                <a:cs typeface="Comic Sans MS" charset="0"/>
              </a:rPr>
              <a:t>had lost millions of workers across the borders. Khrushchev </a:t>
            </a:r>
            <a:r>
              <a:rPr lang="en-GB" dirty="0" smtClean="0">
                <a:latin typeface="Comic Sans MS" charset="0"/>
                <a:ea typeface="Comic Sans MS" charset="0"/>
                <a:cs typeface="Comic Sans MS" charset="0"/>
              </a:rPr>
              <a:t>intended </a:t>
            </a:r>
            <a:r>
              <a:rPr lang="en-GB" dirty="0">
                <a:latin typeface="Comic Sans MS" charset="0"/>
                <a:ea typeface="Comic Sans MS" charset="0"/>
                <a:cs typeface="Comic Sans MS" charset="0"/>
              </a:rPr>
              <a:t>to stop West Berlin from undermining the control and power of the USSR. </a:t>
            </a:r>
            <a:endParaRPr lang="en-US" dirty="0">
              <a:latin typeface="Comic Sans MS" charset="0"/>
              <a:ea typeface="Comic Sans MS" charset="0"/>
              <a:cs typeface="Comic Sans MS" charset="0"/>
            </a:endParaRPr>
          </a:p>
        </p:txBody>
      </p:sp>
    </p:spTree>
    <p:extLst>
      <p:ext uri="{BB962C8B-B14F-4D97-AF65-F5344CB8AC3E}">
        <p14:creationId xmlns:p14="http://schemas.microsoft.com/office/powerpoint/2010/main" val="1886422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322263"/>
            <a:ext cx="9144000" cy="1063625"/>
          </a:xfrm>
        </p:spPr>
        <p:txBody>
          <a:bodyPr>
            <a:normAutofit/>
          </a:bodyPr>
          <a:lstStyle/>
          <a:p>
            <a:r>
              <a:rPr lang="en-US" sz="4400" dirty="0" smtClean="0">
                <a:latin typeface="Comic Sans MS" charset="0"/>
                <a:ea typeface="Comic Sans MS" charset="0"/>
                <a:cs typeface="Comic Sans MS" charset="0"/>
              </a:rPr>
              <a:t>TSAR BOMB, 1961</a:t>
            </a:r>
            <a:endParaRPr lang="en-US" sz="4400" dirty="0">
              <a:latin typeface="Comic Sans MS" charset="0"/>
              <a:ea typeface="Comic Sans MS" charset="0"/>
              <a:cs typeface="Comic Sans MS" charset="0"/>
            </a:endParaRPr>
          </a:p>
        </p:txBody>
      </p:sp>
      <p:sp>
        <p:nvSpPr>
          <p:cNvPr id="3" name="Subtitle 2"/>
          <p:cNvSpPr>
            <a:spLocks noGrp="1"/>
          </p:cNvSpPr>
          <p:nvPr>
            <p:ph type="subTitle" idx="1"/>
          </p:nvPr>
        </p:nvSpPr>
        <p:spPr>
          <a:xfrm>
            <a:off x="971550" y="1735138"/>
            <a:ext cx="3295650" cy="4589462"/>
          </a:xfrm>
        </p:spPr>
        <p:txBody>
          <a:bodyPr>
            <a:normAutofit/>
          </a:bodyPr>
          <a:lstStyle/>
          <a:p>
            <a:pPr algn="l"/>
            <a:r>
              <a:rPr lang="en-GB" dirty="0">
                <a:latin typeface="Comic Sans MS" charset="0"/>
                <a:ea typeface="Comic Sans MS" charset="0"/>
                <a:cs typeface="Comic Sans MS" charset="0"/>
              </a:rPr>
              <a:t>T</a:t>
            </a:r>
            <a:r>
              <a:rPr lang="en-GB" dirty="0" smtClean="0">
                <a:latin typeface="Comic Sans MS" charset="0"/>
                <a:ea typeface="Comic Sans MS" charset="0"/>
                <a:cs typeface="Comic Sans MS" charset="0"/>
              </a:rPr>
              <a:t>he </a:t>
            </a:r>
            <a:r>
              <a:rPr lang="en-GB" dirty="0">
                <a:latin typeface="Comic Sans MS" charset="0"/>
                <a:ea typeface="Comic Sans MS" charset="0"/>
                <a:cs typeface="Comic Sans MS" charset="0"/>
              </a:rPr>
              <a:t>largest nuclear weapon ever detonated, in a test over the Arctic Ocean. The 57-megaton </a:t>
            </a:r>
            <a:r>
              <a:rPr lang="en-GB" dirty="0" smtClean="0">
                <a:latin typeface="Comic Sans MS" charset="0"/>
                <a:ea typeface="Comic Sans MS" charset="0"/>
                <a:cs typeface="Comic Sans MS" charset="0"/>
              </a:rPr>
              <a:t>bomb was </a:t>
            </a:r>
            <a:r>
              <a:rPr lang="en-GB" dirty="0">
                <a:latin typeface="Comic Sans MS" charset="0"/>
                <a:ea typeface="Comic Sans MS" charset="0"/>
                <a:cs typeface="Comic Sans MS" charset="0"/>
              </a:rPr>
              <a:t>thousands of times more powerful than the atomic bomb dropped on </a:t>
            </a:r>
            <a:r>
              <a:rPr lang="en-GB" dirty="0" smtClean="0">
                <a:latin typeface="Comic Sans MS" charset="0"/>
                <a:ea typeface="Comic Sans MS" charset="0"/>
                <a:cs typeface="Comic Sans MS" charset="0"/>
              </a:rPr>
              <a:t>Hiroshima. </a:t>
            </a:r>
            <a:endParaRPr lang="en-US" dirty="0">
              <a:latin typeface="Comic Sans MS" charset="0"/>
              <a:ea typeface="Comic Sans MS" charset="0"/>
              <a:cs typeface="Comic Sans MS" charset="0"/>
            </a:endParaRPr>
          </a:p>
        </p:txBody>
      </p:sp>
    </p:spTree>
    <p:extLst>
      <p:ext uri="{BB962C8B-B14F-4D97-AF65-F5344CB8AC3E}">
        <p14:creationId xmlns:p14="http://schemas.microsoft.com/office/powerpoint/2010/main" val="8240462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106487"/>
          </a:xfrm>
        </p:spPr>
        <p:txBody>
          <a:bodyPr>
            <a:normAutofit/>
          </a:bodyPr>
          <a:lstStyle/>
          <a:p>
            <a:r>
              <a:rPr lang="en-US" sz="4400" dirty="0" smtClean="0">
                <a:latin typeface="Comic Sans MS" charset="0"/>
                <a:ea typeface="Comic Sans MS" charset="0"/>
                <a:cs typeface="Comic Sans MS" charset="0"/>
              </a:rPr>
              <a:t>CUBAN MISSILE CRISIS, 1962</a:t>
            </a:r>
            <a:endParaRPr lang="en-US" sz="4400" dirty="0">
              <a:latin typeface="Comic Sans MS" charset="0"/>
              <a:ea typeface="Comic Sans MS" charset="0"/>
              <a:cs typeface="Comic Sans MS" charset="0"/>
            </a:endParaRPr>
          </a:p>
        </p:txBody>
      </p:sp>
      <p:sp>
        <p:nvSpPr>
          <p:cNvPr id="3" name="Subtitle 2"/>
          <p:cNvSpPr>
            <a:spLocks noGrp="1"/>
          </p:cNvSpPr>
          <p:nvPr>
            <p:ph type="subTitle" idx="1"/>
          </p:nvPr>
        </p:nvSpPr>
        <p:spPr>
          <a:xfrm>
            <a:off x="914400" y="2401888"/>
            <a:ext cx="3943350" cy="3846512"/>
          </a:xfrm>
        </p:spPr>
        <p:txBody>
          <a:bodyPr>
            <a:normAutofit fontScale="92500" lnSpcReduction="10000"/>
          </a:bodyPr>
          <a:lstStyle/>
          <a:p>
            <a:pPr algn="l"/>
            <a:r>
              <a:rPr lang="en-GB" dirty="0">
                <a:latin typeface="Comic Sans MS" charset="0"/>
                <a:ea typeface="Comic Sans MS" charset="0"/>
                <a:cs typeface="Comic Sans MS" charset="0"/>
              </a:rPr>
              <a:t>The relationship between the USA and Cuba had deteriorated so much that they had looked to the USSR for help. In return for trade, the USSR was placing nuclear warheads and missiles on Cuba, only 60 miles away from mainland USA, meaning 90% of the USA was within range of the missiles that would take only </a:t>
            </a:r>
            <a:r>
              <a:rPr lang="en-GB" dirty="0" smtClean="0">
                <a:latin typeface="Comic Sans MS" charset="0"/>
                <a:ea typeface="Comic Sans MS" charset="0"/>
                <a:cs typeface="Comic Sans MS" charset="0"/>
              </a:rPr>
              <a:t>five </a:t>
            </a:r>
            <a:r>
              <a:rPr lang="en-GB" dirty="0">
                <a:latin typeface="Comic Sans MS" charset="0"/>
                <a:ea typeface="Comic Sans MS" charset="0"/>
                <a:cs typeface="Comic Sans MS" charset="0"/>
              </a:rPr>
              <a:t>minutes to reach them. </a:t>
            </a:r>
            <a:endParaRPr lang="en-US" dirty="0">
              <a:latin typeface="Comic Sans MS" charset="0"/>
              <a:ea typeface="Comic Sans MS" charset="0"/>
              <a:cs typeface="Comic Sans MS" charset="0"/>
            </a:endParaRPr>
          </a:p>
          <a:p>
            <a:endParaRPr lang="en-US" dirty="0"/>
          </a:p>
        </p:txBody>
      </p:sp>
    </p:spTree>
    <p:extLst>
      <p:ext uri="{BB962C8B-B14F-4D97-AF65-F5344CB8AC3E}">
        <p14:creationId xmlns:p14="http://schemas.microsoft.com/office/powerpoint/2010/main" val="6227296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335087"/>
          </a:xfrm>
        </p:spPr>
        <p:txBody>
          <a:bodyPr>
            <a:normAutofit/>
          </a:bodyPr>
          <a:lstStyle/>
          <a:p>
            <a:r>
              <a:rPr lang="en-US" sz="4400" dirty="0" smtClean="0">
                <a:latin typeface="Comic Sans MS" charset="0"/>
                <a:ea typeface="Comic Sans MS" charset="0"/>
                <a:cs typeface="Comic Sans MS" charset="0"/>
              </a:rPr>
              <a:t>GULF OF TONKIN RESOLUTION, 1964</a:t>
            </a:r>
            <a:endParaRPr lang="en-US" sz="4400" dirty="0">
              <a:latin typeface="Comic Sans MS" charset="0"/>
              <a:ea typeface="Comic Sans MS" charset="0"/>
              <a:cs typeface="Comic Sans MS" charset="0"/>
            </a:endParaRPr>
          </a:p>
        </p:txBody>
      </p:sp>
      <p:sp>
        <p:nvSpPr>
          <p:cNvPr id="3" name="Subtitle 2"/>
          <p:cNvSpPr>
            <a:spLocks noGrp="1"/>
          </p:cNvSpPr>
          <p:nvPr>
            <p:ph type="subTitle" idx="1"/>
          </p:nvPr>
        </p:nvSpPr>
        <p:spPr>
          <a:xfrm>
            <a:off x="838200" y="2590800"/>
            <a:ext cx="6477000" cy="3105150"/>
          </a:xfrm>
        </p:spPr>
        <p:txBody>
          <a:bodyPr>
            <a:normAutofit/>
          </a:bodyPr>
          <a:lstStyle/>
          <a:p>
            <a:pPr algn="l"/>
            <a:r>
              <a:rPr lang="en-GB" dirty="0">
                <a:latin typeface="Comic Sans MS" charset="0"/>
                <a:ea typeface="Comic Sans MS" charset="0"/>
                <a:cs typeface="Comic Sans MS" charset="0"/>
              </a:rPr>
              <a:t>Congress </a:t>
            </a:r>
            <a:r>
              <a:rPr lang="en-GB" dirty="0" smtClean="0">
                <a:latin typeface="Comic Sans MS" charset="0"/>
                <a:ea typeface="Comic Sans MS" charset="0"/>
                <a:cs typeface="Comic Sans MS" charset="0"/>
              </a:rPr>
              <a:t>passed a </a:t>
            </a:r>
            <a:r>
              <a:rPr lang="en-GB" dirty="0">
                <a:latin typeface="Comic Sans MS" charset="0"/>
                <a:ea typeface="Comic Sans MS" charset="0"/>
                <a:cs typeface="Comic Sans MS" charset="0"/>
              </a:rPr>
              <a:t>unanimous </a:t>
            </a:r>
            <a:r>
              <a:rPr lang="en-GB" dirty="0" smtClean="0">
                <a:latin typeface="Comic Sans MS" charset="0"/>
                <a:ea typeface="Comic Sans MS" charset="0"/>
                <a:cs typeface="Comic Sans MS" charset="0"/>
              </a:rPr>
              <a:t>vote, followed by </a:t>
            </a:r>
            <a:r>
              <a:rPr lang="en-GB" dirty="0">
                <a:latin typeface="Comic Sans MS" charset="0"/>
                <a:ea typeface="Comic Sans MS" charset="0"/>
                <a:cs typeface="Comic Sans MS" charset="0"/>
              </a:rPr>
              <a:t>a </a:t>
            </a:r>
            <a:r>
              <a:rPr lang="en-GB" dirty="0" smtClean="0">
                <a:latin typeface="Comic Sans MS" charset="0"/>
                <a:ea typeface="Comic Sans MS" charset="0"/>
                <a:cs typeface="Comic Sans MS" charset="0"/>
              </a:rPr>
              <a:t>virtually </a:t>
            </a:r>
            <a:r>
              <a:rPr lang="en-GB" dirty="0">
                <a:latin typeface="Comic Sans MS" charset="0"/>
                <a:ea typeface="Comic Sans MS" charset="0"/>
                <a:cs typeface="Comic Sans MS" charset="0"/>
              </a:rPr>
              <a:t>unanimous </a:t>
            </a:r>
            <a:r>
              <a:rPr lang="en-GB" dirty="0" smtClean="0">
                <a:latin typeface="Comic Sans MS" charset="0"/>
                <a:ea typeface="Comic Sans MS" charset="0"/>
                <a:cs typeface="Comic Sans MS" charset="0"/>
              </a:rPr>
              <a:t>vote </a:t>
            </a:r>
            <a:r>
              <a:rPr lang="en-GB" dirty="0">
                <a:latin typeface="Comic Sans MS" charset="0"/>
                <a:ea typeface="Comic Sans MS" charset="0"/>
                <a:cs typeface="Comic Sans MS" charset="0"/>
              </a:rPr>
              <a:t>of </a:t>
            </a:r>
            <a:r>
              <a:rPr lang="en-GB" dirty="0" smtClean="0">
                <a:latin typeface="Comic Sans MS" charset="0"/>
                <a:ea typeface="Comic Sans MS" charset="0"/>
                <a:cs typeface="Comic Sans MS" charset="0"/>
              </a:rPr>
              <a:t>88–2, </a:t>
            </a:r>
            <a:r>
              <a:rPr lang="en-GB" dirty="0">
                <a:latin typeface="Comic Sans MS" charset="0"/>
                <a:ea typeface="Comic Sans MS" charset="0"/>
                <a:cs typeface="Comic Sans MS" charset="0"/>
              </a:rPr>
              <a:t>in the Senate, giving President Lyndon Johnson the authority to send American troops to Vietnam and to use </a:t>
            </a:r>
            <a:r>
              <a:rPr lang="en-GB" dirty="0" smtClean="0">
                <a:latin typeface="Comic Sans MS" charset="0"/>
                <a:ea typeface="Comic Sans MS" charset="0"/>
                <a:cs typeface="Comic Sans MS" charset="0"/>
              </a:rPr>
              <a:t>‘all </a:t>
            </a:r>
            <a:r>
              <a:rPr lang="en-GB" dirty="0">
                <a:latin typeface="Comic Sans MS" charset="0"/>
                <a:ea typeface="Comic Sans MS" charset="0"/>
                <a:cs typeface="Comic Sans MS" charset="0"/>
              </a:rPr>
              <a:t>necessary measures to repel armed </a:t>
            </a:r>
            <a:r>
              <a:rPr lang="en-GB" dirty="0" smtClean="0">
                <a:latin typeface="Comic Sans MS" charset="0"/>
                <a:ea typeface="Comic Sans MS" charset="0"/>
                <a:cs typeface="Comic Sans MS" charset="0"/>
              </a:rPr>
              <a:t>attack’.</a:t>
            </a:r>
            <a:r>
              <a:rPr lang="en-US" dirty="0" smtClean="0">
                <a:latin typeface="Comic Sans MS" charset="0"/>
                <a:ea typeface="Comic Sans MS" charset="0"/>
                <a:cs typeface="Comic Sans MS" charset="0"/>
              </a:rPr>
              <a:t> </a:t>
            </a:r>
            <a:endParaRPr lang="en-US" dirty="0">
              <a:latin typeface="Comic Sans MS" charset="0"/>
              <a:ea typeface="Comic Sans MS" charset="0"/>
              <a:cs typeface="Comic Sans MS" charset="0"/>
            </a:endParaRPr>
          </a:p>
        </p:txBody>
      </p:sp>
    </p:spTree>
    <p:extLst>
      <p:ext uri="{BB962C8B-B14F-4D97-AF65-F5344CB8AC3E}">
        <p14:creationId xmlns:p14="http://schemas.microsoft.com/office/powerpoint/2010/main" val="15288442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95350" y="455613"/>
            <a:ext cx="9144000" cy="1506537"/>
          </a:xfrm>
        </p:spPr>
        <p:txBody>
          <a:bodyPr>
            <a:normAutofit/>
          </a:bodyPr>
          <a:lstStyle/>
          <a:p>
            <a:r>
              <a:rPr lang="en-US" sz="4400" dirty="0" smtClean="0">
                <a:latin typeface="Comic Sans MS" charset="0"/>
                <a:ea typeface="Comic Sans MS" charset="0"/>
                <a:cs typeface="Comic Sans MS" charset="0"/>
              </a:rPr>
              <a:t>THE PRAGUE SPRING, 1968</a:t>
            </a:r>
            <a:endParaRPr lang="en-US" sz="4400" dirty="0">
              <a:latin typeface="Comic Sans MS" charset="0"/>
              <a:ea typeface="Comic Sans MS" charset="0"/>
              <a:cs typeface="Comic Sans MS" charset="0"/>
            </a:endParaRPr>
          </a:p>
        </p:txBody>
      </p:sp>
      <p:sp>
        <p:nvSpPr>
          <p:cNvPr id="3" name="Subtitle 2"/>
          <p:cNvSpPr>
            <a:spLocks noGrp="1"/>
          </p:cNvSpPr>
          <p:nvPr>
            <p:ph type="subTitle" idx="1"/>
          </p:nvPr>
        </p:nvSpPr>
        <p:spPr>
          <a:xfrm>
            <a:off x="990600" y="2774156"/>
            <a:ext cx="4476750" cy="3169443"/>
          </a:xfrm>
        </p:spPr>
        <p:txBody>
          <a:bodyPr>
            <a:normAutofit fontScale="92500"/>
          </a:bodyPr>
          <a:lstStyle/>
          <a:p>
            <a:pPr algn="l"/>
            <a:r>
              <a:rPr lang="en-GB" dirty="0">
                <a:latin typeface="Comic Sans MS" charset="0"/>
                <a:ea typeface="Comic Sans MS" charset="0"/>
                <a:cs typeface="Comic Sans MS" charset="0"/>
              </a:rPr>
              <a:t>A</a:t>
            </a:r>
            <a:r>
              <a:rPr lang="en-GB" dirty="0" smtClean="0">
                <a:latin typeface="Comic Sans MS" charset="0"/>
                <a:ea typeface="Comic Sans MS" charset="0"/>
                <a:cs typeface="Comic Sans MS" charset="0"/>
              </a:rPr>
              <a:t> </a:t>
            </a:r>
            <a:r>
              <a:rPr lang="en-GB" dirty="0">
                <a:latin typeface="Comic Sans MS" charset="0"/>
                <a:ea typeface="Comic Sans MS" charset="0"/>
                <a:cs typeface="Comic Sans MS" charset="0"/>
              </a:rPr>
              <a:t>period of political </a:t>
            </a:r>
            <a:r>
              <a:rPr lang="en-GB" dirty="0" smtClean="0">
                <a:latin typeface="Comic Sans MS" charset="0"/>
                <a:ea typeface="Comic Sans MS" charset="0"/>
                <a:cs typeface="Comic Sans MS" charset="0"/>
              </a:rPr>
              <a:t>liberalisation </a:t>
            </a:r>
            <a:r>
              <a:rPr lang="en-GB" dirty="0">
                <a:latin typeface="Comic Sans MS" charset="0"/>
                <a:ea typeface="Comic Sans MS" charset="0"/>
                <a:cs typeface="Comic Sans MS" charset="0"/>
              </a:rPr>
              <a:t>in Czechoslovakia. It began on 5 January, when reformist Slovak Alexander </a:t>
            </a:r>
            <a:r>
              <a:rPr lang="en-GB" dirty="0" err="1">
                <a:latin typeface="Comic Sans MS" charset="0"/>
                <a:ea typeface="Comic Sans MS" charset="0"/>
                <a:cs typeface="Comic Sans MS" charset="0"/>
              </a:rPr>
              <a:t>Dubček</a:t>
            </a:r>
            <a:r>
              <a:rPr lang="en-GB" dirty="0">
                <a:latin typeface="Comic Sans MS" charset="0"/>
                <a:ea typeface="Comic Sans MS" charset="0"/>
                <a:cs typeface="Comic Sans MS" charset="0"/>
              </a:rPr>
              <a:t> came to power, and continued until 21 </a:t>
            </a:r>
            <a:r>
              <a:rPr lang="en-GB" dirty="0" smtClean="0">
                <a:latin typeface="Comic Sans MS" charset="0"/>
                <a:ea typeface="Comic Sans MS" charset="0"/>
                <a:cs typeface="Comic Sans MS" charset="0"/>
              </a:rPr>
              <a:t>August, </a:t>
            </a:r>
            <a:r>
              <a:rPr lang="en-GB" dirty="0">
                <a:latin typeface="Comic Sans MS" charset="0"/>
                <a:ea typeface="Comic Sans MS" charset="0"/>
                <a:cs typeface="Comic Sans MS" charset="0"/>
              </a:rPr>
              <a:t>when the Soviet Union and members of its Warsaw Pact allies invaded the country to halt the reform. </a:t>
            </a:r>
            <a:endParaRPr lang="en-US" dirty="0">
              <a:latin typeface="Comic Sans MS" charset="0"/>
              <a:ea typeface="Comic Sans MS" charset="0"/>
              <a:cs typeface="Comic Sans MS" charset="0"/>
            </a:endParaRPr>
          </a:p>
        </p:txBody>
      </p:sp>
    </p:spTree>
    <p:extLst>
      <p:ext uri="{BB962C8B-B14F-4D97-AF65-F5344CB8AC3E}">
        <p14:creationId xmlns:p14="http://schemas.microsoft.com/office/powerpoint/2010/main" val="6439944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95350" y="865982"/>
            <a:ext cx="9144000" cy="1277937"/>
          </a:xfrm>
        </p:spPr>
        <p:txBody>
          <a:bodyPr>
            <a:noAutofit/>
          </a:bodyPr>
          <a:lstStyle/>
          <a:p>
            <a:r>
              <a:rPr lang="en-GB" sz="4400" dirty="0">
                <a:latin typeface="Comic Sans MS" charset="0"/>
                <a:ea typeface="Comic Sans MS" charset="0"/>
                <a:cs typeface="Comic Sans MS" charset="0"/>
              </a:rPr>
              <a:t>SALT I TREATY SIGNED (STRATEGIC ARMS LIMITATIONS TALKS</a:t>
            </a:r>
            <a:r>
              <a:rPr lang="en-GB" sz="4400" dirty="0" smtClean="0">
                <a:latin typeface="Comic Sans MS" charset="0"/>
                <a:ea typeface="Comic Sans MS" charset="0"/>
                <a:cs typeface="Comic Sans MS" charset="0"/>
              </a:rPr>
              <a:t>), 1972</a:t>
            </a:r>
            <a:r>
              <a:rPr lang="en-US" sz="4400" dirty="0" smtClean="0">
                <a:latin typeface="Comic Sans MS" charset="0"/>
                <a:ea typeface="Comic Sans MS" charset="0"/>
                <a:cs typeface="Comic Sans MS" charset="0"/>
              </a:rPr>
              <a:t> </a:t>
            </a:r>
            <a:endParaRPr lang="en-US" sz="4400" dirty="0">
              <a:latin typeface="Comic Sans MS" charset="0"/>
              <a:ea typeface="Comic Sans MS" charset="0"/>
              <a:cs typeface="Comic Sans MS" charset="0"/>
            </a:endParaRPr>
          </a:p>
        </p:txBody>
      </p:sp>
      <p:sp>
        <p:nvSpPr>
          <p:cNvPr id="3" name="Subtitle 2"/>
          <p:cNvSpPr>
            <a:spLocks noGrp="1"/>
          </p:cNvSpPr>
          <p:nvPr>
            <p:ph type="subTitle" idx="1"/>
          </p:nvPr>
        </p:nvSpPr>
        <p:spPr>
          <a:xfrm>
            <a:off x="746125" y="2535237"/>
            <a:ext cx="4457700" cy="3236912"/>
          </a:xfrm>
        </p:spPr>
        <p:txBody>
          <a:bodyPr>
            <a:normAutofit/>
          </a:bodyPr>
          <a:lstStyle/>
          <a:p>
            <a:pPr algn="l"/>
            <a:r>
              <a:rPr lang="en-GB" dirty="0">
                <a:latin typeface="Comic Sans MS" charset="0"/>
                <a:ea typeface="Comic Sans MS" charset="0"/>
                <a:cs typeface="Comic Sans MS" charset="0"/>
              </a:rPr>
              <a:t>After two and a half years of negotiation, the first round </a:t>
            </a:r>
            <a:r>
              <a:rPr lang="en-GB" dirty="0" smtClean="0">
                <a:latin typeface="Comic Sans MS" charset="0"/>
                <a:ea typeface="Comic Sans MS" charset="0"/>
                <a:cs typeface="Comic Sans MS" charset="0"/>
              </a:rPr>
              <a:t>of discussion </a:t>
            </a:r>
            <a:r>
              <a:rPr lang="en-GB" dirty="0">
                <a:latin typeface="Comic Sans MS" charset="0"/>
                <a:ea typeface="Comic Sans MS" charset="0"/>
                <a:cs typeface="Comic Sans MS" charset="0"/>
              </a:rPr>
              <a:t>was brought to a </a:t>
            </a:r>
            <a:r>
              <a:rPr lang="en-GB" dirty="0" smtClean="0">
                <a:latin typeface="Comic Sans MS" charset="0"/>
                <a:ea typeface="Comic Sans MS" charset="0"/>
                <a:cs typeface="Comic Sans MS" charset="0"/>
              </a:rPr>
              <a:t>conclusion </a:t>
            </a:r>
            <a:r>
              <a:rPr lang="en-GB" dirty="0">
                <a:latin typeface="Comic Sans MS" charset="0"/>
                <a:ea typeface="Comic Sans MS" charset="0"/>
                <a:cs typeface="Comic Sans MS" charset="0"/>
              </a:rPr>
              <a:t>when President Nixon and General Secretary Brezhnev signed the ABM Treaty and the Interim </a:t>
            </a:r>
            <a:r>
              <a:rPr lang="en-GB" dirty="0" smtClean="0">
                <a:latin typeface="Comic Sans MS" charset="0"/>
                <a:ea typeface="Comic Sans MS" charset="0"/>
                <a:cs typeface="Comic Sans MS" charset="0"/>
              </a:rPr>
              <a:t>Agreement.</a:t>
            </a:r>
            <a:endParaRPr lang="en-US" dirty="0">
              <a:latin typeface="Comic Sans MS" charset="0"/>
              <a:ea typeface="Comic Sans MS" charset="0"/>
              <a:cs typeface="Comic Sans MS" charset="0"/>
            </a:endParaRPr>
          </a:p>
        </p:txBody>
      </p:sp>
    </p:spTree>
    <p:extLst>
      <p:ext uri="{BB962C8B-B14F-4D97-AF65-F5344CB8AC3E}">
        <p14:creationId xmlns:p14="http://schemas.microsoft.com/office/powerpoint/2010/main" val="2965016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335087"/>
          </a:xfrm>
        </p:spPr>
        <p:txBody>
          <a:bodyPr>
            <a:normAutofit/>
          </a:bodyPr>
          <a:lstStyle/>
          <a:p>
            <a:r>
              <a:rPr lang="en-US" sz="4400" dirty="0" smtClean="0">
                <a:latin typeface="Comic Sans MS" charset="0"/>
                <a:ea typeface="Comic Sans MS" charset="0"/>
                <a:cs typeface="Comic Sans MS" charset="0"/>
              </a:rPr>
              <a:t>INVASION OF AFGHANISTAN, 1979</a:t>
            </a:r>
            <a:endParaRPr lang="en-US" sz="4400" dirty="0">
              <a:latin typeface="Comic Sans MS" charset="0"/>
              <a:ea typeface="Comic Sans MS" charset="0"/>
              <a:cs typeface="Comic Sans MS" charset="0"/>
            </a:endParaRPr>
          </a:p>
        </p:txBody>
      </p:sp>
      <p:sp>
        <p:nvSpPr>
          <p:cNvPr id="3" name="Subtitle 2"/>
          <p:cNvSpPr>
            <a:spLocks noGrp="1"/>
          </p:cNvSpPr>
          <p:nvPr>
            <p:ph type="subTitle" idx="1"/>
          </p:nvPr>
        </p:nvSpPr>
        <p:spPr>
          <a:xfrm>
            <a:off x="1219200" y="2534444"/>
            <a:ext cx="4705350" cy="3542506"/>
          </a:xfrm>
        </p:spPr>
        <p:txBody>
          <a:bodyPr>
            <a:normAutofit fontScale="92500"/>
          </a:bodyPr>
          <a:lstStyle/>
          <a:p>
            <a:pPr algn="l"/>
            <a:r>
              <a:rPr lang="en-GB" dirty="0" smtClean="0">
                <a:latin typeface="Comic Sans MS" charset="0"/>
                <a:ea typeface="Comic Sans MS" charset="0"/>
                <a:cs typeface="Comic Sans MS" charset="0"/>
              </a:rPr>
              <a:t>This country was seen </a:t>
            </a:r>
            <a:r>
              <a:rPr lang="en-GB" dirty="0">
                <a:latin typeface="Comic Sans MS" charset="0"/>
                <a:ea typeface="Comic Sans MS" charset="0"/>
                <a:cs typeface="Comic Sans MS" charset="0"/>
              </a:rPr>
              <a:t>by Moscow as an important buffer state. Soviet troops were sent in to support the government against the Islamic Mujahedeen</a:t>
            </a:r>
            <a:r>
              <a:rPr lang="en-GB" dirty="0" smtClean="0">
                <a:latin typeface="Comic Sans MS" charset="0"/>
                <a:ea typeface="Comic Sans MS" charset="0"/>
                <a:cs typeface="Comic Sans MS" charset="0"/>
              </a:rPr>
              <a:t>. </a:t>
            </a:r>
            <a:r>
              <a:rPr lang="en-GB" dirty="0">
                <a:latin typeface="Comic Sans MS" charset="0"/>
                <a:ea typeface="Comic Sans MS" charset="0"/>
                <a:cs typeface="Comic Sans MS" charset="0"/>
              </a:rPr>
              <a:t>America put a ban on the export of grain to Russia, ended the SALT talks taking place then and boycotted the Olympic Games due to be held in Moscow in 1980.</a:t>
            </a:r>
            <a:r>
              <a:rPr lang="en-US" dirty="0">
                <a:latin typeface="Comic Sans MS" charset="0"/>
                <a:ea typeface="Comic Sans MS" charset="0"/>
                <a:cs typeface="Comic Sans MS" charset="0"/>
              </a:rPr>
              <a:t> </a:t>
            </a:r>
          </a:p>
        </p:txBody>
      </p:sp>
    </p:spTree>
    <p:extLst>
      <p:ext uri="{BB962C8B-B14F-4D97-AF65-F5344CB8AC3E}">
        <p14:creationId xmlns:p14="http://schemas.microsoft.com/office/powerpoint/2010/main" val="1140397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426818" y="1938568"/>
            <a:ext cx="8246532" cy="4913842"/>
          </a:xfrm>
          <a:ln>
            <a:noFill/>
          </a:ln>
        </p:spPr>
        <p:style>
          <a:lnRef idx="2">
            <a:schemeClr val="dk1"/>
          </a:lnRef>
          <a:fillRef idx="1">
            <a:schemeClr val="lt1"/>
          </a:fillRef>
          <a:effectRef idx="0">
            <a:schemeClr val="dk1"/>
          </a:effectRef>
          <a:fontRef idx="minor">
            <a:schemeClr val="dk1"/>
          </a:fontRef>
        </p:style>
        <p:txBody>
          <a:bodyPr>
            <a:normAutofit/>
          </a:bodyPr>
          <a:lstStyle/>
          <a:p>
            <a:r>
              <a:rPr lang="en-US" b="1" dirty="0" smtClean="0">
                <a:solidFill>
                  <a:schemeClr val="tx1"/>
                </a:solidFill>
              </a:rPr>
              <a:t>Activity 2</a:t>
            </a:r>
            <a:r>
              <a:rPr lang="en-US" dirty="0" smtClean="0">
                <a:solidFill>
                  <a:schemeClr val="tx1"/>
                </a:solidFill>
              </a:rPr>
              <a:t>: The next set of cards are 26 dates to match the events  you have already placed in chronological order.</a:t>
            </a:r>
          </a:p>
          <a:p>
            <a:pPr marL="0" indent="0">
              <a:buNone/>
            </a:pPr>
            <a:endParaRPr lang="en-US" dirty="0">
              <a:solidFill>
                <a:schemeClr val="tx1"/>
              </a:solidFill>
            </a:endParaRPr>
          </a:p>
          <a:p>
            <a:r>
              <a:rPr lang="en-US" dirty="0" smtClean="0">
                <a:solidFill>
                  <a:schemeClr val="tx1"/>
                </a:solidFill>
              </a:rPr>
              <a:t>You can reorder the events and dates at any time with the agreement of your group.</a:t>
            </a:r>
            <a:endParaRPr lang="en-US" dirty="0">
              <a:solidFill>
                <a:schemeClr val="tx1"/>
              </a:solidFill>
            </a:endParaRPr>
          </a:p>
        </p:txBody>
      </p:sp>
      <p:sp>
        <p:nvSpPr>
          <p:cNvPr id="7" name="Title 6"/>
          <p:cNvSpPr>
            <a:spLocks noGrp="1"/>
          </p:cNvSpPr>
          <p:nvPr>
            <p:ph type="title"/>
          </p:nvPr>
        </p:nvSpPr>
        <p:spPr/>
        <p:txBody>
          <a:bodyPr/>
          <a:lstStyle/>
          <a:p>
            <a:pPr algn="ctr"/>
            <a:r>
              <a:rPr lang="en-GB" dirty="0" smtClean="0"/>
              <a:t>The Cold War</a:t>
            </a:r>
            <a:endParaRPr lang="en-GB" dirty="0"/>
          </a:p>
        </p:txBody>
      </p:sp>
    </p:spTree>
    <p:extLst>
      <p:ext uri="{BB962C8B-B14F-4D97-AF65-F5344CB8AC3E}">
        <p14:creationId xmlns:p14="http://schemas.microsoft.com/office/powerpoint/2010/main" val="20108551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349375"/>
          </a:xfrm>
        </p:spPr>
        <p:txBody>
          <a:bodyPr>
            <a:normAutofit/>
          </a:bodyPr>
          <a:lstStyle/>
          <a:p>
            <a:r>
              <a:rPr lang="en-US" sz="4400" dirty="0" smtClean="0">
                <a:latin typeface="Comic Sans MS" charset="0"/>
                <a:ea typeface="Comic Sans MS" charset="0"/>
                <a:cs typeface="Comic Sans MS" charset="0"/>
              </a:rPr>
              <a:t>EASTERN EUROPE CHANGES DIRECTION, 1989</a:t>
            </a:r>
            <a:endParaRPr lang="en-US" sz="4400" dirty="0">
              <a:latin typeface="Comic Sans MS" charset="0"/>
              <a:ea typeface="Comic Sans MS" charset="0"/>
              <a:cs typeface="Comic Sans MS" charset="0"/>
            </a:endParaRPr>
          </a:p>
        </p:txBody>
      </p:sp>
      <p:sp>
        <p:nvSpPr>
          <p:cNvPr id="3" name="Subtitle 2"/>
          <p:cNvSpPr>
            <a:spLocks noGrp="1"/>
          </p:cNvSpPr>
          <p:nvPr>
            <p:ph type="subTitle" idx="1"/>
          </p:nvPr>
        </p:nvSpPr>
        <p:spPr>
          <a:xfrm>
            <a:off x="781050" y="2705100"/>
            <a:ext cx="5143500" cy="2400300"/>
          </a:xfrm>
        </p:spPr>
        <p:txBody>
          <a:bodyPr>
            <a:normAutofit/>
          </a:bodyPr>
          <a:lstStyle/>
          <a:p>
            <a:pPr algn="l">
              <a:spcBef>
                <a:spcPts val="0"/>
              </a:spcBef>
            </a:pPr>
            <a:r>
              <a:rPr lang="en-GB" dirty="0" smtClean="0">
                <a:latin typeface="Comic Sans MS" charset="0"/>
                <a:ea typeface="Comic Sans MS" charset="0"/>
                <a:cs typeface="Comic Sans MS" charset="0"/>
              </a:rPr>
              <a:t>Poland, Hungary</a:t>
            </a:r>
            <a:r>
              <a:rPr lang="en-GB" dirty="0">
                <a:latin typeface="Comic Sans MS" charset="0"/>
                <a:ea typeface="Comic Sans MS" charset="0"/>
                <a:cs typeface="Comic Sans MS" charset="0"/>
              </a:rPr>
              <a:t>, </a:t>
            </a:r>
            <a:r>
              <a:rPr lang="en-GB" dirty="0" err="1" smtClean="0">
                <a:latin typeface="Comic Sans MS" charset="0"/>
                <a:ea typeface="Comic Sans MS" charset="0"/>
                <a:cs typeface="Comic Sans MS" charset="0"/>
              </a:rPr>
              <a:t>Czechoslavakia</a:t>
            </a:r>
            <a:r>
              <a:rPr lang="en-GB" dirty="0">
                <a:latin typeface="Comic Sans MS" charset="0"/>
                <a:ea typeface="Comic Sans MS" charset="0"/>
                <a:cs typeface="Comic Sans MS" charset="0"/>
              </a:rPr>
              <a:t>, </a:t>
            </a:r>
            <a:endParaRPr lang="en-GB" dirty="0" smtClean="0">
              <a:latin typeface="Comic Sans MS" charset="0"/>
              <a:ea typeface="Comic Sans MS" charset="0"/>
              <a:cs typeface="Comic Sans MS" charset="0"/>
            </a:endParaRPr>
          </a:p>
          <a:p>
            <a:pPr algn="l">
              <a:spcBef>
                <a:spcPts val="0"/>
              </a:spcBef>
            </a:pPr>
            <a:r>
              <a:rPr lang="en-GB" dirty="0" smtClean="0">
                <a:latin typeface="Comic Sans MS" charset="0"/>
                <a:ea typeface="Comic Sans MS" charset="0"/>
                <a:cs typeface="Comic Sans MS" charset="0"/>
              </a:rPr>
              <a:t>Romania</a:t>
            </a:r>
            <a:r>
              <a:rPr lang="en-GB" dirty="0">
                <a:latin typeface="Comic Sans MS" charset="0"/>
                <a:ea typeface="Comic Sans MS" charset="0"/>
                <a:cs typeface="Comic Sans MS" charset="0"/>
              </a:rPr>
              <a:t>, Bulgaria and Albania all </a:t>
            </a:r>
            <a:r>
              <a:rPr lang="en-GB" dirty="0" smtClean="0">
                <a:latin typeface="Comic Sans MS" charset="0"/>
                <a:ea typeface="Comic Sans MS" charset="0"/>
                <a:cs typeface="Comic Sans MS" charset="0"/>
              </a:rPr>
              <a:t>rejected </a:t>
            </a:r>
            <a:r>
              <a:rPr lang="en-GB" dirty="0">
                <a:latin typeface="Comic Sans MS" charset="0"/>
                <a:ea typeface="Comic Sans MS" charset="0"/>
                <a:cs typeface="Comic Sans MS" charset="0"/>
              </a:rPr>
              <a:t>communism</a:t>
            </a:r>
            <a:r>
              <a:rPr lang="en-US" dirty="0">
                <a:latin typeface="Comic Sans MS" charset="0"/>
                <a:ea typeface="Comic Sans MS" charset="0"/>
                <a:cs typeface="Comic Sans MS" charset="0"/>
              </a:rPr>
              <a:t> </a:t>
            </a:r>
            <a:r>
              <a:rPr lang="en-US" dirty="0" smtClean="0">
                <a:latin typeface="Comic Sans MS" charset="0"/>
                <a:ea typeface="Comic Sans MS" charset="0"/>
                <a:cs typeface="Comic Sans MS" charset="0"/>
              </a:rPr>
              <a:t>as a political system.</a:t>
            </a:r>
            <a:endParaRPr lang="en-US" dirty="0">
              <a:latin typeface="Comic Sans MS" charset="0"/>
              <a:ea typeface="Comic Sans MS" charset="0"/>
              <a:cs typeface="Comic Sans MS" charset="0"/>
            </a:endParaRPr>
          </a:p>
        </p:txBody>
      </p:sp>
    </p:spTree>
    <p:extLst>
      <p:ext uri="{BB962C8B-B14F-4D97-AF65-F5344CB8AC3E}">
        <p14:creationId xmlns:p14="http://schemas.microsoft.com/office/powerpoint/2010/main" val="3673506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106487"/>
          </a:xfrm>
        </p:spPr>
        <p:txBody>
          <a:bodyPr>
            <a:normAutofit/>
          </a:bodyPr>
          <a:lstStyle/>
          <a:p>
            <a:r>
              <a:rPr lang="en-US" sz="4400" dirty="0" smtClean="0">
                <a:latin typeface="Comic Sans MS" charset="0"/>
                <a:ea typeface="Comic Sans MS" charset="0"/>
                <a:cs typeface="Comic Sans MS" charset="0"/>
              </a:rPr>
              <a:t>MALTA SUMMIT, 1989</a:t>
            </a:r>
            <a:endParaRPr lang="en-US" sz="4400" dirty="0">
              <a:latin typeface="Comic Sans MS" charset="0"/>
              <a:ea typeface="Comic Sans MS" charset="0"/>
              <a:cs typeface="Comic Sans MS" charset="0"/>
            </a:endParaRPr>
          </a:p>
        </p:txBody>
      </p:sp>
      <p:sp>
        <p:nvSpPr>
          <p:cNvPr id="3" name="Subtitle 2"/>
          <p:cNvSpPr>
            <a:spLocks noGrp="1"/>
          </p:cNvSpPr>
          <p:nvPr>
            <p:ph type="subTitle" idx="1"/>
          </p:nvPr>
        </p:nvSpPr>
        <p:spPr>
          <a:xfrm>
            <a:off x="1200150" y="2592388"/>
            <a:ext cx="4476750" cy="3656012"/>
          </a:xfrm>
        </p:spPr>
        <p:txBody>
          <a:bodyPr>
            <a:normAutofit/>
          </a:bodyPr>
          <a:lstStyle/>
          <a:p>
            <a:pPr algn="l"/>
            <a:r>
              <a:rPr lang="en-GB" dirty="0">
                <a:latin typeface="Comic Sans MS" charset="0"/>
                <a:ea typeface="Comic Sans MS" charset="0"/>
                <a:cs typeface="Comic Sans MS" charset="0"/>
              </a:rPr>
              <a:t>Gorbachev and Bush established a good working relationship. No new agreements were made, but both leaders declared that the Cold War was </a:t>
            </a:r>
            <a:r>
              <a:rPr lang="en-GB" dirty="0" smtClean="0">
                <a:latin typeface="Comic Sans MS" charset="0"/>
                <a:ea typeface="Comic Sans MS" charset="0"/>
                <a:cs typeface="Comic Sans MS" charset="0"/>
              </a:rPr>
              <a:t>over</a:t>
            </a:r>
            <a:r>
              <a:rPr lang="en-US" dirty="0">
                <a:latin typeface="Comic Sans MS" charset="0"/>
                <a:ea typeface="Comic Sans MS" charset="0"/>
                <a:cs typeface="Comic Sans MS" charset="0"/>
              </a:rPr>
              <a:t>.</a:t>
            </a:r>
          </a:p>
        </p:txBody>
      </p:sp>
    </p:spTree>
    <p:extLst>
      <p:ext uri="{BB962C8B-B14F-4D97-AF65-F5344CB8AC3E}">
        <p14:creationId xmlns:p14="http://schemas.microsoft.com/office/powerpoint/2010/main" val="467381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04850" y="455613"/>
            <a:ext cx="9144000" cy="2387600"/>
          </a:xfrm>
        </p:spPr>
        <p:txBody>
          <a:bodyPr>
            <a:normAutofit/>
          </a:bodyPr>
          <a:lstStyle/>
          <a:p>
            <a:r>
              <a:rPr lang="en-GB" sz="4400" dirty="0">
                <a:latin typeface="Comic Sans MS" charset="0"/>
                <a:ea typeface="Comic Sans MS" charset="0"/>
                <a:cs typeface="Comic Sans MS" charset="0"/>
              </a:rPr>
              <a:t>COMMUNISM </a:t>
            </a:r>
            <a:r>
              <a:rPr lang="en-GB" sz="4400" dirty="0" smtClean="0">
                <a:latin typeface="Comic Sans MS" charset="0"/>
                <a:ea typeface="Comic Sans MS" charset="0"/>
                <a:cs typeface="Comic Sans MS" charset="0"/>
              </a:rPr>
              <a:t>IN EUROPE FALLS, 1991</a:t>
            </a:r>
            <a:r>
              <a:rPr lang="en-US" sz="4400" dirty="0">
                <a:latin typeface="Comic Sans MS" charset="0"/>
                <a:ea typeface="Comic Sans MS" charset="0"/>
                <a:cs typeface="Comic Sans MS" charset="0"/>
              </a:rPr>
              <a:t/>
            </a:r>
            <a:br>
              <a:rPr lang="en-US" sz="4400" dirty="0">
                <a:latin typeface="Comic Sans MS" charset="0"/>
                <a:ea typeface="Comic Sans MS" charset="0"/>
                <a:cs typeface="Comic Sans MS" charset="0"/>
              </a:rPr>
            </a:br>
            <a:endParaRPr lang="en-US" sz="4400" dirty="0">
              <a:latin typeface="Comic Sans MS" charset="0"/>
              <a:ea typeface="Comic Sans MS" charset="0"/>
              <a:cs typeface="Comic Sans MS" charset="0"/>
            </a:endParaRPr>
          </a:p>
        </p:txBody>
      </p:sp>
      <p:sp>
        <p:nvSpPr>
          <p:cNvPr id="3" name="Subtitle 2"/>
          <p:cNvSpPr>
            <a:spLocks noGrp="1"/>
          </p:cNvSpPr>
          <p:nvPr>
            <p:ph type="subTitle" idx="1"/>
          </p:nvPr>
        </p:nvSpPr>
        <p:spPr>
          <a:xfrm>
            <a:off x="1200150" y="2590800"/>
            <a:ext cx="4572000" cy="3467100"/>
          </a:xfrm>
        </p:spPr>
        <p:txBody>
          <a:bodyPr>
            <a:noAutofit/>
          </a:bodyPr>
          <a:lstStyle/>
          <a:p>
            <a:pPr algn="l"/>
            <a:r>
              <a:rPr lang="en-GB" sz="3200" dirty="0">
                <a:latin typeface="Comic Sans MS" charset="0"/>
                <a:ea typeface="Comic Sans MS" charset="0"/>
                <a:cs typeface="Comic Sans MS" charset="0"/>
              </a:rPr>
              <a:t>With the Eastern Bloc </a:t>
            </a:r>
            <a:r>
              <a:rPr lang="en-GB" sz="3200" dirty="0" smtClean="0">
                <a:latin typeface="Comic Sans MS" charset="0"/>
                <a:ea typeface="Comic Sans MS" charset="0"/>
                <a:cs typeface="Comic Sans MS" charset="0"/>
              </a:rPr>
              <a:t>becoming more independent, </a:t>
            </a:r>
            <a:r>
              <a:rPr lang="en-GB" sz="3200" dirty="0">
                <a:latin typeface="Comic Sans MS" charset="0"/>
                <a:ea typeface="Comic Sans MS" charset="0"/>
                <a:cs typeface="Comic Sans MS" charset="0"/>
              </a:rPr>
              <a:t>the Soviet empire itself began to crumble. On </a:t>
            </a:r>
            <a:r>
              <a:rPr lang="en-GB" sz="3200" dirty="0" smtClean="0">
                <a:latin typeface="Comic Sans MS" charset="0"/>
                <a:ea typeface="Comic Sans MS" charset="0"/>
                <a:cs typeface="Comic Sans MS" charset="0"/>
              </a:rPr>
              <a:t>8 </a:t>
            </a:r>
            <a:r>
              <a:rPr lang="en-GB" sz="3200" dirty="0">
                <a:latin typeface="Comic Sans MS" charset="0"/>
                <a:ea typeface="Comic Sans MS" charset="0"/>
                <a:cs typeface="Comic Sans MS" charset="0"/>
              </a:rPr>
              <a:t>December, the Soviet Union ceased to exist.</a:t>
            </a:r>
            <a:r>
              <a:rPr lang="en-US" sz="3200" dirty="0">
                <a:latin typeface="Comic Sans MS" charset="0"/>
                <a:ea typeface="Comic Sans MS" charset="0"/>
                <a:cs typeface="Comic Sans MS" charset="0"/>
              </a:rPr>
              <a:t> </a:t>
            </a:r>
          </a:p>
        </p:txBody>
      </p:sp>
    </p:spTree>
    <p:extLst>
      <p:ext uri="{BB962C8B-B14F-4D97-AF65-F5344CB8AC3E}">
        <p14:creationId xmlns:p14="http://schemas.microsoft.com/office/powerpoint/2010/main" val="16967575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954157" y="1825625"/>
            <a:ext cx="9713843" cy="4913842"/>
          </a:xfrm>
          <a:noFill/>
          <a:ln>
            <a:solidFill>
              <a:schemeClr val="bg1"/>
            </a:solidFill>
          </a:ln>
        </p:spPr>
        <p:txBody>
          <a:bodyPr>
            <a:normAutofit/>
          </a:bodyPr>
          <a:lstStyle/>
          <a:p>
            <a:endParaRPr lang="en-US" dirty="0"/>
          </a:p>
          <a:p>
            <a:r>
              <a:rPr lang="en-US" b="1" dirty="0" smtClean="0"/>
              <a:t>Activity 5</a:t>
            </a:r>
            <a:r>
              <a:rPr lang="en-US" dirty="0" smtClean="0"/>
              <a:t>: The next two sets of cards have the leaders of the USA and USSR during the Cold War period.  Place them on the timeline in the correct sequence. </a:t>
            </a:r>
          </a:p>
          <a:p>
            <a:endParaRPr lang="en-US" dirty="0">
              <a:solidFill>
                <a:schemeClr val="bg1"/>
              </a:solidFill>
              <a:latin typeface="+mj-lt"/>
            </a:endParaRPr>
          </a:p>
          <a:p>
            <a:endParaRPr lang="en-US" dirty="0" smtClean="0">
              <a:solidFill>
                <a:schemeClr val="bg1"/>
              </a:solidFill>
              <a:latin typeface="+mj-lt"/>
            </a:endParaRPr>
          </a:p>
          <a:p>
            <a:endParaRPr lang="en-US" dirty="0">
              <a:solidFill>
                <a:schemeClr val="bg1"/>
              </a:solidFill>
              <a:latin typeface="+mj-lt"/>
            </a:endParaRPr>
          </a:p>
        </p:txBody>
      </p:sp>
      <p:sp>
        <p:nvSpPr>
          <p:cNvPr id="5" name="Title 4"/>
          <p:cNvSpPr>
            <a:spLocks noGrp="1"/>
          </p:cNvSpPr>
          <p:nvPr>
            <p:ph type="title"/>
          </p:nvPr>
        </p:nvSpPr>
        <p:spPr/>
        <p:txBody>
          <a:bodyPr/>
          <a:lstStyle/>
          <a:p>
            <a:pPr algn="ctr"/>
            <a:r>
              <a:rPr lang="en-GB" dirty="0" smtClean="0"/>
              <a:t>The Cold War</a:t>
            </a:r>
            <a:endParaRPr lang="en-GB" dirty="0"/>
          </a:p>
        </p:txBody>
      </p:sp>
    </p:spTree>
    <p:extLst>
      <p:ext uri="{BB962C8B-B14F-4D97-AF65-F5344CB8AC3E}">
        <p14:creationId xmlns:p14="http://schemas.microsoft.com/office/powerpoint/2010/main" val="20870023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    Leaders slides follow</a:t>
            </a:r>
            <a:endParaRPr lang="en-US" dirty="0"/>
          </a:p>
        </p:txBody>
      </p:sp>
    </p:spTree>
    <p:extLst>
      <p:ext uri="{BB962C8B-B14F-4D97-AF65-F5344CB8AC3E}">
        <p14:creationId xmlns:p14="http://schemas.microsoft.com/office/powerpoint/2010/main" val="1822320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Presidents of the USA</a:t>
            </a:r>
            <a:endParaRPr lang="en-US" dirty="0"/>
          </a:p>
        </p:txBody>
      </p:sp>
      <p:graphicFrame>
        <p:nvGraphicFramePr>
          <p:cNvPr id="4" name="Content Placeholder 6"/>
          <p:cNvGraphicFramePr>
            <a:graphicFrameLocks/>
          </p:cNvGraphicFramePr>
          <p:nvPr>
            <p:extLst>
              <p:ext uri="{D42A27DB-BD31-4B8C-83A1-F6EECF244321}">
                <p14:modId xmlns:p14="http://schemas.microsoft.com/office/powerpoint/2010/main" val="1859851674"/>
              </p:ext>
            </p:extLst>
          </p:nvPr>
        </p:nvGraphicFramePr>
        <p:xfrm>
          <a:off x="838200" y="1424705"/>
          <a:ext cx="8970862" cy="4654198"/>
        </p:xfrm>
        <a:graphic>
          <a:graphicData uri="http://schemas.openxmlformats.org/drawingml/2006/table">
            <a:tbl>
              <a:tblPr/>
              <a:tblGrid>
                <a:gridCol w="4485431"/>
                <a:gridCol w="4485431"/>
              </a:tblGrid>
              <a:tr h="629382">
                <a:tc>
                  <a:txBody>
                    <a:bodyPr/>
                    <a:lstStyle/>
                    <a:p>
                      <a:pPr algn="l" fontAlgn="base"/>
                      <a:r>
                        <a:rPr lang="en-US" u="none" dirty="0" smtClean="0">
                          <a:effectLst/>
                          <a:latin typeface="inherit" charset="0"/>
                        </a:rPr>
                        <a:t>Harry</a:t>
                      </a:r>
                      <a:r>
                        <a:rPr lang="en-US" u="none" baseline="0" dirty="0" smtClean="0">
                          <a:effectLst/>
                          <a:latin typeface="inherit" charset="0"/>
                        </a:rPr>
                        <a:t> Truman</a:t>
                      </a:r>
                      <a:endParaRPr lang="en-US" u="none" dirty="0">
                        <a:effectLst/>
                        <a:latin typeface="inherit" charset="0"/>
                      </a:endParaRPr>
                    </a:p>
                  </a:txBody>
                  <a:tcPr anchor="ctr">
                    <a:lnL>
                      <a:noFill/>
                    </a:lnL>
                    <a:lnR>
                      <a:noFill/>
                    </a:lnR>
                    <a:lnT>
                      <a:noFill/>
                    </a:lnT>
                    <a:lnB w="12700" cap="flat" cmpd="sng" algn="ctr">
                      <a:solidFill>
                        <a:srgbClr val="DEE3EB"/>
                      </a:solidFill>
                      <a:prstDash val="solid"/>
                      <a:round/>
                      <a:headEnd type="none" w="med" len="med"/>
                      <a:tailEnd type="none" w="med" len="med"/>
                    </a:lnB>
                  </a:tcPr>
                </a:tc>
                <a:tc>
                  <a:txBody>
                    <a:bodyPr/>
                    <a:lstStyle/>
                    <a:p>
                      <a:pPr algn="l" fontAlgn="base"/>
                      <a:r>
                        <a:rPr lang="en-US" u="none" dirty="0" smtClean="0">
                          <a:effectLst/>
                          <a:latin typeface="inherit" charset="0"/>
                        </a:rPr>
                        <a:t>1945–1953</a:t>
                      </a:r>
                      <a:endParaRPr lang="en-US" u="none" dirty="0">
                        <a:effectLst/>
                        <a:latin typeface="inherit" charset="0"/>
                      </a:endParaRPr>
                    </a:p>
                  </a:txBody>
                  <a:tcPr anchor="ctr">
                    <a:lnL>
                      <a:noFill/>
                    </a:lnL>
                    <a:lnR>
                      <a:noFill/>
                    </a:lnR>
                    <a:lnT>
                      <a:noFill/>
                    </a:lnT>
                    <a:lnB w="12700" cap="flat" cmpd="sng" algn="ctr">
                      <a:solidFill>
                        <a:srgbClr val="DEE3EB"/>
                      </a:solidFill>
                      <a:prstDash val="solid"/>
                      <a:round/>
                      <a:headEnd type="none" w="med" len="med"/>
                      <a:tailEnd type="none" w="med" len="med"/>
                    </a:lnB>
                  </a:tcPr>
                </a:tc>
              </a:tr>
              <a:tr h="503102">
                <a:tc>
                  <a:txBody>
                    <a:bodyPr/>
                    <a:lstStyle/>
                    <a:p>
                      <a:pPr algn="l" fontAlgn="base"/>
                      <a:r>
                        <a:rPr lang="en-US" u="none" dirty="0" smtClean="0">
                          <a:effectLst/>
                          <a:latin typeface="inherit" charset="0"/>
                        </a:rPr>
                        <a:t>Dwight</a:t>
                      </a:r>
                      <a:r>
                        <a:rPr lang="en-US" u="none" baseline="0" dirty="0" smtClean="0">
                          <a:effectLst/>
                          <a:latin typeface="inherit" charset="0"/>
                        </a:rPr>
                        <a:t> D Eisenhower</a:t>
                      </a:r>
                      <a:endParaRPr lang="en-US" u="none" dirty="0">
                        <a:effectLst/>
                        <a:latin typeface="inherit" charset="0"/>
                      </a:endParaRPr>
                    </a:p>
                  </a:txBody>
                  <a:tcPr anchor="ctr">
                    <a:lnL>
                      <a:noFill/>
                    </a:lnL>
                    <a:lnR>
                      <a:noFill/>
                    </a:lnR>
                    <a:lnT w="12700" cap="flat" cmpd="sng" algn="ctr">
                      <a:solidFill>
                        <a:srgbClr val="DEE3EB"/>
                      </a:solidFill>
                      <a:prstDash val="solid"/>
                      <a:round/>
                      <a:headEnd type="none" w="med" len="med"/>
                      <a:tailEnd type="none" w="med" len="med"/>
                    </a:lnT>
                    <a:lnB w="12700" cap="flat" cmpd="sng" algn="ctr">
                      <a:solidFill>
                        <a:srgbClr val="DEE3EB"/>
                      </a:solidFill>
                      <a:prstDash val="solid"/>
                      <a:round/>
                      <a:headEnd type="none" w="med" len="med"/>
                      <a:tailEnd type="none" w="med" len="med"/>
                    </a:lnB>
                  </a:tcPr>
                </a:tc>
                <a:tc>
                  <a:txBody>
                    <a:bodyPr/>
                    <a:lstStyle/>
                    <a:p>
                      <a:pPr algn="l" fontAlgn="base"/>
                      <a:r>
                        <a:rPr lang="en-US" u="none" dirty="0" smtClean="0">
                          <a:effectLst/>
                          <a:latin typeface="inherit" charset="0"/>
                        </a:rPr>
                        <a:t>1953–1961</a:t>
                      </a:r>
                      <a:endParaRPr lang="en-US" u="none" dirty="0">
                        <a:effectLst/>
                        <a:latin typeface="inherit" charset="0"/>
                      </a:endParaRPr>
                    </a:p>
                  </a:txBody>
                  <a:tcPr anchor="ctr">
                    <a:lnL>
                      <a:noFill/>
                    </a:lnL>
                    <a:lnR>
                      <a:noFill/>
                    </a:lnR>
                    <a:lnT w="12700" cap="flat" cmpd="sng" algn="ctr">
                      <a:solidFill>
                        <a:srgbClr val="DEE3EB"/>
                      </a:solidFill>
                      <a:prstDash val="solid"/>
                      <a:round/>
                      <a:headEnd type="none" w="med" len="med"/>
                      <a:tailEnd type="none" w="med" len="med"/>
                    </a:lnT>
                    <a:lnB w="12700" cap="flat" cmpd="sng" algn="ctr">
                      <a:solidFill>
                        <a:srgbClr val="DEE3EB"/>
                      </a:solidFill>
                      <a:prstDash val="solid"/>
                      <a:round/>
                      <a:headEnd type="none" w="med" len="med"/>
                      <a:tailEnd type="none" w="med" len="med"/>
                    </a:lnB>
                  </a:tcPr>
                </a:tc>
              </a:tr>
              <a:tr h="503102">
                <a:tc>
                  <a:txBody>
                    <a:bodyPr/>
                    <a:lstStyle/>
                    <a:p>
                      <a:pPr algn="l" fontAlgn="base"/>
                      <a:r>
                        <a:rPr lang="en-US" u="none" dirty="0" smtClean="0">
                          <a:effectLst/>
                          <a:latin typeface="inherit" charset="0"/>
                        </a:rPr>
                        <a:t>John</a:t>
                      </a:r>
                      <a:r>
                        <a:rPr lang="en-US" u="none" baseline="0" dirty="0" smtClean="0">
                          <a:effectLst/>
                          <a:latin typeface="inherit" charset="0"/>
                        </a:rPr>
                        <a:t> F Kennedy</a:t>
                      </a:r>
                      <a:endParaRPr lang="en-US" u="none" dirty="0">
                        <a:effectLst/>
                        <a:latin typeface="inherit" charset="0"/>
                      </a:endParaRPr>
                    </a:p>
                  </a:txBody>
                  <a:tcPr anchor="ctr">
                    <a:lnL>
                      <a:noFill/>
                    </a:lnL>
                    <a:lnR>
                      <a:noFill/>
                    </a:lnR>
                    <a:lnT w="12700" cap="flat" cmpd="sng" algn="ctr">
                      <a:solidFill>
                        <a:srgbClr val="DEE3EB"/>
                      </a:solidFill>
                      <a:prstDash val="solid"/>
                      <a:round/>
                      <a:headEnd type="none" w="med" len="med"/>
                      <a:tailEnd type="none" w="med" len="med"/>
                    </a:lnT>
                    <a:lnB w="12700" cap="flat" cmpd="sng" algn="ctr">
                      <a:solidFill>
                        <a:srgbClr val="DEE3EB"/>
                      </a:solidFill>
                      <a:prstDash val="solid"/>
                      <a:round/>
                      <a:headEnd type="none" w="med" len="med"/>
                      <a:tailEnd type="none" w="med" len="med"/>
                    </a:lnB>
                  </a:tcPr>
                </a:tc>
                <a:tc>
                  <a:txBody>
                    <a:bodyPr/>
                    <a:lstStyle/>
                    <a:p>
                      <a:pPr algn="l" fontAlgn="base"/>
                      <a:r>
                        <a:rPr lang="en-US" u="none" dirty="0" smtClean="0">
                          <a:effectLst/>
                          <a:latin typeface="inherit" charset="0"/>
                        </a:rPr>
                        <a:t>1961–1963</a:t>
                      </a:r>
                      <a:endParaRPr lang="en-US" u="none" dirty="0">
                        <a:effectLst/>
                        <a:latin typeface="inherit" charset="0"/>
                      </a:endParaRPr>
                    </a:p>
                  </a:txBody>
                  <a:tcPr anchor="ctr">
                    <a:lnL>
                      <a:noFill/>
                    </a:lnL>
                    <a:lnR>
                      <a:noFill/>
                    </a:lnR>
                    <a:lnT w="12700" cap="flat" cmpd="sng" algn="ctr">
                      <a:solidFill>
                        <a:srgbClr val="DEE3EB"/>
                      </a:solidFill>
                      <a:prstDash val="solid"/>
                      <a:round/>
                      <a:headEnd type="none" w="med" len="med"/>
                      <a:tailEnd type="none" w="med" len="med"/>
                    </a:lnT>
                    <a:lnB w="12700" cap="flat" cmpd="sng" algn="ctr">
                      <a:solidFill>
                        <a:srgbClr val="DEE3EB"/>
                      </a:solidFill>
                      <a:prstDash val="solid"/>
                      <a:round/>
                      <a:headEnd type="none" w="med" len="med"/>
                      <a:tailEnd type="none" w="med" len="med"/>
                    </a:lnB>
                  </a:tcPr>
                </a:tc>
              </a:tr>
              <a:tr h="503102">
                <a:tc>
                  <a:txBody>
                    <a:bodyPr/>
                    <a:lstStyle/>
                    <a:p>
                      <a:pPr algn="l" fontAlgn="base"/>
                      <a:r>
                        <a:rPr lang="en-US" u="none" dirty="0" smtClean="0">
                          <a:effectLst/>
                          <a:latin typeface="inherit" charset="0"/>
                        </a:rPr>
                        <a:t>Lyndon</a:t>
                      </a:r>
                      <a:r>
                        <a:rPr lang="en-US" u="none" baseline="0" dirty="0" smtClean="0">
                          <a:effectLst/>
                          <a:latin typeface="inherit" charset="0"/>
                        </a:rPr>
                        <a:t> B Johnson</a:t>
                      </a:r>
                      <a:endParaRPr lang="en-US" u="none" dirty="0">
                        <a:effectLst/>
                        <a:latin typeface="inherit" charset="0"/>
                      </a:endParaRPr>
                    </a:p>
                  </a:txBody>
                  <a:tcPr anchor="ctr">
                    <a:lnL>
                      <a:noFill/>
                    </a:lnL>
                    <a:lnR>
                      <a:noFill/>
                    </a:lnR>
                    <a:lnT w="12700" cap="flat" cmpd="sng" algn="ctr">
                      <a:solidFill>
                        <a:srgbClr val="DEE3EB"/>
                      </a:solidFill>
                      <a:prstDash val="solid"/>
                      <a:round/>
                      <a:headEnd type="none" w="med" len="med"/>
                      <a:tailEnd type="none" w="med" len="med"/>
                    </a:lnT>
                    <a:lnB w="12700" cap="flat" cmpd="sng" algn="ctr">
                      <a:solidFill>
                        <a:srgbClr val="DEE3EB"/>
                      </a:solidFill>
                      <a:prstDash val="solid"/>
                      <a:round/>
                      <a:headEnd type="none" w="med" len="med"/>
                      <a:tailEnd type="none" w="med" len="med"/>
                    </a:lnB>
                  </a:tcPr>
                </a:tc>
                <a:tc>
                  <a:txBody>
                    <a:bodyPr/>
                    <a:lstStyle/>
                    <a:p>
                      <a:pPr algn="l" fontAlgn="base"/>
                      <a:r>
                        <a:rPr lang="en-US" u="none" dirty="0" smtClean="0">
                          <a:effectLst/>
                          <a:latin typeface="inherit" charset="0"/>
                        </a:rPr>
                        <a:t>1963–1969</a:t>
                      </a:r>
                      <a:endParaRPr lang="en-US" u="none" dirty="0">
                        <a:effectLst/>
                        <a:latin typeface="inherit" charset="0"/>
                      </a:endParaRPr>
                    </a:p>
                  </a:txBody>
                  <a:tcPr anchor="ctr">
                    <a:lnL>
                      <a:noFill/>
                    </a:lnL>
                    <a:lnR>
                      <a:noFill/>
                    </a:lnR>
                    <a:lnT w="12700" cap="flat" cmpd="sng" algn="ctr">
                      <a:solidFill>
                        <a:srgbClr val="DEE3EB"/>
                      </a:solidFill>
                      <a:prstDash val="solid"/>
                      <a:round/>
                      <a:headEnd type="none" w="med" len="med"/>
                      <a:tailEnd type="none" w="med" len="med"/>
                    </a:lnT>
                    <a:lnB w="12700" cap="flat" cmpd="sng" algn="ctr">
                      <a:solidFill>
                        <a:srgbClr val="DEE3EB"/>
                      </a:solidFill>
                      <a:prstDash val="solid"/>
                      <a:round/>
                      <a:headEnd type="none" w="med" len="med"/>
                      <a:tailEnd type="none" w="med" len="med"/>
                    </a:lnB>
                  </a:tcPr>
                </a:tc>
              </a:tr>
              <a:tr h="503102">
                <a:tc>
                  <a:txBody>
                    <a:bodyPr/>
                    <a:lstStyle/>
                    <a:p>
                      <a:pPr algn="l" fontAlgn="base"/>
                      <a:r>
                        <a:rPr lang="en-US" u="none" dirty="0" smtClean="0">
                          <a:effectLst/>
                          <a:latin typeface="inherit" charset="0"/>
                        </a:rPr>
                        <a:t>Richard</a:t>
                      </a:r>
                      <a:r>
                        <a:rPr lang="en-US" u="none" baseline="0" dirty="0" smtClean="0">
                          <a:effectLst/>
                          <a:latin typeface="inherit" charset="0"/>
                        </a:rPr>
                        <a:t> Nixon</a:t>
                      </a:r>
                      <a:endParaRPr lang="en-US" u="none" dirty="0">
                        <a:effectLst/>
                        <a:latin typeface="inherit" charset="0"/>
                      </a:endParaRPr>
                    </a:p>
                  </a:txBody>
                  <a:tcPr anchor="ctr">
                    <a:lnL>
                      <a:noFill/>
                    </a:lnL>
                    <a:lnR>
                      <a:noFill/>
                    </a:lnR>
                    <a:lnT w="12700" cap="flat" cmpd="sng" algn="ctr">
                      <a:solidFill>
                        <a:srgbClr val="DEE3EB"/>
                      </a:solidFill>
                      <a:prstDash val="solid"/>
                      <a:round/>
                      <a:headEnd type="none" w="med" len="med"/>
                      <a:tailEnd type="none" w="med" len="med"/>
                    </a:lnT>
                    <a:lnB w="12700" cap="flat" cmpd="sng" algn="ctr">
                      <a:solidFill>
                        <a:srgbClr val="DEE3EB"/>
                      </a:solidFill>
                      <a:prstDash val="solid"/>
                      <a:round/>
                      <a:headEnd type="none" w="med" len="med"/>
                      <a:tailEnd type="none" w="med" len="med"/>
                    </a:lnB>
                  </a:tcPr>
                </a:tc>
                <a:tc>
                  <a:txBody>
                    <a:bodyPr/>
                    <a:lstStyle/>
                    <a:p>
                      <a:pPr algn="l" fontAlgn="base"/>
                      <a:r>
                        <a:rPr lang="en-US" u="none" dirty="0" smtClean="0">
                          <a:effectLst/>
                          <a:latin typeface="inherit" charset="0"/>
                        </a:rPr>
                        <a:t>1969–1974</a:t>
                      </a:r>
                      <a:endParaRPr lang="en-US" u="none" dirty="0">
                        <a:effectLst/>
                        <a:latin typeface="inherit" charset="0"/>
                      </a:endParaRPr>
                    </a:p>
                  </a:txBody>
                  <a:tcPr anchor="ctr">
                    <a:lnL>
                      <a:noFill/>
                    </a:lnL>
                    <a:lnR>
                      <a:noFill/>
                    </a:lnR>
                    <a:lnT w="12700" cap="flat" cmpd="sng" algn="ctr">
                      <a:solidFill>
                        <a:srgbClr val="DEE3EB"/>
                      </a:solidFill>
                      <a:prstDash val="solid"/>
                      <a:round/>
                      <a:headEnd type="none" w="med" len="med"/>
                      <a:tailEnd type="none" w="med" len="med"/>
                    </a:lnT>
                    <a:lnB w="12700" cap="flat" cmpd="sng" algn="ctr">
                      <a:solidFill>
                        <a:srgbClr val="DEE3EB"/>
                      </a:solidFill>
                      <a:prstDash val="solid"/>
                      <a:round/>
                      <a:headEnd type="none" w="med" len="med"/>
                      <a:tailEnd type="none" w="med" len="med"/>
                    </a:lnB>
                  </a:tcPr>
                </a:tc>
              </a:tr>
              <a:tr h="503102">
                <a:tc>
                  <a:txBody>
                    <a:bodyPr/>
                    <a:lstStyle/>
                    <a:p>
                      <a:pPr algn="l" fontAlgn="base"/>
                      <a:r>
                        <a:rPr lang="en-US" u="none" dirty="0" smtClean="0">
                          <a:effectLst/>
                          <a:latin typeface="inherit" charset="0"/>
                        </a:rPr>
                        <a:t>Gerald</a:t>
                      </a:r>
                      <a:r>
                        <a:rPr lang="en-US" u="none" baseline="0" dirty="0" smtClean="0">
                          <a:effectLst/>
                          <a:latin typeface="inherit" charset="0"/>
                        </a:rPr>
                        <a:t> Ford</a:t>
                      </a:r>
                      <a:endParaRPr lang="en-US" u="none" dirty="0">
                        <a:effectLst/>
                        <a:latin typeface="inherit" charset="0"/>
                      </a:endParaRPr>
                    </a:p>
                  </a:txBody>
                  <a:tcPr anchor="ctr">
                    <a:lnL>
                      <a:noFill/>
                    </a:lnL>
                    <a:lnR>
                      <a:noFill/>
                    </a:lnR>
                    <a:lnT w="12700" cap="flat" cmpd="sng" algn="ctr">
                      <a:solidFill>
                        <a:srgbClr val="DEE3EB"/>
                      </a:solidFill>
                      <a:prstDash val="solid"/>
                      <a:round/>
                      <a:headEnd type="none" w="med" len="med"/>
                      <a:tailEnd type="none" w="med" len="med"/>
                    </a:lnT>
                    <a:lnB w="12700" cap="flat" cmpd="sng" algn="ctr">
                      <a:solidFill>
                        <a:srgbClr val="DEE3EB"/>
                      </a:solidFill>
                      <a:prstDash val="solid"/>
                      <a:round/>
                      <a:headEnd type="none" w="med" len="med"/>
                      <a:tailEnd type="none" w="med" len="med"/>
                    </a:lnB>
                  </a:tcPr>
                </a:tc>
                <a:tc>
                  <a:txBody>
                    <a:bodyPr/>
                    <a:lstStyle/>
                    <a:p>
                      <a:pPr algn="l" fontAlgn="base"/>
                      <a:r>
                        <a:rPr lang="en-US" u="none" dirty="0" smtClean="0">
                          <a:effectLst/>
                          <a:latin typeface="inherit" charset="0"/>
                        </a:rPr>
                        <a:t>1974–1977</a:t>
                      </a:r>
                      <a:endParaRPr lang="en-US" u="none" dirty="0">
                        <a:effectLst/>
                        <a:latin typeface="inherit" charset="0"/>
                      </a:endParaRPr>
                    </a:p>
                  </a:txBody>
                  <a:tcPr anchor="ctr">
                    <a:lnL>
                      <a:noFill/>
                    </a:lnL>
                    <a:lnR>
                      <a:noFill/>
                    </a:lnR>
                    <a:lnT w="12700" cap="flat" cmpd="sng" algn="ctr">
                      <a:solidFill>
                        <a:srgbClr val="DEE3EB"/>
                      </a:solidFill>
                      <a:prstDash val="solid"/>
                      <a:round/>
                      <a:headEnd type="none" w="med" len="med"/>
                      <a:tailEnd type="none" w="med" len="med"/>
                    </a:lnT>
                    <a:lnB w="12700" cap="flat" cmpd="sng" algn="ctr">
                      <a:solidFill>
                        <a:srgbClr val="DEE3EB"/>
                      </a:solidFill>
                      <a:prstDash val="solid"/>
                      <a:round/>
                      <a:headEnd type="none" w="med" len="med"/>
                      <a:tailEnd type="none" w="med" len="med"/>
                    </a:lnB>
                  </a:tcPr>
                </a:tc>
              </a:tr>
              <a:tr h="503102">
                <a:tc>
                  <a:txBody>
                    <a:bodyPr/>
                    <a:lstStyle/>
                    <a:p>
                      <a:pPr algn="l" fontAlgn="base"/>
                      <a:r>
                        <a:rPr lang="en-US" u="none" dirty="0" smtClean="0">
                          <a:effectLst/>
                          <a:latin typeface="inherit" charset="0"/>
                        </a:rPr>
                        <a:t>Jimmy</a:t>
                      </a:r>
                      <a:r>
                        <a:rPr lang="en-US" u="none" baseline="0" dirty="0" smtClean="0">
                          <a:effectLst/>
                          <a:latin typeface="inherit" charset="0"/>
                        </a:rPr>
                        <a:t> Carter</a:t>
                      </a:r>
                      <a:endParaRPr lang="en-US" u="none" dirty="0">
                        <a:effectLst/>
                        <a:latin typeface="inherit" charset="0"/>
                      </a:endParaRPr>
                    </a:p>
                  </a:txBody>
                  <a:tcPr anchor="ctr">
                    <a:lnL>
                      <a:noFill/>
                    </a:lnL>
                    <a:lnR>
                      <a:noFill/>
                    </a:lnR>
                    <a:lnT w="12700" cap="flat" cmpd="sng" algn="ctr">
                      <a:solidFill>
                        <a:srgbClr val="DEE3EB"/>
                      </a:solidFill>
                      <a:prstDash val="solid"/>
                      <a:round/>
                      <a:headEnd type="none" w="med" len="med"/>
                      <a:tailEnd type="none" w="med" len="med"/>
                    </a:lnT>
                    <a:lnB w="12700" cap="flat" cmpd="sng" algn="ctr">
                      <a:solidFill>
                        <a:srgbClr val="DEE3EB"/>
                      </a:solidFill>
                      <a:prstDash val="solid"/>
                      <a:round/>
                      <a:headEnd type="none" w="med" len="med"/>
                      <a:tailEnd type="none" w="med" len="med"/>
                    </a:lnB>
                  </a:tcPr>
                </a:tc>
                <a:tc>
                  <a:txBody>
                    <a:bodyPr/>
                    <a:lstStyle/>
                    <a:p>
                      <a:pPr algn="l" fontAlgn="base"/>
                      <a:r>
                        <a:rPr lang="en-US" u="none" dirty="0" smtClean="0">
                          <a:effectLst/>
                          <a:latin typeface="inherit" charset="0"/>
                        </a:rPr>
                        <a:t>1977–1981</a:t>
                      </a:r>
                      <a:endParaRPr lang="en-US" u="none" dirty="0">
                        <a:effectLst/>
                        <a:latin typeface="inherit" charset="0"/>
                      </a:endParaRPr>
                    </a:p>
                  </a:txBody>
                  <a:tcPr anchor="ctr">
                    <a:lnL>
                      <a:noFill/>
                    </a:lnL>
                    <a:lnR>
                      <a:noFill/>
                    </a:lnR>
                    <a:lnT w="12700" cap="flat" cmpd="sng" algn="ctr">
                      <a:solidFill>
                        <a:srgbClr val="DEE3EB"/>
                      </a:solidFill>
                      <a:prstDash val="solid"/>
                      <a:round/>
                      <a:headEnd type="none" w="med" len="med"/>
                      <a:tailEnd type="none" w="med" len="med"/>
                    </a:lnT>
                    <a:lnB w="12700" cap="flat" cmpd="sng" algn="ctr">
                      <a:solidFill>
                        <a:srgbClr val="DEE3EB"/>
                      </a:solidFill>
                      <a:prstDash val="solid"/>
                      <a:round/>
                      <a:headEnd type="none" w="med" len="med"/>
                      <a:tailEnd type="none" w="med" len="med"/>
                    </a:lnB>
                  </a:tcPr>
                </a:tc>
              </a:tr>
              <a:tr h="503102">
                <a:tc>
                  <a:txBody>
                    <a:bodyPr/>
                    <a:lstStyle/>
                    <a:p>
                      <a:pPr algn="l" fontAlgn="base"/>
                      <a:r>
                        <a:rPr lang="en-US" u="none" dirty="0" smtClean="0">
                          <a:effectLst/>
                          <a:latin typeface="inherit" charset="0"/>
                        </a:rPr>
                        <a:t>Ronald</a:t>
                      </a:r>
                      <a:r>
                        <a:rPr lang="en-US" u="none" baseline="0" dirty="0" smtClean="0">
                          <a:effectLst/>
                          <a:latin typeface="inherit" charset="0"/>
                        </a:rPr>
                        <a:t> Reagan</a:t>
                      </a:r>
                      <a:endParaRPr lang="en-US" u="none" dirty="0">
                        <a:effectLst/>
                        <a:latin typeface="inherit" charset="0"/>
                      </a:endParaRPr>
                    </a:p>
                  </a:txBody>
                  <a:tcPr anchor="ctr">
                    <a:lnL>
                      <a:noFill/>
                    </a:lnL>
                    <a:lnR>
                      <a:noFill/>
                    </a:lnR>
                    <a:lnT w="12700" cap="flat" cmpd="sng" algn="ctr">
                      <a:solidFill>
                        <a:srgbClr val="DEE3EB"/>
                      </a:solidFill>
                      <a:prstDash val="solid"/>
                      <a:round/>
                      <a:headEnd type="none" w="med" len="med"/>
                      <a:tailEnd type="none" w="med" len="med"/>
                    </a:lnT>
                    <a:lnB w="12700" cap="flat" cmpd="sng" algn="ctr">
                      <a:solidFill>
                        <a:srgbClr val="DEE3EB"/>
                      </a:solidFill>
                      <a:prstDash val="solid"/>
                      <a:round/>
                      <a:headEnd type="none" w="med" len="med"/>
                      <a:tailEnd type="none" w="med" len="med"/>
                    </a:lnB>
                  </a:tcPr>
                </a:tc>
                <a:tc>
                  <a:txBody>
                    <a:bodyPr/>
                    <a:lstStyle/>
                    <a:p>
                      <a:pPr algn="l" fontAlgn="base"/>
                      <a:r>
                        <a:rPr lang="en-US" u="none" dirty="0" smtClean="0">
                          <a:effectLst/>
                          <a:latin typeface="inherit" charset="0"/>
                        </a:rPr>
                        <a:t>1981–1989</a:t>
                      </a:r>
                      <a:endParaRPr lang="en-US" u="none" dirty="0">
                        <a:effectLst/>
                        <a:latin typeface="inherit" charset="0"/>
                      </a:endParaRPr>
                    </a:p>
                  </a:txBody>
                  <a:tcPr anchor="ctr">
                    <a:lnL>
                      <a:noFill/>
                    </a:lnL>
                    <a:lnR>
                      <a:noFill/>
                    </a:lnR>
                    <a:lnT w="12700" cap="flat" cmpd="sng" algn="ctr">
                      <a:solidFill>
                        <a:srgbClr val="DEE3EB"/>
                      </a:solidFill>
                      <a:prstDash val="solid"/>
                      <a:round/>
                      <a:headEnd type="none" w="med" len="med"/>
                      <a:tailEnd type="none" w="med" len="med"/>
                    </a:lnT>
                    <a:lnB w="12700" cap="flat" cmpd="sng" algn="ctr">
                      <a:solidFill>
                        <a:srgbClr val="DEE3EB"/>
                      </a:solidFill>
                      <a:prstDash val="solid"/>
                      <a:round/>
                      <a:headEnd type="none" w="med" len="med"/>
                      <a:tailEnd type="none" w="med" len="med"/>
                    </a:lnB>
                  </a:tcPr>
                </a:tc>
              </a:tr>
              <a:tr h="503102">
                <a:tc>
                  <a:txBody>
                    <a:bodyPr/>
                    <a:lstStyle/>
                    <a:p>
                      <a:pPr algn="l" fontAlgn="base"/>
                      <a:r>
                        <a:rPr lang="en-US" u="none" dirty="0" smtClean="0">
                          <a:effectLst/>
                          <a:latin typeface="inherit" charset="0"/>
                        </a:rPr>
                        <a:t>George Bush</a:t>
                      </a:r>
                      <a:endParaRPr lang="en-US" u="none" dirty="0">
                        <a:effectLst/>
                        <a:latin typeface="inherit" charset="0"/>
                      </a:endParaRPr>
                    </a:p>
                  </a:txBody>
                  <a:tcPr anchor="ctr">
                    <a:lnL>
                      <a:noFill/>
                    </a:lnL>
                    <a:lnR>
                      <a:noFill/>
                    </a:lnR>
                    <a:lnT w="12700" cap="flat" cmpd="sng" algn="ctr">
                      <a:solidFill>
                        <a:srgbClr val="DEE3EB"/>
                      </a:solidFill>
                      <a:prstDash val="solid"/>
                      <a:round/>
                      <a:headEnd type="none" w="med" len="med"/>
                      <a:tailEnd type="none" w="med" len="med"/>
                    </a:lnT>
                    <a:lnB w="12700" cap="flat" cmpd="sng" algn="ctr">
                      <a:solidFill>
                        <a:srgbClr val="DEE3EB"/>
                      </a:solidFill>
                      <a:prstDash val="solid"/>
                      <a:round/>
                      <a:headEnd type="none" w="med" len="med"/>
                      <a:tailEnd type="none" w="med" len="med"/>
                    </a:lnB>
                  </a:tcPr>
                </a:tc>
                <a:tc>
                  <a:txBody>
                    <a:bodyPr/>
                    <a:lstStyle/>
                    <a:p>
                      <a:pPr algn="l" fontAlgn="base"/>
                      <a:r>
                        <a:rPr lang="en-US" u="none" dirty="0" smtClean="0">
                          <a:effectLst/>
                          <a:latin typeface="inherit" charset="0"/>
                        </a:rPr>
                        <a:t>1989–</a:t>
                      </a:r>
                      <a:r>
                        <a:rPr lang="en-US" u="none" baseline="0" dirty="0" smtClean="0">
                          <a:effectLst/>
                          <a:latin typeface="inherit" charset="0"/>
                        </a:rPr>
                        <a:t>1993</a:t>
                      </a:r>
                      <a:endParaRPr lang="en-US" u="none" dirty="0">
                        <a:effectLst/>
                        <a:latin typeface="inherit" charset="0"/>
                      </a:endParaRPr>
                    </a:p>
                  </a:txBody>
                  <a:tcPr anchor="ctr">
                    <a:lnL>
                      <a:noFill/>
                    </a:lnL>
                    <a:lnR>
                      <a:noFill/>
                    </a:lnR>
                    <a:lnT w="12700" cap="flat" cmpd="sng" algn="ctr">
                      <a:solidFill>
                        <a:srgbClr val="DEE3EB"/>
                      </a:solidFill>
                      <a:prstDash val="solid"/>
                      <a:round/>
                      <a:headEnd type="none" w="med" len="med"/>
                      <a:tailEnd type="none" w="med" len="med"/>
                    </a:lnT>
                    <a:lnB w="12700" cap="flat" cmpd="sng" algn="ctr">
                      <a:solidFill>
                        <a:srgbClr val="DEE3EB"/>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082611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 of the USSR</a:t>
            </a:r>
            <a:endParaRPr lang="en-US" dirty="0"/>
          </a:p>
        </p:txBody>
      </p:sp>
      <p:sp>
        <p:nvSpPr>
          <p:cNvPr id="5"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a:ln>
                  <a:noFill/>
                </a:ln>
                <a:solidFill>
                  <a:schemeClr val="tx1"/>
                </a:solidFill>
                <a:effectLst/>
                <a:latin typeface="Arial" charset="0"/>
              </a:rPr>
              <a:t/>
            </a:r>
            <a:br>
              <a:rPr kumimoji="0" lang="x-none" altLang="x-none" sz="1800" b="0" i="0" u="none" strike="noStrike" cap="none" normalizeH="0" baseline="0">
                <a:ln>
                  <a:noFill/>
                </a:ln>
                <a:solidFill>
                  <a:schemeClr val="tx1"/>
                </a:solidFill>
                <a:effectLst/>
                <a:latin typeface="Arial" charset="0"/>
              </a:rPr>
            </a:br>
            <a:endParaRPr kumimoji="0" lang="x-none" altLang="x-none" sz="1800" b="0" i="0" u="none" strike="noStrike" cap="none" normalizeH="0" baseline="0">
              <a:ln>
                <a:noFill/>
              </a:ln>
              <a:solidFill>
                <a:schemeClr val="tx1"/>
              </a:solidFill>
              <a:effectLst/>
              <a:latin typeface="Arial"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69553827"/>
              </p:ext>
            </p:extLst>
          </p:nvPr>
        </p:nvGraphicFramePr>
        <p:xfrm>
          <a:off x="1473302" y="2721134"/>
          <a:ext cx="9245396" cy="2560320"/>
        </p:xfrm>
        <a:graphic>
          <a:graphicData uri="http://schemas.openxmlformats.org/drawingml/2006/table">
            <a:tbl>
              <a:tblPr/>
              <a:tblGrid>
                <a:gridCol w="4622698"/>
                <a:gridCol w="4622698"/>
              </a:tblGrid>
              <a:tr h="0">
                <a:tc>
                  <a:txBody>
                    <a:bodyPr/>
                    <a:lstStyle/>
                    <a:p>
                      <a:pPr algn="l" fontAlgn="base"/>
                      <a:r>
                        <a:rPr lang="en-US" u="none" dirty="0" smtClean="0">
                          <a:effectLst/>
                          <a:latin typeface="inherit" charset="0"/>
                        </a:rPr>
                        <a:t>Joseph</a:t>
                      </a:r>
                      <a:r>
                        <a:rPr lang="en-US" u="none" baseline="0" dirty="0" smtClean="0">
                          <a:effectLst/>
                          <a:latin typeface="inherit" charset="0"/>
                        </a:rPr>
                        <a:t> </a:t>
                      </a:r>
                      <a:r>
                        <a:rPr lang="en-US" u="none" dirty="0" smtClean="0">
                          <a:effectLst/>
                          <a:latin typeface="inherit" charset="0"/>
                        </a:rPr>
                        <a:t>Stalin</a:t>
                      </a:r>
                      <a:endParaRPr lang="en-US" u="none" dirty="0">
                        <a:effectLst/>
                        <a:latin typeface="inherit" charset="0"/>
                      </a:endParaRPr>
                    </a:p>
                  </a:txBody>
                  <a:tcPr anchor="ctr">
                    <a:lnL>
                      <a:noFill/>
                    </a:lnL>
                    <a:lnR>
                      <a:noFill/>
                    </a:lnR>
                    <a:lnT>
                      <a:noFill/>
                    </a:lnT>
                    <a:lnB w="12700" cap="flat" cmpd="sng" algn="ctr">
                      <a:solidFill>
                        <a:srgbClr val="DEE3EB"/>
                      </a:solidFill>
                      <a:prstDash val="solid"/>
                      <a:round/>
                      <a:headEnd type="none" w="med" len="med"/>
                      <a:tailEnd type="none" w="med" len="med"/>
                    </a:lnB>
                  </a:tcPr>
                </a:tc>
                <a:tc>
                  <a:txBody>
                    <a:bodyPr/>
                    <a:lstStyle/>
                    <a:p>
                      <a:pPr algn="l" fontAlgn="base"/>
                      <a:r>
                        <a:rPr lang="en-US" u="none" dirty="0" smtClean="0">
                          <a:effectLst/>
                          <a:latin typeface="inherit" charset="0"/>
                        </a:rPr>
                        <a:t>1928–1953</a:t>
                      </a:r>
                      <a:endParaRPr lang="en-US" u="none" dirty="0">
                        <a:effectLst/>
                        <a:latin typeface="inherit" charset="0"/>
                      </a:endParaRPr>
                    </a:p>
                  </a:txBody>
                  <a:tcPr anchor="ctr">
                    <a:lnL>
                      <a:noFill/>
                    </a:lnL>
                    <a:lnR>
                      <a:noFill/>
                    </a:lnR>
                    <a:lnT>
                      <a:noFill/>
                    </a:lnT>
                    <a:lnB w="12700" cap="flat" cmpd="sng" algn="ctr">
                      <a:solidFill>
                        <a:srgbClr val="DEE3EB"/>
                      </a:solidFill>
                      <a:prstDash val="solid"/>
                      <a:round/>
                      <a:headEnd type="none" w="med" len="med"/>
                      <a:tailEnd type="none" w="med" len="med"/>
                    </a:lnB>
                  </a:tcPr>
                </a:tc>
              </a:tr>
              <a:tr h="0">
                <a:tc>
                  <a:txBody>
                    <a:bodyPr/>
                    <a:lstStyle/>
                    <a:p>
                      <a:pPr algn="l" fontAlgn="base"/>
                      <a:r>
                        <a:rPr lang="en-US" u="none" dirty="0">
                          <a:effectLst/>
                          <a:latin typeface="inherit" charset="0"/>
                        </a:rPr>
                        <a:t>Georgy Malenkov</a:t>
                      </a:r>
                    </a:p>
                  </a:txBody>
                  <a:tcPr anchor="ctr">
                    <a:lnL>
                      <a:noFill/>
                    </a:lnL>
                    <a:lnR>
                      <a:noFill/>
                    </a:lnR>
                    <a:lnT w="12700" cap="flat" cmpd="sng" algn="ctr">
                      <a:solidFill>
                        <a:srgbClr val="DEE3EB"/>
                      </a:solidFill>
                      <a:prstDash val="solid"/>
                      <a:round/>
                      <a:headEnd type="none" w="med" len="med"/>
                      <a:tailEnd type="none" w="med" len="med"/>
                    </a:lnT>
                    <a:lnB w="12700" cap="flat" cmpd="sng" algn="ctr">
                      <a:solidFill>
                        <a:srgbClr val="DEE3EB"/>
                      </a:solidFill>
                      <a:prstDash val="solid"/>
                      <a:round/>
                      <a:headEnd type="none" w="med" len="med"/>
                      <a:tailEnd type="none" w="med" len="med"/>
                    </a:lnB>
                  </a:tcPr>
                </a:tc>
                <a:tc>
                  <a:txBody>
                    <a:bodyPr/>
                    <a:lstStyle/>
                    <a:p>
                      <a:pPr algn="l" fontAlgn="base"/>
                      <a:r>
                        <a:rPr lang="en-US" u="none" dirty="0" smtClean="0">
                          <a:effectLst/>
                          <a:latin typeface="inherit" charset="0"/>
                        </a:rPr>
                        <a:t>1953–1955</a:t>
                      </a:r>
                      <a:endParaRPr lang="en-US" u="none" dirty="0">
                        <a:effectLst/>
                        <a:latin typeface="inherit" charset="0"/>
                      </a:endParaRPr>
                    </a:p>
                  </a:txBody>
                  <a:tcPr anchor="ctr">
                    <a:lnL>
                      <a:noFill/>
                    </a:lnL>
                    <a:lnR>
                      <a:noFill/>
                    </a:lnR>
                    <a:lnT w="12700" cap="flat" cmpd="sng" algn="ctr">
                      <a:solidFill>
                        <a:srgbClr val="DEE3EB"/>
                      </a:solidFill>
                      <a:prstDash val="solid"/>
                      <a:round/>
                      <a:headEnd type="none" w="med" len="med"/>
                      <a:tailEnd type="none" w="med" len="med"/>
                    </a:lnT>
                    <a:lnB w="12700" cap="flat" cmpd="sng" algn="ctr">
                      <a:solidFill>
                        <a:srgbClr val="DEE3EB"/>
                      </a:solidFill>
                      <a:prstDash val="solid"/>
                      <a:round/>
                      <a:headEnd type="none" w="med" len="med"/>
                      <a:tailEnd type="none" w="med" len="med"/>
                    </a:lnB>
                  </a:tcPr>
                </a:tc>
              </a:tr>
              <a:tr h="0">
                <a:tc>
                  <a:txBody>
                    <a:bodyPr/>
                    <a:lstStyle/>
                    <a:p>
                      <a:pPr algn="l" fontAlgn="base"/>
                      <a:r>
                        <a:rPr lang="en-US" u="none" dirty="0">
                          <a:effectLst/>
                          <a:latin typeface="inherit" charset="0"/>
                        </a:rPr>
                        <a:t>Nikita </a:t>
                      </a:r>
                      <a:r>
                        <a:rPr lang="en-US" u="none" dirty="0" smtClean="0">
                          <a:effectLst/>
                          <a:latin typeface="inherit" charset="0"/>
                        </a:rPr>
                        <a:t>Khrushchev</a:t>
                      </a:r>
                      <a:endParaRPr lang="en-US" u="none" dirty="0">
                        <a:effectLst/>
                        <a:latin typeface="inherit" charset="0"/>
                      </a:endParaRPr>
                    </a:p>
                  </a:txBody>
                  <a:tcPr anchor="ctr">
                    <a:lnL>
                      <a:noFill/>
                    </a:lnL>
                    <a:lnR>
                      <a:noFill/>
                    </a:lnR>
                    <a:lnT w="12700" cap="flat" cmpd="sng" algn="ctr">
                      <a:solidFill>
                        <a:srgbClr val="DEE3EB"/>
                      </a:solidFill>
                      <a:prstDash val="solid"/>
                      <a:round/>
                      <a:headEnd type="none" w="med" len="med"/>
                      <a:tailEnd type="none" w="med" len="med"/>
                    </a:lnT>
                    <a:lnB w="12700" cap="flat" cmpd="sng" algn="ctr">
                      <a:solidFill>
                        <a:srgbClr val="DEE3EB"/>
                      </a:solidFill>
                      <a:prstDash val="solid"/>
                      <a:round/>
                      <a:headEnd type="none" w="med" len="med"/>
                      <a:tailEnd type="none" w="med" len="med"/>
                    </a:lnB>
                  </a:tcPr>
                </a:tc>
                <a:tc>
                  <a:txBody>
                    <a:bodyPr/>
                    <a:lstStyle/>
                    <a:p>
                      <a:pPr algn="l" fontAlgn="base"/>
                      <a:r>
                        <a:rPr lang="en-US" u="none" dirty="0" smtClean="0">
                          <a:effectLst/>
                          <a:latin typeface="inherit" charset="0"/>
                        </a:rPr>
                        <a:t>1955–1964</a:t>
                      </a:r>
                      <a:endParaRPr lang="en-US" u="none" dirty="0">
                        <a:effectLst/>
                        <a:latin typeface="inherit" charset="0"/>
                      </a:endParaRPr>
                    </a:p>
                  </a:txBody>
                  <a:tcPr anchor="ctr">
                    <a:lnL>
                      <a:noFill/>
                    </a:lnL>
                    <a:lnR>
                      <a:noFill/>
                    </a:lnR>
                    <a:lnT w="12700" cap="flat" cmpd="sng" algn="ctr">
                      <a:solidFill>
                        <a:srgbClr val="DEE3EB"/>
                      </a:solidFill>
                      <a:prstDash val="solid"/>
                      <a:round/>
                      <a:headEnd type="none" w="med" len="med"/>
                      <a:tailEnd type="none" w="med" len="med"/>
                    </a:lnT>
                    <a:lnB w="12700" cap="flat" cmpd="sng" algn="ctr">
                      <a:solidFill>
                        <a:srgbClr val="DEE3EB"/>
                      </a:solidFill>
                      <a:prstDash val="solid"/>
                      <a:round/>
                      <a:headEnd type="none" w="med" len="med"/>
                      <a:tailEnd type="none" w="med" len="med"/>
                    </a:lnB>
                  </a:tcPr>
                </a:tc>
              </a:tr>
              <a:tr h="0">
                <a:tc>
                  <a:txBody>
                    <a:bodyPr/>
                    <a:lstStyle/>
                    <a:p>
                      <a:pPr algn="l" fontAlgn="base"/>
                      <a:r>
                        <a:rPr lang="en-US" u="none" dirty="0">
                          <a:effectLst/>
                          <a:latin typeface="inherit" charset="0"/>
                        </a:rPr>
                        <a:t>Leonid Brezhnev </a:t>
                      </a:r>
                    </a:p>
                  </a:txBody>
                  <a:tcPr anchor="ctr">
                    <a:lnL>
                      <a:noFill/>
                    </a:lnL>
                    <a:lnR>
                      <a:noFill/>
                    </a:lnR>
                    <a:lnT w="12700" cap="flat" cmpd="sng" algn="ctr">
                      <a:solidFill>
                        <a:srgbClr val="DEE3EB"/>
                      </a:solidFill>
                      <a:prstDash val="solid"/>
                      <a:round/>
                      <a:headEnd type="none" w="med" len="med"/>
                      <a:tailEnd type="none" w="med" len="med"/>
                    </a:lnT>
                    <a:lnB w="12700" cap="flat" cmpd="sng" algn="ctr">
                      <a:solidFill>
                        <a:srgbClr val="DEE3EB"/>
                      </a:solidFill>
                      <a:prstDash val="solid"/>
                      <a:round/>
                      <a:headEnd type="none" w="med" len="med"/>
                      <a:tailEnd type="none" w="med" len="med"/>
                    </a:lnB>
                  </a:tcPr>
                </a:tc>
                <a:tc>
                  <a:txBody>
                    <a:bodyPr/>
                    <a:lstStyle/>
                    <a:p>
                      <a:pPr algn="l" fontAlgn="base"/>
                      <a:r>
                        <a:rPr lang="en-US" u="none" dirty="0" smtClean="0">
                          <a:effectLst/>
                          <a:latin typeface="inherit" charset="0"/>
                        </a:rPr>
                        <a:t>1964–1982</a:t>
                      </a:r>
                      <a:endParaRPr lang="en-US" u="none" dirty="0">
                        <a:effectLst/>
                        <a:latin typeface="inherit" charset="0"/>
                      </a:endParaRPr>
                    </a:p>
                  </a:txBody>
                  <a:tcPr anchor="ctr">
                    <a:lnL>
                      <a:noFill/>
                    </a:lnL>
                    <a:lnR>
                      <a:noFill/>
                    </a:lnR>
                    <a:lnT w="12700" cap="flat" cmpd="sng" algn="ctr">
                      <a:solidFill>
                        <a:srgbClr val="DEE3EB"/>
                      </a:solidFill>
                      <a:prstDash val="solid"/>
                      <a:round/>
                      <a:headEnd type="none" w="med" len="med"/>
                      <a:tailEnd type="none" w="med" len="med"/>
                    </a:lnT>
                    <a:lnB w="12700" cap="flat" cmpd="sng" algn="ctr">
                      <a:solidFill>
                        <a:srgbClr val="DEE3EB"/>
                      </a:solidFill>
                      <a:prstDash val="solid"/>
                      <a:round/>
                      <a:headEnd type="none" w="med" len="med"/>
                      <a:tailEnd type="none" w="med" len="med"/>
                    </a:lnB>
                  </a:tcPr>
                </a:tc>
              </a:tr>
              <a:tr h="0">
                <a:tc>
                  <a:txBody>
                    <a:bodyPr/>
                    <a:lstStyle/>
                    <a:p>
                      <a:pPr algn="l" fontAlgn="base"/>
                      <a:r>
                        <a:rPr lang="en-US" u="none" dirty="0">
                          <a:effectLst/>
                          <a:latin typeface="inherit" charset="0"/>
                        </a:rPr>
                        <a:t>Yuri Andropov </a:t>
                      </a:r>
                    </a:p>
                  </a:txBody>
                  <a:tcPr anchor="ctr">
                    <a:lnL>
                      <a:noFill/>
                    </a:lnL>
                    <a:lnR>
                      <a:noFill/>
                    </a:lnR>
                    <a:lnT w="12700" cap="flat" cmpd="sng" algn="ctr">
                      <a:solidFill>
                        <a:srgbClr val="DEE3EB"/>
                      </a:solidFill>
                      <a:prstDash val="solid"/>
                      <a:round/>
                      <a:headEnd type="none" w="med" len="med"/>
                      <a:tailEnd type="none" w="med" len="med"/>
                    </a:lnT>
                    <a:lnB w="12700" cap="flat" cmpd="sng" algn="ctr">
                      <a:solidFill>
                        <a:srgbClr val="DEE3EB"/>
                      </a:solidFill>
                      <a:prstDash val="solid"/>
                      <a:round/>
                      <a:headEnd type="none" w="med" len="med"/>
                      <a:tailEnd type="none" w="med" len="med"/>
                    </a:lnB>
                  </a:tcPr>
                </a:tc>
                <a:tc>
                  <a:txBody>
                    <a:bodyPr/>
                    <a:lstStyle/>
                    <a:p>
                      <a:pPr algn="l" fontAlgn="base"/>
                      <a:r>
                        <a:rPr lang="en-US" u="none" dirty="0" smtClean="0">
                          <a:effectLst/>
                          <a:latin typeface="inherit" charset="0"/>
                        </a:rPr>
                        <a:t>1982–1984</a:t>
                      </a:r>
                      <a:endParaRPr lang="en-US" u="none" dirty="0">
                        <a:effectLst/>
                        <a:latin typeface="inherit" charset="0"/>
                      </a:endParaRPr>
                    </a:p>
                  </a:txBody>
                  <a:tcPr anchor="ctr">
                    <a:lnL>
                      <a:noFill/>
                    </a:lnL>
                    <a:lnR>
                      <a:noFill/>
                    </a:lnR>
                    <a:lnT w="12700" cap="flat" cmpd="sng" algn="ctr">
                      <a:solidFill>
                        <a:srgbClr val="DEE3EB"/>
                      </a:solidFill>
                      <a:prstDash val="solid"/>
                      <a:round/>
                      <a:headEnd type="none" w="med" len="med"/>
                      <a:tailEnd type="none" w="med" len="med"/>
                    </a:lnT>
                    <a:lnB w="12700" cap="flat" cmpd="sng" algn="ctr">
                      <a:solidFill>
                        <a:srgbClr val="DEE3EB"/>
                      </a:solidFill>
                      <a:prstDash val="solid"/>
                      <a:round/>
                      <a:headEnd type="none" w="med" len="med"/>
                      <a:tailEnd type="none" w="med" len="med"/>
                    </a:lnB>
                  </a:tcPr>
                </a:tc>
              </a:tr>
              <a:tr h="0">
                <a:tc>
                  <a:txBody>
                    <a:bodyPr/>
                    <a:lstStyle/>
                    <a:p>
                      <a:pPr algn="l" fontAlgn="base"/>
                      <a:r>
                        <a:rPr lang="en-US" u="none" dirty="0">
                          <a:effectLst/>
                          <a:latin typeface="inherit" charset="0"/>
                        </a:rPr>
                        <a:t>Konstantin </a:t>
                      </a:r>
                      <a:r>
                        <a:rPr lang="en-US" u="none" dirty="0" err="1">
                          <a:effectLst/>
                          <a:latin typeface="inherit" charset="0"/>
                        </a:rPr>
                        <a:t>Chernenko</a:t>
                      </a:r>
                      <a:r>
                        <a:rPr lang="en-US" u="none" dirty="0">
                          <a:effectLst/>
                          <a:latin typeface="inherit" charset="0"/>
                        </a:rPr>
                        <a:t> </a:t>
                      </a:r>
                    </a:p>
                  </a:txBody>
                  <a:tcPr anchor="ctr">
                    <a:lnL>
                      <a:noFill/>
                    </a:lnL>
                    <a:lnR>
                      <a:noFill/>
                    </a:lnR>
                    <a:lnT w="12700" cap="flat" cmpd="sng" algn="ctr">
                      <a:solidFill>
                        <a:srgbClr val="DEE3EB"/>
                      </a:solidFill>
                      <a:prstDash val="solid"/>
                      <a:round/>
                      <a:headEnd type="none" w="med" len="med"/>
                      <a:tailEnd type="none" w="med" len="med"/>
                    </a:lnT>
                    <a:lnB w="12700" cap="flat" cmpd="sng" algn="ctr">
                      <a:solidFill>
                        <a:srgbClr val="DEE3EB"/>
                      </a:solidFill>
                      <a:prstDash val="solid"/>
                      <a:round/>
                      <a:headEnd type="none" w="med" len="med"/>
                      <a:tailEnd type="none" w="med" len="med"/>
                    </a:lnB>
                  </a:tcPr>
                </a:tc>
                <a:tc>
                  <a:txBody>
                    <a:bodyPr/>
                    <a:lstStyle/>
                    <a:p>
                      <a:pPr algn="l" fontAlgn="base"/>
                      <a:r>
                        <a:rPr lang="en-US" u="none" dirty="0" smtClean="0">
                          <a:effectLst/>
                          <a:latin typeface="inherit" charset="0"/>
                        </a:rPr>
                        <a:t>1984–1985</a:t>
                      </a:r>
                      <a:endParaRPr lang="en-US" u="none" dirty="0">
                        <a:effectLst/>
                        <a:latin typeface="inherit" charset="0"/>
                      </a:endParaRPr>
                    </a:p>
                  </a:txBody>
                  <a:tcPr anchor="ctr">
                    <a:lnL>
                      <a:noFill/>
                    </a:lnL>
                    <a:lnR>
                      <a:noFill/>
                    </a:lnR>
                    <a:lnT w="12700" cap="flat" cmpd="sng" algn="ctr">
                      <a:solidFill>
                        <a:srgbClr val="DEE3EB"/>
                      </a:solidFill>
                      <a:prstDash val="solid"/>
                      <a:round/>
                      <a:headEnd type="none" w="med" len="med"/>
                      <a:tailEnd type="none" w="med" len="med"/>
                    </a:lnT>
                    <a:lnB w="12700" cap="flat" cmpd="sng" algn="ctr">
                      <a:solidFill>
                        <a:srgbClr val="DEE3EB"/>
                      </a:solidFill>
                      <a:prstDash val="solid"/>
                      <a:round/>
                      <a:headEnd type="none" w="med" len="med"/>
                      <a:tailEnd type="none" w="med" len="med"/>
                    </a:lnB>
                  </a:tcPr>
                </a:tc>
              </a:tr>
              <a:tr h="0">
                <a:tc>
                  <a:txBody>
                    <a:bodyPr/>
                    <a:lstStyle/>
                    <a:p>
                      <a:pPr algn="l" fontAlgn="base"/>
                      <a:r>
                        <a:rPr lang="en-US" u="none" dirty="0">
                          <a:effectLst/>
                          <a:latin typeface="inherit" charset="0"/>
                        </a:rPr>
                        <a:t>Mikhail Gorbachev</a:t>
                      </a:r>
                    </a:p>
                  </a:txBody>
                  <a:tcPr anchor="ctr">
                    <a:lnL>
                      <a:noFill/>
                    </a:lnL>
                    <a:lnR>
                      <a:noFill/>
                    </a:lnR>
                    <a:lnT w="12700" cap="flat" cmpd="sng" algn="ctr">
                      <a:solidFill>
                        <a:srgbClr val="DEE3EB"/>
                      </a:solidFill>
                      <a:prstDash val="solid"/>
                      <a:round/>
                      <a:headEnd type="none" w="med" len="med"/>
                      <a:tailEnd type="none" w="med" len="med"/>
                    </a:lnT>
                    <a:lnB w="12700" cap="flat" cmpd="sng" algn="ctr">
                      <a:solidFill>
                        <a:srgbClr val="DEE3EB"/>
                      </a:solidFill>
                      <a:prstDash val="solid"/>
                      <a:round/>
                      <a:headEnd type="none" w="med" len="med"/>
                      <a:tailEnd type="none" w="med" len="med"/>
                    </a:lnB>
                  </a:tcPr>
                </a:tc>
                <a:tc>
                  <a:txBody>
                    <a:bodyPr/>
                    <a:lstStyle/>
                    <a:p>
                      <a:pPr algn="l" fontAlgn="base"/>
                      <a:r>
                        <a:rPr lang="en-US" u="none" dirty="0" smtClean="0">
                          <a:effectLst/>
                          <a:latin typeface="inherit" charset="0"/>
                        </a:rPr>
                        <a:t>1985–1991</a:t>
                      </a:r>
                      <a:endParaRPr lang="en-US" u="none" dirty="0">
                        <a:effectLst/>
                        <a:latin typeface="inherit" charset="0"/>
                      </a:endParaRPr>
                    </a:p>
                  </a:txBody>
                  <a:tcPr anchor="ctr">
                    <a:lnL>
                      <a:noFill/>
                    </a:lnL>
                    <a:lnR>
                      <a:noFill/>
                    </a:lnR>
                    <a:lnT w="12700" cap="flat" cmpd="sng" algn="ctr">
                      <a:solidFill>
                        <a:srgbClr val="DEE3EB"/>
                      </a:solidFill>
                      <a:prstDash val="solid"/>
                      <a:round/>
                      <a:headEnd type="none" w="med" len="med"/>
                      <a:tailEnd type="none" w="med" len="med"/>
                    </a:lnT>
                    <a:lnB w="12700" cap="flat" cmpd="sng" algn="ctr">
                      <a:solidFill>
                        <a:srgbClr val="DEE3EB"/>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069482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824382" y="1944158"/>
            <a:ext cx="8246532" cy="4913842"/>
          </a:xfrm>
          <a:noFill/>
          <a:ln>
            <a:solidFill>
              <a:schemeClr val="bg1"/>
            </a:solidFill>
          </a:ln>
        </p:spPr>
        <p:txBody>
          <a:bodyPr>
            <a:normAutofit/>
          </a:bodyPr>
          <a:lstStyle/>
          <a:p>
            <a:pPr marL="0" indent="0">
              <a:buNone/>
            </a:pPr>
            <a:r>
              <a:rPr lang="en-US" b="1" dirty="0" smtClean="0"/>
              <a:t>Activity 6</a:t>
            </a:r>
            <a:endParaRPr lang="en-US" dirty="0" smtClean="0"/>
          </a:p>
          <a:p>
            <a:endParaRPr lang="en-US" dirty="0" smtClean="0"/>
          </a:p>
          <a:p>
            <a:r>
              <a:rPr lang="en-US" dirty="0" smtClean="0"/>
              <a:t>Each </a:t>
            </a:r>
            <a:r>
              <a:rPr lang="en-US" dirty="0"/>
              <a:t>group should </a:t>
            </a:r>
            <a:r>
              <a:rPr lang="en-US" dirty="0" smtClean="0"/>
              <a:t>discuss the events together and </a:t>
            </a:r>
            <a:r>
              <a:rPr lang="en-US" dirty="0"/>
              <a:t>select </a:t>
            </a:r>
            <a:r>
              <a:rPr lang="en-US" dirty="0" smtClean="0"/>
              <a:t>one that </a:t>
            </a:r>
            <a:r>
              <a:rPr lang="en-US" dirty="0"/>
              <a:t>they consider to be the most significant event of the Cold War.  </a:t>
            </a:r>
            <a:endParaRPr lang="en-US" dirty="0" smtClean="0"/>
          </a:p>
          <a:p>
            <a:endParaRPr lang="en-US" dirty="0"/>
          </a:p>
          <a:p>
            <a:r>
              <a:rPr lang="en-US" dirty="0" smtClean="0"/>
              <a:t>A </a:t>
            </a:r>
            <a:r>
              <a:rPr lang="en-US" dirty="0"/>
              <a:t>spokesperson from each group </a:t>
            </a:r>
            <a:r>
              <a:rPr lang="en-US" dirty="0" smtClean="0"/>
              <a:t>will </a:t>
            </a:r>
            <a:r>
              <a:rPr lang="en-US" dirty="0"/>
              <a:t>explain why they have chosen their </a:t>
            </a:r>
            <a:r>
              <a:rPr lang="en-US" dirty="0" smtClean="0"/>
              <a:t>event.</a:t>
            </a:r>
            <a:endParaRPr lang="en-US" dirty="0"/>
          </a:p>
          <a:p>
            <a:endParaRPr lang="en-US" dirty="0">
              <a:latin typeface="+mj-lt"/>
            </a:endParaRPr>
          </a:p>
        </p:txBody>
      </p:sp>
      <p:sp>
        <p:nvSpPr>
          <p:cNvPr id="5" name="Title 4"/>
          <p:cNvSpPr>
            <a:spLocks noGrp="1"/>
          </p:cNvSpPr>
          <p:nvPr>
            <p:ph type="title"/>
          </p:nvPr>
        </p:nvSpPr>
        <p:spPr/>
        <p:txBody>
          <a:bodyPr/>
          <a:lstStyle/>
          <a:p>
            <a:pPr algn="ctr"/>
            <a:r>
              <a:rPr lang="en-GB" dirty="0" smtClean="0"/>
              <a:t>The Cold War</a:t>
            </a:r>
            <a:endParaRPr lang="en-GB" dirty="0"/>
          </a:p>
        </p:txBody>
      </p:sp>
    </p:spTree>
    <p:extLst>
      <p:ext uri="{BB962C8B-B14F-4D97-AF65-F5344CB8AC3E}">
        <p14:creationId xmlns:p14="http://schemas.microsoft.com/office/powerpoint/2010/main" val="10576264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1304" y="161926"/>
            <a:ext cx="11674427" cy="1017518"/>
          </a:xfrm>
          <a:noFill/>
          <a:ln>
            <a:solidFill>
              <a:schemeClr val="bg1"/>
            </a:solidFill>
          </a:ln>
        </p:spPr>
        <p:txBody>
          <a:bodyPr/>
          <a:lstStyle/>
          <a:p>
            <a:pPr algn="ctr"/>
            <a:r>
              <a:rPr lang="en-US" dirty="0" smtClean="0"/>
              <a:t>The Cold War: Historical interpretations</a:t>
            </a:r>
            <a:endParaRPr lang="en-US" sz="3200" dirty="0"/>
          </a:p>
        </p:txBody>
      </p:sp>
      <p:sp>
        <p:nvSpPr>
          <p:cNvPr id="4" name="Content Placeholder 3"/>
          <p:cNvSpPr>
            <a:spLocks noGrp="1"/>
          </p:cNvSpPr>
          <p:nvPr>
            <p:ph sz="half" idx="2"/>
          </p:nvPr>
        </p:nvSpPr>
        <p:spPr>
          <a:xfrm>
            <a:off x="198783" y="1179444"/>
            <a:ext cx="11993217" cy="5560023"/>
          </a:xfrm>
          <a:noFill/>
          <a:ln>
            <a:solidFill>
              <a:schemeClr val="bg1"/>
            </a:solidFill>
          </a:ln>
        </p:spPr>
        <p:txBody>
          <a:bodyPr>
            <a:noAutofit/>
          </a:bodyPr>
          <a:lstStyle/>
          <a:p>
            <a:pPr marL="0" indent="0">
              <a:buNone/>
            </a:pPr>
            <a:r>
              <a:rPr lang="en-US" b="1" dirty="0" smtClean="0"/>
              <a:t>Activity 7</a:t>
            </a:r>
          </a:p>
          <a:p>
            <a:r>
              <a:rPr lang="en-US" dirty="0" smtClean="0"/>
              <a:t>The interpretation cards are the titles of different schools of historical interpretation.</a:t>
            </a:r>
          </a:p>
          <a:p>
            <a:endParaRPr lang="en-US" dirty="0"/>
          </a:p>
          <a:p>
            <a:r>
              <a:rPr lang="en-US" dirty="0" smtClean="0"/>
              <a:t>There are four cards and they should be placed roughly within the time period they cover.</a:t>
            </a:r>
          </a:p>
          <a:p>
            <a:endParaRPr lang="en-US" dirty="0"/>
          </a:p>
          <a:p>
            <a:r>
              <a:rPr lang="en-US" dirty="0" smtClean="0"/>
              <a:t>Now add the description cards that describe the main ideas of each of the four groups of historians. Match them to the school of thought already added.</a:t>
            </a:r>
          </a:p>
          <a:p>
            <a:endParaRPr lang="en-US" dirty="0"/>
          </a:p>
          <a:p>
            <a:r>
              <a:rPr lang="en-US" dirty="0" smtClean="0"/>
              <a:t>Your final set of cards has historians’ names, and these need to be placed with the matching description cards.</a:t>
            </a:r>
            <a:endParaRPr lang="en-US" dirty="0"/>
          </a:p>
        </p:txBody>
      </p:sp>
    </p:spTree>
    <p:extLst>
      <p:ext uri="{BB962C8B-B14F-4D97-AF65-F5344CB8AC3E}">
        <p14:creationId xmlns:p14="http://schemas.microsoft.com/office/powerpoint/2010/main" val="12540649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Interpretations</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FF0000"/>
                </a:solidFill>
              </a:rPr>
              <a:t>Traditional/Orthodox – 1950s–early 1960s</a:t>
            </a:r>
          </a:p>
          <a:p>
            <a:r>
              <a:rPr lang="en-US" dirty="0" smtClean="0">
                <a:solidFill>
                  <a:srgbClr val="FF0000"/>
                </a:solidFill>
              </a:rPr>
              <a:t>Key historians </a:t>
            </a:r>
            <a:r>
              <a:rPr lang="en-US" dirty="0">
                <a:solidFill>
                  <a:srgbClr val="FF0000"/>
                </a:solidFill>
              </a:rPr>
              <a:t>– </a:t>
            </a:r>
            <a:r>
              <a:rPr lang="en-US" dirty="0" smtClean="0">
                <a:solidFill>
                  <a:srgbClr val="FF0000"/>
                </a:solidFill>
              </a:rPr>
              <a:t>George </a:t>
            </a:r>
            <a:r>
              <a:rPr lang="en-US" dirty="0">
                <a:solidFill>
                  <a:srgbClr val="FF0000"/>
                </a:solidFill>
              </a:rPr>
              <a:t>Kennan, Herbert </a:t>
            </a:r>
            <a:r>
              <a:rPr lang="en-US" dirty="0" err="1">
                <a:solidFill>
                  <a:srgbClr val="FF0000"/>
                </a:solidFill>
              </a:rPr>
              <a:t>Feis</a:t>
            </a:r>
            <a:r>
              <a:rPr lang="en-US" dirty="0">
                <a:solidFill>
                  <a:srgbClr val="FF0000"/>
                </a:solidFill>
              </a:rPr>
              <a:t>, Thomas </a:t>
            </a:r>
            <a:r>
              <a:rPr lang="en-US" dirty="0" smtClean="0">
                <a:solidFill>
                  <a:srgbClr val="FF0000"/>
                </a:solidFill>
              </a:rPr>
              <a:t>A Bailey</a:t>
            </a:r>
            <a:endParaRPr lang="en-US" dirty="0">
              <a:solidFill>
                <a:srgbClr val="FF0000"/>
              </a:solidFill>
            </a:endParaRPr>
          </a:p>
          <a:p>
            <a:r>
              <a:rPr lang="en-US" dirty="0" smtClean="0">
                <a:solidFill>
                  <a:srgbClr val="7030A0"/>
                </a:solidFill>
              </a:rPr>
              <a:t>Revisionist – 1960s–mid-1980s</a:t>
            </a:r>
          </a:p>
          <a:p>
            <a:r>
              <a:rPr lang="en-US" dirty="0">
                <a:solidFill>
                  <a:srgbClr val="7030A0"/>
                </a:solidFill>
              </a:rPr>
              <a:t>Key historians – </a:t>
            </a:r>
            <a:r>
              <a:rPr lang="en-US" dirty="0" smtClean="0">
                <a:solidFill>
                  <a:srgbClr val="7030A0"/>
                </a:solidFill>
              </a:rPr>
              <a:t>William A </a:t>
            </a:r>
            <a:r>
              <a:rPr lang="en-US" dirty="0">
                <a:solidFill>
                  <a:srgbClr val="7030A0"/>
                </a:solidFill>
              </a:rPr>
              <a:t>Williams, Walter </a:t>
            </a:r>
            <a:r>
              <a:rPr lang="en-US" dirty="0" err="1">
                <a:solidFill>
                  <a:srgbClr val="7030A0"/>
                </a:solidFill>
              </a:rPr>
              <a:t>LaFeber</a:t>
            </a:r>
            <a:r>
              <a:rPr lang="en-US" dirty="0">
                <a:solidFill>
                  <a:srgbClr val="7030A0"/>
                </a:solidFill>
              </a:rPr>
              <a:t>, Gar Alperovitz, Joyce and Gabriel </a:t>
            </a:r>
            <a:r>
              <a:rPr lang="en-US" dirty="0" err="1" smtClean="0">
                <a:solidFill>
                  <a:srgbClr val="7030A0"/>
                </a:solidFill>
              </a:rPr>
              <a:t>Kolko</a:t>
            </a:r>
            <a:endParaRPr lang="en-US" dirty="0">
              <a:solidFill>
                <a:srgbClr val="7030A0"/>
              </a:solidFill>
            </a:endParaRPr>
          </a:p>
          <a:p>
            <a:r>
              <a:rPr lang="en-US" dirty="0" smtClean="0">
                <a:solidFill>
                  <a:srgbClr val="00B050"/>
                </a:solidFill>
              </a:rPr>
              <a:t>Post-revisionist – 1980s</a:t>
            </a:r>
          </a:p>
          <a:p>
            <a:r>
              <a:rPr lang="en-US" dirty="0">
                <a:solidFill>
                  <a:srgbClr val="00B050"/>
                </a:solidFill>
              </a:rPr>
              <a:t>Key historians – </a:t>
            </a:r>
            <a:r>
              <a:rPr lang="en-US" dirty="0" smtClean="0">
                <a:solidFill>
                  <a:srgbClr val="00B050"/>
                </a:solidFill>
              </a:rPr>
              <a:t>John </a:t>
            </a:r>
            <a:r>
              <a:rPr lang="en-US" dirty="0">
                <a:solidFill>
                  <a:srgbClr val="00B050"/>
                </a:solidFill>
              </a:rPr>
              <a:t>Lewis Gaddis, Thomas </a:t>
            </a:r>
            <a:r>
              <a:rPr lang="en-US" dirty="0" smtClean="0">
                <a:solidFill>
                  <a:srgbClr val="00B050"/>
                </a:solidFill>
              </a:rPr>
              <a:t>G </a:t>
            </a:r>
            <a:r>
              <a:rPr lang="en-US" dirty="0">
                <a:solidFill>
                  <a:srgbClr val="00B050"/>
                </a:solidFill>
              </a:rPr>
              <a:t>Paterson, Ernest </a:t>
            </a:r>
            <a:r>
              <a:rPr lang="en-US" dirty="0" smtClean="0">
                <a:solidFill>
                  <a:srgbClr val="00B050"/>
                </a:solidFill>
              </a:rPr>
              <a:t>May </a:t>
            </a:r>
            <a:endParaRPr lang="en-US" dirty="0">
              <a:solidFill>
                <a:srgbClr val="00B050"/>
              </a:solidFill>
            </a:endParaRPr>
          </a:p>
          <a:p>
            <a:r>
              <a:rPr lang="en-US" dirty="0" smtClean="0">
                <a:solidFill>
                  <a:srgbClr val="0070C0"/>
                </a:solidFill>
              </a:rPr>
              <a:t>Contemporary/Post-1991 – 1990s onward</a:t>
            </a:r>
          </a:p>
          <a:p>
            <a:r>
              <a:rPr lang="en-US" dirty="0">
                <a:solidFill>
                  <a:srgbClr val="0070C0"/>
                </a:solidFill>
              </a:rPr>
              <a:t>Key historians – Eduard </a:t>
            </a:r>
            <a:r>
              <a:rPr lang="en-US" dirty="0" smtClean="0">
                <a:solidFill>
                  <a:srgbClr val="0070C0"/>
                </a:solidFill>
              </a:rPr>
              <a:t>Mark, </a:t>
            </a:r>
            <a:r>
              <a:rPr lang="en-US" dirty="0">
                <a:solidFill>
                  <a:srgbClr val="0070C0"/>
                </a:solidFill>
              </a:rPr>
              <a:t>T</a:t>
            </a:r>
            <a:r>
              <a:rPr lang="en-US" dirty="0" smtClean="0">
                <a:solidFill>
                  <a:srgbClr val="0070C0"/>
                </a:solidFill>
              </a:rPr>
              <a:t>ony Smith</a:t>
            </a:r>
            <a:endParaRPr lang="en-US" dirty="0">
              <a:solidFill>
                <a:srgbClr val="0070C0"/>
              </a:solidFill>
            </a:endParaRPr>
          </a:p>
          <a:p>
            <a:endParaRPr lang="en-US" dirty="0"/>
          </a:p>
        </p:txBody>
      </p:sp>
    </p:spTree>
    <p:extLst>
      <p:ext uri="{BB962C8B-B14F-4D97-AF65-F5344CB8AC3E}">
        <p14:creationId xmlns:p14="http://schemas.microsoft.com/office/powerpoint/2010/main" val="1478883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38200" y="1825625"/>
            <a:ext cx="10147852" cy="4913842"/>
          </a:xfrm>
          <a:noFill/>
          <a:ln>
            <a:solidFill>
              <a:schemeClr val="bg1"/>
            </a:solidFill>
          </a:ln>
        </p:spPr>
        <p:txBody>
          <a:bodyPr>
            <a:normAutofit/>
          </a:bodyPr>
          <a:lstStyle/>
          <a:p>
            <a:r>
              <a:rPr lang="en-US" b="1" dirty="0" smtClean="0"/>
              <a:t>Activity 3</a:t>
            </a:r>
            <a:r>
              <a:rPr lang="en-US" dirty="0" smtClean="0"/>
              <a:t>: Your next </a:t>
            </a:r>
            <a:r>
              <a:rPr lang="en-US" dirty="0"/>
              <a:t>set of cards are </a:t>
            </a:r>
            <a:r>
              <a:rPr lang="en-US" dirty="0" smtClean="0"/>
              <a:t>definitions </a:t>
            </a:r>
            <a:r>
              <a:rPr lang="en-US" dirty="0"/>
              <a:t>to match the </a:t>
            </a:r>
            <a:r>
              <a:rPr lang="en-US" dirty="0" smtClean="0"/>
              <a:t>events and dates </a:t>
            </a:r>
            <a:r>
              <a:rPr lang="en-US" dirty="0"/>
              <a:t>you have </a:t>
            </a:r>
            <a:r>
              <a:rPr lang="en-US" dirty="0" smtClean="0"/>
              <a:t>already </a:t>
            </a:r>
            <a:r>
              <a:rPr lang="en-US" dirty="0"/>
              <a:t>placed in chronological order.</a:t>
            </a:r>
          </a:p>
          <a:p>
            <a:endParaRPr lang="en-US" dirty="0"/>
          </a:p>
          <a:p>
            <a:r>
              <a:rPr lang="en-US" dirty="0"/>
              <a:t>You can reorder the </a:t>
            </a:r>
            <a:r>
              <a:rPr lang="en-US" dirty="0" smtClean="0"/>
              <a:t>dates, events </a:t>
            </a:r>
            <a:r>
              <a:rPr lang="en-US" dirty="0"/>
              <a:t>and </a:t>
            </a:r>
            <a:r>
              <a:rPr lang="en-US" dirty="0" smtClean="0"/>
              <a:t>definitions </a:t>
            </a:r>
            <a:r>
              <a:rPr lang="en-US" dirty="0"/>
              <a:t>at any time with the agreement of your group.</a:t>
            </a:r>
          </a:p>
          <a:p>
            <a:endParaRPr lang="en-US" dirty="0">
              <a:latin typeface="+mj-lt"/>
            </a:endParaRPr>
          </a:p>
        </p:txBody>
      </p:sp>
      <p:sp>
        <p:nvSpPr>
          <p:cNvPr id="5" name="Title 4"/>
          <p:cNvSpPr>
            <a:spLocks noGrp="1"/>
          </p:cNvSpPr>
          <p:nvPr>
            <p:ph type="title"/>
          </p:nvPr>
        </p:nvSpPr>
        <p:spPr/>
        <p:txBody>
          <a:bodyPr/>
          <a:lstStyle/>
          <a:p>
            <a:pPr algn="ctr"/>
            <a:r>
              <a:rPr lang="en-GB" dirty="0" smtClean="0"/>
              <a:t>The Cold War</a:t>
            </a:r>
            <a:endParaRPr lang="en-GB" dirty="0"/>
          </a:p>
        </p:txBody>
      </p:sp>
    </p:spTree>
    <p:extLst>
      <p:ext uri="{BB962C8B-B14F-4D97-AF65-F5344CB8AC3E}">
        <p14:creationId xmlns:p14="http://schemas.microsoft.com/office/powerpoint/2010/main" val="14099443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Content Placeholder 1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894667" y="2252133"/>
            <a:ext cx="8111064" cy="4486805"/>
          </a:xfrm>
          <a:solidFill>
            <a:srgbClr val="FF502D">
              <a:alpha val="88000"/>
            </a:srgbClr>
          </a:solidFill>
          <a:ln>
            <a:solidFill>
              <a:schemeClr val="bg1"/>
            </a:solidFill>
          </a:ln>
        </p:spPr>
      </p:pic>
      <p:sp>
        <p:nvSpPr>
          <p:cNvPr id="15" name="Title 1"/>
          <p:cNvSpPr txBox="1">
            <a:spLocks/>
          </p:cNvSpPr>
          <p:nvPr/>
        </p:nvSpPr>
        <p:spPr>
          <a:xfrm>
            <a:off x="0" y="1958474"/>
            <a:ext cx="3763617" cy="4574848"/>
          </a:xfrm>
          <a:prstGeom prst="rect">
            <a:avLst/>
          </a:prstGeom>
          <a:noFill/>
          <a:ln>
            <a:solidFill>
              <a:schemeClr val="bg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latin typeface="+mn-lt"/>
              </a:rPr>
              <a:t>Activity 8</a:t>
            </a:r>
            <a:r>
              <a:rPr lang="en-US" sz="2800" dirty="0" smtClean="0">
                <a:latin typeface="+mn-lt"/>
              </a:rPr>
              <a:t>: Using the Historiography sheet provided, write down three events in each box that could support the historical interpretation in a debate. Use the timeline to help – this is not a memory test.</a:t>
            </a:r>
            <a:endParaRPr lang="en-US" sz="2800" dirty="0">
              <a:latin typeface="+mn-lt"/>
            </a:endParaRPr>
          </a:p>
        </p:txBody>
      </p:sp>
      <p:sp>
        <p:nvSpPr>
          <p:cNvPr id="4" name="Title 3"/>
          <p:cNvSpPr>
            <a:spLocks noGrp="1"/>
          </p:cNvSpPr>
          <p:nvPr>
            <p:ph type="title"/>
          </p:nvPr>
        </p:nvSpPr>
        <p:spPr/>
        <p:txBody>
          <a:bodyPr/>
          <a:lstStyle/>
          <a:p>
            <a:pPr algn="ctr"/>
            <a:r>
              <a:rPr lang="en-GB" dirty="0" smtClean="0"/>
              <a:t>The Cold War</a:t>
            </a:r>
            <a:endParaRPr lang="en-GB" dirty="0"/>
          </a:p>
        </p:txBody>
      </p:sp>
    </p:spTree>
    <p:extLst>
      <p:ext uri="{BB962C8B-B14F-4D97-AF65-F5344CB8AC3E}">
        <p14:creationId xmlns:p14="http://schemas.microsoft.com/office/powerpoint/2010/main" val="10337060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954157" y="1825625"/>
            <a:ext cx="11051575" cy="4913842"/>
          </a:xfrm>
          <a:noFill/>
          <a:ln>
            <a:solidFill>
              <a:schemeClr val="bg1"/>
            </a:solidFill>
          </a:ln>
        </p:spPr>
        <p:txBody>
          <a:bodyPr>
            <a:normAutofit fontScale="92500" lnSpcReduction="20000"/>
          </a:bodyPr>
          <a:lstStyle/>
          <a:p>
            <a:endParaRPr lang="en-US" dirty="0" smtClean="0"/>
          </a:p>
          <a:p>
            <a:r>
              <a:rPr lang="en-US" dirty="0" smtClean="0"/>
              <a:t>Activity 9: On the Cold War interpretations chart, you are going to </a:t>
            </a:r>
            <a:r>
              <a:rPr lang="en-US" dirty="0" err="1" smtClean="0"/>
              <a:t>analyse</a:t>
            </a:r>
            <a:r>
              <a:rPr lang="en-US" dirty="0" smtClean="0"/>
              <a:t> an interpretation of the cause of the Cold War.</a:t>
            </a:r>
          </a:p>
          <a:p>
            <a:endParaRPr lang="en-US" dirty="0"/>
          </a:p>
          <a:p>
            <a:r>
              <a:rPr lang="en-US" dirty="0" smtClean="0"/>
              <a:t>There are prompts on the sheet to help you.</a:t>
            </a:r>
          </a:p>
          <a:p>
            <a:endParaRPr lang="en-US" dirty="0"/>
          </a:p>
          <a:p>
            <a:r>
              <a:rPr lang="en-US" dirty="0" smtClean="0"/>
              <a:t>You can use the timeline and the historiography sheet too.</a:t>
            </a:r>
          </a:p>
          <a:p>
            <a:endParaRPr lang="en-US" dirty="0"/>
          </a:p>
          <a:p>
            <a:r>
              <a:rPr lang="en-US" dirty="0" smtClean="0"/>
              <a:t>You can also add any other information you feel is relevant.</a:t>
            </a:r>
          </a:p>
          <a:p>
            <a:endParaRPr lang="en-US" dirty="0"/>
          </a:p>
          <a:p>
            <a:r>
              <a:rPr lang="en-US" dirty="0" smtClean="0"/>
              <a:t>The sheet will become a plan for you to answer the question at the top of the interpretations chart.</a:t>
            </a:r>
            <a:endParaRPr lang="en-US" dirty="0"/>
          </a:p>
        </p:txBody>
      </p:sp>
      <p:sp>
        <p:nvSpPr>
          <p:cNvPr id="5" name="Title 4"/>
          <p:cNvSpPr>
            <a:spLocks noGrp="1"/>
          </p:cNvSpPr>
          <p:nvPr>
            <p:ph type="title"/>
          </p:nvPr>
        </p:nvSpPr>
        <p:spPr/>
        <p:txBody>
          <a:bodyPr/>
          <a:lstStyle/>
          <a:p>
            <a:pPr algn="ctr"/>
            <a:r>
              <a:rPr lang="en-GB" dirty="0" smtClean="0"/>
              <a:t>The Cold War</a:t>
            </a:r>
            <a:endParaRPr lang="en-GB" dirty="0"/>
          </a:p>
        </p:txBody>
      </p:sp>
    </p:spTree>
    <p:extLst>
      <p:ext uri="{BB962C8B-B14F-4D97-AF65-F5344CB8AC3E}">
        <p14:creationId xmlns:p14="http://schemas.microsoft.com/office/powerpoint/2010/main" val="12726274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759199" y="1673225"/>
            <a:ext cx="8246532" cy="4913842"/>
          </a:xfrm>
          <a:noFill/>
          <a:ln>
            <a:solidFill>
              <a:schemeClr val="bg1"/>
            </a:solidFill>
          </a:ln>
        </p:spPr>
        <p:txBody>
          <a:bodyPr>
            <a:normAutofit/>
          </a:bodyPr>
          <a:lstStyle/>
          <a:p>
            <a:endParaRPr lang="en-US" dirty="0" smtClean="0">
              <a:latin typeface="+mj-lt"/>
            </a:endParaRPr>
          </a:p>
          <a:p>
            <a:r>
              <a:rPr lang="en-US" dirty="0" smtClean="0">
                <a:latin typeface="+mj-lt"/>
              </a:rPr>
              <a:t>Using the Cold War interpretations chart, write an answer to the question set in the title.</a:t>
            </a:r>
          </a:p>
          <a:p>
            <a:endParaRPr lang="en-US" dirty="0">
              <a:latin typeface="+mj-lt"/>
            </a:endParaRPr>
          </a:p>
          <a:p>
            <a:r>
              <a:rPr lang="en-US" dirty="0" smtClean="0">
                <a:latin typeface="+mj-lt"/>
              </a:rPr>
              <a:t>You have …….. minutes to complete the question.</a:t>
            </a:r>
          </a:p>
          <a:p>
            <a:endParaRPr lang="en-US" dirty="0">
              <a:latin typeface="+mj-lt"/>
            </a:endParaRPr>
          </a:p>
          <a:p>
            <a:r>
              <a:rPr lang="en-US" dirty="0" smtClean="0">
                <a:latin typeface="+mj-lt"/>
              </a:rPr>
              <a:t>Remember to </a:t>
            </a:r>
            <a:r>
              <a:rPr lang="en-US" dirty="0">
                <a:latin typeface="+mj-lt"/>
              </a:rPr>
              <a:t>consider </a:t>
            </a:r>
            <a:r>
              <a:rPr lang="en-US" dirty="0" err="1">
                <a:latin typeface="+mj-lt"/>
              </a:rPr>
              <a:t>SPaG</a:t>
            </a:r>
            <a:r>
              <a:rPr lang="en-US" dirty="0">
                <a:latin typeface="+mj-lt"/>
              </a:rPr>
              <a:t>. </a:t>
            </a:r>
          </a:p>
          <a:p>
            <a:endParaRPr lang="en-US" dirty="0">
              <a:latin typeface="+mj-lt"/>
            </a:endParaRPr>
          </a:p>
        </p:txBody>
      </p:sp>
      <p:pic>
        <p:nvPicPr>
          <p:cNvPr id="5" name="Picture 4"/>
          <p:cNvPicPr>
            <a:picLocks noChangeAspect="1"/>
          </p:cNvPicPr>
          <p:nvPr/>
        </p:nvPicPr>
        <p:blipFill>
          <a:blip r:embed="rId3"/>
          <a:stretch>
            <a:fillRect/>
          </a:stretch>
        </p:blipFill>
        <p:spPr>
          <a:xfrm>
            <a:off x="788002" y="2262717"/>
            <a:ext cx="2302329" cy="2686050"/>
          </a:xfrm>
          <a:prstGeom prst="rect">
            <a:avLst/>
          </a:prstGeom>
        </p:spPr>
      </p:pic>
      <p:sp>
        <p:nvSpPr>
          <p:cNvPr id="6" name="Title 5"/>
          <p:cNvSpPr>
            <a:spLocks noGrp="1"/>
          </p:cNvSpPr>
          <p:nvPr>
            <p:ph type="title"/>
          </p:nvPr>
        </p:nvSpPr>
        <p:spPr/>
        <p:txBody>
          <a:bodyPr/>
          <a:lstStyle/>
          <a:p>
            <a:pPr algn="ctr"/>
            <a:r>
              <a:rPr lang="en-GB" dirty="0" smtClean="0"/>
              <a:t>The Cold War</a:t>
            </a:r>
            <a:endParaRPr lang="en-GB" dirty="0"/>
          </a:p>
        </p:txBody>
      </p:sp>
    </p:spTree>
    <p:extLst>
      <p:ext uri="{BB962C8B-B14F-4D97-AF65-F5344CB8AC3E}">
        <p14:creationId xmlns:p14="http://schemas.microsoft.com/office/powerpoint/2010/main" val="117864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0575" y="1825625"/>
            <a:ext cx="11105321" cy="4913842"/>
          </a:xfrm>
          <a:noFill/>
          <a:ln>
            <a:solidFill>
              <a:schemeClr val="bg1"/>
            </a:solidFill>
          </a:ln>
        </p:spPr>
        <p:txBody>
          <a:bodyPr>
            <a:normAutofit/>
          </a:bodyPr>
          <a:lstStyle/>
          <a:p>
            <a:endParaRPr lang="en-US" dirty="0"/>
          </a:p>
          <a:p>
            <a:r>
              <a:rPr lang="en-US" dirty="0"/>
              <a:t>You </a:t>
            </a:r>
            <a:r>
              <a:rPr lang="en-US" dirty="0" smtClean="0"/>
              <a:t>should now review the timeline. You can </a:t>
            </a:r>
            <a:r>
              <a:rPr lang="en-US" dirty="0"/>
              <a:t>reorder the </a:t>
            </a:r>
            <a:r>
              <a:rPr lang="en-US" dirty="0" smtClean="0"/>
              <a:t>dates, events </a:t>
            </a:r>
            <a:r>
              <a:rPr lang="en-US" dirty="0"/>
              <a:t>and </a:t>
            </a:r>
            <a:r>
              <a:rPr lang="en-US" dirty="0" smtClean="0"/>
              <a:t>definitions</a:t>
            </a:r>
            <a:r>
              <a:rPr lang="en-US" dirty="0"/>
              <a:t> </a:t>
            </a:r>
            <a:r>
              <a:rPr lang="en-US" dirty="0" smtClean="0"/>
              <a:t>with </a:t>
            </a:r>
            <a:r>
              <a:rPr lang="en-US" dirty="0"/>
              <a:t>the agreement of your group</a:t>
            </a:r>
            <a:r>
              <a:rPr lang="en-US" dirty="0" smtClean="0"/>
              <a:t>.</a:t>
            </a:r>
          </a:p>
          <a:p>
            <a:endParaRPr lang="en-US" dirty="0" smtClean="0"/>
          </a:p>
          <a:p>
            <a:r>
              <a:rPr lang="en-US" b="1" dirty="0" smtClean="0"/>
              <a:t>Activity 4</a:t>
            </a:r>
            <a:r>
              <a:rPr lang="en-US" dirty="0" smtClean="0"/>
              <a:t>: You have a created a timeline of events that were preselected for you. Your group task is to use the blank cards to write down three more events, with dates and brief definitions, that your group think should be included on a timeline of the Cold War.</a:t>
            </a:r>
          </a:p>
          <a:p>
            <a:endParaRPr lang="en-US" sz="4900" dirty="0"/>
          </a:p>
          <a:p>
            <a:endParaRPr lang="en-US" dirty="0">
              <a:solidFill>
                <a:srgbClr val="FFFF00"/>
              </a:solidFill>
            </a:endParaRPr>
          </a:p>
          <a:p>
            <a:endParaRPr lang="en-US" dirty="0">
              <a:solidFill>
                <a:schemeClr val="bg1"/>
              </a:solidFill>
              <a:latin typeface="+mj-lt"/>
            </a:endParaRPr>
          </a:p>
        </p:txBody>
      </p:sp>
      <p:sp>
        <p:nvSpPr>
          <p:cNvPr id="5" name="Title 4"/>
          <p:cNvSpPr>
            <a:spLocks noGrp="1"/>
          </p:cNvSpPr>
          <p:nvPr>
            <p:ph type="title"/>
          </p:nvPr>
        </p:nvSpPr>
        <p:spPr/>
        <p:txBody>
          <a:bodyPr/>
          <a:lstStyle/>
          <a:p>
            <a:pPr algn="ctr"/>
            <a:r>
              <a:rPr lang="en-GB" dirty="0" smtClean="0"/>
              <a:t>The Cold War</a:t>
            </a:r>
            <a:endParaRPr lang="en-GB" dirty="0"/>
          </a:p>
        </p:txBody>
      </p:sp>
    </p:spTree>
    <p:extLst>
      <p:ext uri="{BB962C8B-B14F-4D97-AF65-F5344CB8AC3E}">
        <p14:creationId xmlns:p14="http://schemas.microsoft.com/office/powerpoint/2010/main" val="2108927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2852" y="1825625"/>
            <a:ext cx="11382880" cy="4913842"/>
          </a:xfrm>
          <a:noFill/>
          <a:ln>
            <a:solidFill>
              <a:schemeClr val="bg1"/>
            </a:solidFill>
          </a:ln>
        </p:spPr>
        <p:txBody>
          <a:bodyPr>
            <a:normAutofit/>
          </a:bodyPr>
          <a:lstStyle/>
          <a:p>
            <a:endParaRPr lang="en-US" sz="6500" dirty="0" smtClean="0"/>
          </a:p>
          <a:p>
            <a:r>
              <a:rPr lang="en-US" sz="6500" dirty="0" smtClean="0"/>
              <a:t>Timeline checker</a:t>
            </a:r>
          </a:p>
          <a:p>
            <a:endParaRPr lang="en-US" dirty="0">
              <a:solidFill>
                <a:schemeClr val="bg1"/>
              </a:solidFill>
              <a:latin typeface="+mj-lt"/>
            </a:endParaRPr>
          </a:p>
          <a:p>
            <a:endParaRPr lang="en-US" dirty="0" smtClean="0">
              <a:solidFill>
                <a:schemeClr val="bg1"/>
              </a:solidFill>
              <a:latin typeface="+mj-lt"/>
            </a:endParaRPr>
          </a:p>
          <a:p>
            <a:r>
              <a:rPr lang="en-US" dirty="0"/>
              <a:t>The following slides are </a:t>
            </a:r>
            <a:r>
              <a:rPr lang="en-US" dirty="0" smtClean="0"/>
              <a:t>for you to check the timeline content.</a:t>
            </a:r>
            <a:endParaRPr lang="en-US" dirty="0"/>
          </a:p>
          <a:p>
            <a:endParaRPr lang="en-US" dirty="0">
              <a:solidFill>
                <a:schemeClr val="bg1"/>
              </a:solidFill>
              <a:latin typeface="+mj-lt"/>
            </a:endParaRPr>
          </a:p>
        </p:txBody>
      </p:sp>
      <p:sp>
        <p:nvSpPr>
          <p:cNvPr id="5" name="Title 4"/>
          <p:cNvSpPr>
            <a:spLocks noGrp="1"/>
          </p:cNvSpPr>
          <p:nvPr>
            <p:ph type="title"/>
          </p:nvPr>
        </p:nvSpPr>
        <p:spPr/>
        <p:txBody>
          <a:bodyPr/>
          <a:lstStyle/>
          <a:p>
            <a:pPr algn="ctr"/>
            <a:r>
              <a:rPr lang="en-GB" dirty="0" smtClean="0"/>
              <a:t>The Cold War</a:t>
            </a:r>
            <a:endParaRPr lang="en-GB" dirty="0"/>
          </a:p>
        </p:txBody>
      </p:sp>
    </p:spTree>
    <p:extLst>
      <p:ext uri="{BB962C8B-B14F-4D97-AF65-F5344CB8AC3E}">
        <p14:creationId xmlns:p14="http://schemas.microsoft.com/office/powerpoint/2010/main" val="1804260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708026"/>
            <a:ext cx="9477375" cy="1320800"/>
          </a:xfrm>
        </p:spPr>
        <p:txBody>
          <a:bodyPr>
            <a:normAutofit/>
          </a:bodyPr>
          <a:lstStyle/>
          <a:p>
            <a:r>
              <a:rPr lang="en-US" sz="4400" dirty="0" smtClean="0">
                <a:latin typeface="Comic Sans MS" charset="0"/>
                <a:ea typeface="Comic Sans MS" charset="0"/>
                <a:cs typeface="Comic Sans MS" charset="0"/>
              </a:rPr>
              <a:t>YALTA CONFERENCE, 1945</a:t>
            </a:r>
            <a:endParaRPr lang="en-US" sz="4400" dirty="0">
              <a:latin typeface="Comic Sans MS" charset="0"/>
              <a:ea typeface="Comic Sans MS" charset="0"/>
              <a:cs typeface="Comic Sans MS" charset="0"/>
            </a:endParaRPr>
          </a:p>
        </p:txBody>
      </p:sp>
      <p:sp>
        <p:nvSpPr>
          <p:cNvPr id="3" name="Subtitle 2"/>
          <p:cNvSpPr>
            <a:spLocks noGrp="1"/>
          </p:cNvSpPr>
          <p:nvPr>
            <p:ph type="subTitle" idx="1"/>
          </p:nvPr>
        </p:nvSpPr>
        <p:spPr>
          <a:xfrm>
            <a:off x="1524000" y="2714625"/>
            <a:ext cx="7636933" cy="2543175"/>
          </a:xfrm>
        </p:spPr>
        <p:txBody>
          <a:bodyPr>
            <a:normAutofit lnSpcReduction="10000"/>
          </a:bodyPr>
          <a:lstStyle/>
          <a:p>
            <a:pPr algn="l"/>
            <a:r>
              <a:rPr lang="en-GB" dirty="0">
                <a:latin typeface="Comic Sans MS" charset="0"/>
                <a:ea typeface="Comic Sans MS" charset="0"/>
                <a:cs typeface="Comic Sans MS" charset="0"/>
              </a:rPr>
              <a:t>The </a:t>
            </a:r>
            <a:r>
              <a:rPr lang="en-GB" dirty="0" smtClean="0">
                <a:latin typeface="Comic Sans MS" charset="0"/>
                <a:ea typeface="Comic Sans MS" charset="0"/>
                <a:cs typeface="Comic Sans MS" charset="0"/>
              </a:rPr>
              <a:t>‘Big Three’ </a:t>
            </a:r>
            <a:r>
              <a:rPr lang="en-GB" dirty="0">
                <a:latin typeface="Comic Sans MS" charset="0"/>
                <a:ea typeface="Comic Sans MS" charset="0"/>
                <a:cs typeface="Comic Sans MS" charset="0"/>
              </a:rPr>
              <a:t>met to sort out what would happen to Europe after the end </a:t>
            </a:r>
            <a:r>
              <a:rPr lang="en-GB" dirty="0" smtClean="0">
                <a:latin typeface="Comic Sans MS" charset="0"/>
                <a:ea typeface="Comic Sans MS" charset="0"/>
                <a:cs typeface="Comic Sans MS" charset="0"/>
              </a:rPr>
              <a:t>of WWII. </a:t>
            </a:r>
            <a:r>
              <a:rPr lang="en-GB" dirty="0">
                <a:latin typeface="Comic Sans MS" charset="0"/>
                <a:ea typeface="Comic Sans MS" charset="0"/>
                <a:cs typeface="Comic Sans MS" charset="0"/>
              </a:rPr>
              <a:t>Problems arose immediately about the control of Eastern Europe. Stalin did eventually agree to the principle of </a:t>
            </a:r>
            <a:r>
              <a:rPr lang="en-GB" dirty="0" smtClean="0">
                <a:latin typeface="Comic Sans MS" charset="0"/>
                <a:ea typeface="Comic Sans MS" charset="0"/>
                <a:cs typeface="Comic Sans MS" charset="0"/>
              </a:rPr>
              <a:t>‘free elections’ </a:t>
            </a:r>
            <a:r>
              <a:rPr lang="en-GB" dirty="0">
                <a:latin typeface="Comic Sans MS" charset="0"/>
                <a:ea typeface="Comic Sans MS" charset="0"/>
                <a:cs typeface="Comic Sans MS" charset="0"/>
              </a:rPr>
              <a:t>in Eastern Europe. Agreements were also made that divided Germany and Berlin into four sectors </a:t>
            </a:r>
            <a:r>
              <a:rPr lang="en-GB" dirty="0" smtClean="0">
                <a:latin typeface="Comic Sans MS" charset="0"/>
                <a:ea typeface="Comic Sans MS" charset="0"/>
                <a:cs typeface="Comic Sans MS" charset="0"/>
              </a:rPr>
              <a:t>owned </a:t>
            </a:r>
            <a:r>
              <a:rPr lang="en-GB" dirty="0">
                <a:latin typeface="Comic Sans MS" charset="0"/>
                <a:ea typeface="Comic Sans MS" charset="0"/>
                <a:cs typeface="Comic Sans MS" charset="0"/>
              </a:rPr>
              <a:t>jointly by the major powers, Britain, France, the USA and the USSR. </a:t>
            </a:r>
            <a:endParaRPr lang="en-US" dirty="0">
              <a:latin typeface="Comic Sans MS" charset="0"/>
              <a:ea typeface="Comic Sans MS" charset="0"/>
              <a:cs typeface="Comic Sans MS" charset="0"/>
            </a:endParaRPr>
          </a:p>
        </p:txBody>
      </p:sp>
    </p:spTree>
    <p:extLst>
      <p:ext uri="{BB962C8B-B14F-4D97-AF65-F5344CB8AC3E}">
        <p14:creationId xmlns:p14="http://schemas.microsoft.com/office/powerpoint/2010/main" val="1709730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348788" cy="1220787"/>
          </a:xfrm>
        </p:spPr>
        <p:txBody>
          <a:bodyPr>
            <a:normAutofit/>
          </a:bodyPr>
          <a:lstStyle/>
          <a:p>
            <a:r>
              <a:rPr lang="en-US" sz="4400" dirty="0" smtClean="0">
                <a:latin typeface="Comic Sans MS" charset="0"/>
                <a:ea typeface="Comic Sans MS" charset="0"/>
                <a:cs typeface="Comic Sans MS" charset="0"/>
              </a:rPr>
              <a:t>POTSDAM CONFERENCE, 1945</a:t>
            </a:r>
            <a:endParaRPr lang="en-US" sz="4400" dirty="0">
              <a:latin typeface="Comic Sans MS" charset="0"/>
              <a:ea typeface="Comic Sans MS" charset="0"/>
              <a:cs typeface="Comic Sans MS" charset="0"/>
            </a:endParaRPr>
          </a:p>
        </p:txBody>
      </p:sp>
      <p:sp>
        <p:nvSpPr>
          <p:cNvPr id="3" name="Subtitle 2"/>
          <p:cNvSpPr>
            <a:spLocks noGrp="1"/>
          </p:cNvSpPr>
          <p:nvPr>
            <p:ph type="subTitle" idx="1"/>
          </p:nvPr>
        </p:nvSpPr>
        <p:spPr>
          <a:xfrm>
            <a:off x="1524000" y="3014663"/>
            <a:ext cx="6536267" cy="2728912"/>
          </a:xfrm>
        </p:spPr>
        <p:txBody>
          <a:bodyPr>
            <a:normAutofit lnSpcReduction="10000"/>
          </a:bodyPr>
          <a:lstStyle/>
          <a:p>
            <a:pPr algn="l"/>
            <a:r>
              <a:rPr lang="en-GB" dirty="0" smtClean="0">
                <a:latin typeface="Comic Sans MS" charset="0"/>
                <a:ea typeface="Comic Sans MS" charset="0"/>
                <a:cs typeface="Comic Sans MS" charset="0"/>
              </a:rPr>
              <a:t>Roosevelt </a:t>
            </a:r>
            <a:r>
              <a:rPr lang="en-GB" dirty="0">
                <a:latin typeface="Comic Sans MS" charset="0"/>
                <a:ea typeface="Comic Sans MS" charset="0"/>
                <a:cs typeface="Comic Sans MS" charset="0"/>
              </a:rPr>
              <a:t>had died </a:t>
            </a:r>
            <a:r>
              <a:rPr lang="en-GB" dirty="0" smtClean="0">
                <a:latin typeface="Comic Sans MS" charset="0"/>
                <a:ea typeface="Comic Sans MS" charset="0"/>
                <a:cs typeface="Comic Sans MS" charset="0"/>
              </a:rPr>
              <a:t>before this meeting and </a:t>
            </a:r>
            <a:r>
              <a:rPr lang="en-GB" dirty="0">
                <a:latin typeface="Comic Sans MS" charset="0"/>
                <a:ea typeface="Comic Sans MS" charset="0"/>
                <a:cs typeface="Comic Sans MS" charset="0"/>
              </a:rPr>
              <a:t>was replaced with Truman, and Churchill lost the election during </a:t>
            </a:r>
            <a:r>
              <a:rPr lang="en-GB" dirty="0" smtClean="0">
                <a:latin typeface="Comic Sans MS" charset="0"/>
                <a:ea typeface="Comic Sans MS" charset="0"/>
                <a:cs typeface="Comic Sans MS" charset="0"/>
              </a:rPr>
              <a:t>this meeting </a:t>
            </a:r>
            <a:r>
              <a:rPr lang="en-GB" dirty="0">
                <a:latin typeface="Comic Sans MS" charset="0"/>
                <a:ea typeface="Comic Sans MS" charset="0"/>
                <a:cs typeface="Comic Sans MS" charset="0"/>
              </a:rPr>
              <a:t>and was replaced with Attlee. Stalin began to feel that he was not being shown the respect he deserved, especially by Truman, who attempted to intimidate Stalin with the news of the successful </a:t>
            </a:r>
            <a:r>
              <a:rPr lang="en-GB" dirty="0" smtClean="0">
                <a:latin typeface="Comic Sans MS" charset="0"/>
                <a:ea typeface="Comic Sans MS" charset="0"/>
                <a:cs typeface="Comic Sans MS" charset="0"/>
              </a:rPr>
              <a:t>atomic bomb </a:t>
            </a:r>
            <a:r>
              <a:rPr lang="en-GB" dirty="0">
                <a:latin typeface="Comic Sans MS" charset="0"/>
                <a:ea typeface="Comic Sans MS" charset="0"/>
                <a:cs typeface="Comic Sans MS" charset="0"/>
              </a:rPr>
              <a:t>test in the USA. </a:t>
            </a:r>
            <a:endParaRPr lang="en-US" dirty="0">
              <a:latin typeface="Comic Sans MS" charset="0"/>
              <a:ea typeface="Comic Sans MS" charset="0"/>
              <a:cs typeface="Comic Sans MS" charset="0"/>
            </a:endParaRPr>
          </a:p>
        </p:txBody>
      </p:sp>
    </p:spTree>
    <p:extLst>
      <p:ext uri="{BB962C8B-B14F-4D97-AF65-F5344CB8AC3E}">
        <p14:creationId xmlns:p14="http://schemas.microsoft.com/office/powerpoint/2010/main" val="1922935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79513"/>
            <a:ext cx="9144000" cy="1263650"/>
          </a:xfrm>
        </p:spPr>
        <p:txBody>
          <a:bodyPr>
            <a:noAutofit/>
          </a:bodyPr>
          <a:lstStyle/>
          <a:p>
            <a:r>
              <a:rPr lang="en-US" sz="4400" dirty="0" smtClean="0">
                <a:latin typeface="Comic Sans MS" charset="0"/>
                <a:ea typeface="Comic Sans MS" charset="0"/>
                <a:cs typeface="Comic Sans MS" charset="0"/>
              </a:rPr>
              <a:t>FIRST USE OF ATOMIC BOMBS, 1945</a:t>
            </a:r>
            <a:endParaRPr lang="en-US" sz="4400" dirty="0">
              <a:latin typeface="Comic Sans MS" charset="0"/>
              <a:ea typeface="Comic Sans MS" charset="0"/>
              <a:cs typeface="Comic Sans MS" charset="0"/>
            </a:endParaRPr>
          </a:p>
        </p:txBody>
      </p:sp>
      <p:sp>
        <p:nvSpPr>
          <p:cNvPr id="3" name="Subtitle 2"/>
          <p:cNvSpPr>
            <a:spLocks noGrp="1"/>
          </p:cNvSpPr>
          <p:nvPr>
            <p:ph type="subTitle" idx="1"/>
          </p:nvPr>
        </p:nvSpPr>
        <p:spPr>
          <a:xfrm>
            <a:off x="1524000" y="2443163"/>
            <a:ext cx="5875867" cy="3754437"/>
          </a:xfrm>
        </p:spPr>
        <p:txBody>
          <a:bodyPr>
            <a:normAutofit/>
          </a:bodyPr>
          <a:lstStyle/>
          <a:p>
            <a:pPr algn="l"/>
            <a:r>
              <a:rPr lang="en-GB" dirty="0" smtClean="0">
                <a:latin typeface="Comic Sans MS" charset="0"/>
                <a:ea typeface="Comic Sans MS" charset="0"/>
                <a:cs typeface="Comic Sans MS" charset="0"/>
              </a:rPr>
              <a:t>‘Little Boy’ bomb, </a:t>
            </a:r>
            <a:r>
              <a:rPr lang="en-GB" dirty="0">
                <a:latin typeface="Comic Sans MS" charset="0"/>
                <a:ea typeface="Comic Sans MS" charset="0"/>
                <a:cs typeface="Comic Sans MS" charset="0"/>
              </a:rPr>
              <a:t>dropped on Hiroshima on </a:t>
            </a:r>
            <a:r>
              <a:rPr lang="en-GB" dirty="0" smtClean="0">
                <a:latin typeface="Comic Sans MS" charset="0"/>
                <a:ea typeface="Comic Sans MS" charset="0"/>
                <a:cs typeface="Comic Sans MS" charset="0"/>
              </a:rPr>
              <a:t>6 </a:t>
            </a:r>
            <a:r>
              <a:rPr lang="en-GB" dirty="0">
                <a:latin typeface="Comic Sans MS" charset="0"/>
                <a:ea typeface="Comic Sans MS" charset="0"/>
                <a:cs typeface="Comic Sans MS" charset="0"/>
              </a:rPr>
              <a:t>August </a:t>
            </a:r>
            <a:r>
              <a:rPr lang="en-GB" dirty="0" smtClean="0">
                <a:latin typeface="Comic Sans MS" charset="0"/>
                <a:ea typeface="Comic Sans MS" charset="0"/>
                <a:cs typeface="Comic Sans MS" charset="0"/>
              </a:rPr>
              <a:t>1945, </a:t>
            </a:r>
            <a:r>
              <a:rPr lang="en-GB" dirty="0">
                <a:latin typeface="Comic Sans MS" charset="0"/>
                <a:ea typeface="Comic Sans MS" charset="0"/>
                <a:cs typeface="Comic Sans MS" charset="0"/>
              </a:rPr>
              <a:t>had a capacity of 12,500 </a:t>
            </a:r>
            <a:r>
              <a:rPr lang="en-GB" dirty="0" smtClean="0">
                <a:latin typeface="Comic Sans MS" charset="0"/>
                <a:ea typeface="Comic Sans MS" charset="0"/>
                <a:cs typeface="Comic Sans MS" charset="0"/>
              </a:rPr>
              <a:t>tons </a:t>
            </a:r>
            <a:r>
              <a:rPr lang="en-GB" dirty="0">
                <a:latin typeface="Comic Sans MS" charset="0"/>
                <a:ea typeface="Comic Sans MS" charset="0"/>
                <a:cs typeface="Comic Sans MS" charset="0"/>
              </a:rPr>
              <a:t>of </a:t>
            </a:r>
            <a:r>
              <a:rPr lang="en-GB" dirty="0" smtClean="0">
                <a:latin typeface="Comic Sans MS" charset="0"/>
                <a:ea typeface="Comic Sans MS" charset="0"/>
                <a:cs typeface="Comic Sans MS" charset="0"/>
              </a:rPr>
              <a:t>TNT – it killed </a:t>
            </a:r>
            <a:r>
              <a:rPr lang="en-GB" dirty="0">
                <a:latin typeface="Comic Sans MS" charset="0"/>
                <a:ea typeface="Comic Sans MS" charset="0"/>
                <a:cs typeface="Comic Sans MS" charset="0"/>
              </a:rPr>
              <a:t>70,000 people within </a:t>
            </a:r>
            <a:r>
              <a:rPr lang="en-GB" dirty="0" smtClean="0">
                <a:latin typeface="Comic Sans MS" charset="0"/>
                <a:ea typeface="Comic Sans MS" charset="0"/>
                <a:cs typeface="Comic Sans MS" charset="0"/>
              </a:rPr>
              <a:t>two </a:t>
            </a:r>
            <a:r>
              <a:rPr lang="en-GB" dirty="0">
                <a:latin typeface="Comic Sans MS" charset="0"/>
                <a:ea typeface="Comic Sans MS" charset="0"/>
                <a:cs typeface="Comic Sans MS" charset="0"/>
              </a:rPr>
              <a:t>seconds.</a:t>
            </a:r>
            <a:endParaRPr lang="en-US" dirty="0">
              <a:latin typeface="Comic Sans MS" charset="0"/>
              <a:ea typeface="Comic Sans MS" charset="0"/>
              <a:cs typeface="Comic Sans MS" charset="0"/>
            </a:endParaRPr>
          </a:p>
          <a:p>
            <a:pPr algn="l"/>
            <a:r>
              <a:rPr lang="en-GB" dirty="0" smtClean="0">
                <a:latin typeface="Comic Sans MS" charset="0"/>
                <a:ea typeface="Comic Sans MS" charset="0"/>
                <a:cs typeface="Comic Sans MS" charset="0"/>
              </a:rPr>
              <a:t>‘Fat Man’ bomb, </a:t>
            </a:r>
            <a:r>
              <a:rPr lang="en-GB" dirty="0">
                <a:latin typeface="Comic Sans MS" charset="0"/>
                <a:ea typeface="Comic Sans MS" charset="0"/>
                <a:cs typeface="Comic Sans MS" charset="0"/>
              </a:rPr>
              <a:t>dropped on Nagasaki on </a:t>
            </a:r>
            <a:r>
              <a:rPr lang="en-GB" dirty="0" smtClean="0">
                <a:latin typeface="Comic Sans MS" charset="0"/>
                <a:ea typeface="Comic Sans MS" charset="0"/>
                <a:cs typeface="Comic Sans MS" charset="0"/>
              </a:rPr>
              <a:t>9 August 1945, </a:t>
            </a:r>
            <a:r>
              <a:rPr lang="en-GB" dirty="0">
                <a:latin typeface="Comic Sans MS" charset="0"/>
                <a:ea typeface="Comic Sans MS" charset="0"/>
                <a:cs typeface="Comic Sans MS" charset="0"/>
              </a:rPr>
              <a:t>had a capacity of 25,000 </a:t>
            </a:r>
            <a:r>
              <a:rPr lang="en-GB" dirty="0" smtClean="0">
                <a:latin typeface="Comic Sans MS" charset="0"/>
                <a:ea typeface="Comic Sans MS" charset="0"/>
                <a:cs typeface="Comic Sans MS" charset="0"/>
              </a:rPr>
              <a:t>tons </a:t>
            </a:r>
            <a:r>
              <a:rPr lang="en-GB" dirty="0">
                <a:latin typeface="Comic Sans MS" charset="0"/>
                <a:ea typeface="Comic Sans MS" charset="0"/>
                <a:cs typeface="Comic Sans MS" charset="0"/>
              </a:rPr>
              <a:t>of TNT – </a:t>
            </a:r>
            <a:r>
              <a:rPr lang="en-GB" dirty="0" smtClean="0">
                <a:latin typeface="Comic Sans MS" charset="0"/>
                <a:ea typeface="Comic Sans MS" charset="0"/>
                <a:cs typeface="Comic Sans MS" charset="0"/>
              </a:rPr>
              <a:t>it killed </a:t>
            </a:r>
            <a:r>
              <a:rPr lang="en-GB" dirty="0">
                <a:latin typeface="Comic Sans MS" charset="0"/>
                <a:ea typeface="Comic Sans MS" charset="0"/>
                <a:cs typeface="Comic Sans MS" charset="0"/>
              </a:rPr>
              <a:t>50,000 people within </a:t>
            </a:r>
            <a:r>
              <a:rPr lang="en-GB" dirty="0" smtClean="0">
                <a:latin typeface="Comic Sans MS" charset="0"/>
                <a:ea typeface="Comic Sans MS" charset="0"/>
                <a:cs typeface="Comic Sans MS" charset="0"/>
              </a:rPr>
              <a:t>two </a:t>
            </a:r>
            <a:r>
              <a:rPr lang="en-GB" dirty="0">
                <a:latin typeface="Comic Sans MS" charset="0"/>
                <a:ea typeface="Comic Sans MS" charset="0"/>
                <a:cs typeface="Comic Sans MS" charset="0"/>
              </a:rPr>
              <a:t>seconds. Japan unconditionally surrendered on </a:t>
            </a:r>
            <a:r>
              <a:rPr lang="en-GB" dirty="0" smtClean="0">
                <a:latin typeface="Comic Sans MS" charset="0"/>
                <a:ea typeface="Comic Sans MS" charset="0"/>
                <a:cs typeface="Comic Sans MS" charset="0"/>
              </a:rPr>
              <a:t>14 </a:t>
            </a:r>
            <a:r>
              <a:rPr lang="en-GB" dirty="0">
                <a:latin typeface="Comic Sans MS" charset="0"/>
                <a:ea typeface="Comic Sans MS" charset="0"/>
                <a:cs typeface="Comic Sans MS" charset="0"/>
              </a:rPr>
              <a:t>August</a:t>
            </a:r>
            <a:r>
              <a:rPr lang="en-US" dirty="0">
                <a:latin typeface="Comic Sans MS" charset="0"/>
                <a:ea typeface="Comic Sans MS" charset="0"/>
                <a:cs typeface="Comic Sans MS" charset="0"/>
              </a:rPr>
              <a:t> </a:t>
            </a:r>
            <a:r>
              <a:rPr lang="en-US" dirty="0" smtClean="0">
                <a:latin typeface="Comic Sans MS" charset="0"/>
                <a:ea typeface="Comic Sans MS" charset="0"/>
                <a:cs typeface="Comic Sans MS" charset="0"/>
              </a:rPr>
              <a:t>1945.</a:t>
            </a:r>
            <a:endParaRPr lang="en-US" dirty="0">
              <a:latin typeface="Comic Sans MS" charset="0"/>
              <a:ea typeface="Comic Sans MS" charset="0"/>
              <a:cs typeface="Comic Sans MS" charset="0"/>
            </a:endParaRPr>
          </a:p>
        </p:txBody>
      </p:sp>
    </p:spTree>
    <p:extLst>
      <p:ext uri="{BB962C8B-B14F-4D97-AF65-F5344CB8AC3E}">
        <p14:creationId xmlns:p14="http://schemas.microsoft.com/office/powerpoint/2010/main" val="12937128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1412</TotalTime>
  <Words>3046</Words>
  <Application>Microsoft Office PowerPoint</Application>
  <PresentationFormat>Custom</PresentationFormat>
  <Paragraphs>239</Paragraphs>
  <Slides>42</Slides>
  <Notes>38</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The Cold War</vt:lpstr>
      <vt:lpstr>                  The Cold War</vt:lpstr>
      <vt:lpstr>The Cold War</vt:lpstr>
      <vt:lpstr>The Cold War</vt:lpstr>
      <vt:lpstr>The Cold War</vt:lpstr>
      <vt:lpstr>The Cold War</vt:lpstr>
      <vt:lpstr>YALTA CONFERENCE, 1945</vt:lpstr>
      <vt:lpstr>POTSDAM CONFERENCE, 1945</vt:lpstr>
      <vt:lpstr>FIRST USE OF ATOMIC BOMBS, 1945</vt:lpstr>
      <vt:lpstr>COMMUNIST CONTROL OF EASTERN EUROPE GROWS 1945–49</vt:lpstr>
      <vt:lpstr>KENNAN’S LONG TELEGRAM, 1946</vt:lpstr>
      <vt:lpstr>TRUMAN DOCTRINE, 1947</vt:lpstr>
      <vt:lpstr>MARSHALL PLAN, 1948</vt:lpstr>
      <vt:lpstr>COMINFORM, 1948</vt:lpstr>
      <vt:lpstr>COMECON, 1949</vt:lpstr>
      <vt:lpstr>NATO, 1949</vt:lpstr>
      <vt:lpstr>USSR GET THE A-BOMB, 1949</vt:lpstr>
      <vt:lpstr>McCARTHYISM, 1950</vt:lpstr>
      <vt:lpstr>NSC-68, 1950</vt:lpstr>
      <vt:lpstr>WARSAW PACT, 1955</vt:lpstr>
      <vt:lpstr>KHRUSHCHEV’S ‘SECRET SPEECH’, 1956</vt:lpstr>
      <vt:lpstr>U-2 SPY PLANE SHOT DOWN, 1960</vt:lpstr>
      <vt:lpstr>BERLIN WALL, 1961</vt:lpstr>
      <vt:lpstr>TSAR BOMB, 1961</vt:lpstr>
      <vt:lpstr>CUBAN MISSILE CRISIS, 1962</vt:lpstr>
      <vt:lpstr>GULF OF TONKIN RESOLUTION, 1964</vt:lpstr>
      <vt:lpstr>THE PRAGUE SPRING, 1968</vt:lpstr>
      <vt:lpstr>SALT I TREATY SIGNED (STRATEGIC ARMS LIMITATIONS TALKS), 1972 </vt:lpstr>
      <vt:lpstr>INVASION OF AFGHANISTAN, 1979</vt:lpstr>
      <vt:lpstr>EASTERN EUROPE CHANGES DIRECTION, 1989</vt:lpstr>
      <vt:lpstr>MALTA SUMMIT, 1989</vt:lpstr>
      <vt:lpstr>COMMUNISM IN EUROPE FALLS, 1991 </vt:lpstr>
      <vt:lpstr>The Cold War</vt:lpstr>
      <vt:lpstr>WARNING!    Leaders slides follow</vt:lpstr>
      <vt:lpstr>Presidents of the USA</vt:lpstr>
      <vt:lpstr>Leaders of the USSR</vt:lpstr>
      <vt:lpstr>The Cold War</vt:lpstr>
      <vt:lpstr>The Cold War: Historical interpretations</vt:lpstr>
      <vt:lpstr>Historical Interpretations</vt:lpstr>
      <vt:lpstr>The Cold War</vt:lpstr>
      <vt:lpstr>The Cold War</vt:lpstr>
      <vt:lpstr>The Cold War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YALTA CONFERENCE</dc:title>
  <dc:creator>Paul Calder;Historical Association</dc:creator>
  <cp:lastModifiedBy>Maheema Chanrai</cp:lastModifiedBy>
  <cp:revision>89</cp:revision>
  <dcterms:created xsi:type="dcterms:W3CDTF">2017-08-29T12:10:51Z</dcterms:created>
  <dcterms:modified xsi:type="dcterms:W3CDTF">2018-08-07T14:05:13Z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