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68" r:id="rId5"/>
    <p:sldId id="257" r:id="rId6"/>
    <p:sldId id="264" r:id="rId7"/>
    <p:sldId id="265" r:id="rId8"/>
    <p:sldId id="266" r:id="rId9"/>
    <p:sldId id="267" r:id="rId10"/>
    <p:sldId id="259" r:id="rId11"/>
    <p:sldId id="26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002"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2A5819C-E855-4DB9-87EC-4BE2D9E7C5A6}" type="datetimeFigureOut">
              <a:rPr lang="en-GB" smtClean="0"/>
              <a:t>12/08/2019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DACEB7-201A-4FA7-A7ED-447C7CCC9A74}" type="slidenum">
              <a:rPr lang="en-GB" smtClean="0"/>
              <a:t>‹#›</a:t>
            </a:fld>
            <a:endParaRPr lang="en-GB"/>
          </a:p>
        </p:txBody>
      </p:sp>
    </p:spTree>
    <p:extLst>
      <p:ext uri="{BB962C8B-B14F-4D97-AF65-F5344CB8AC3E}">
        <p14:creationId xmlns:p14="http://schemas.microsoft.com/office/powerpoint/2010/main" val="3330555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A5819C-E855-4DB9-87EC-4BE2D9E7C5A6}" type="datetimeFigureOut">
              <a:rPr lang="en-GB" smtClean="0"/>
              <a:t>12/08/2019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DACEB7-201A-4FA7-A7ED-447C7CCC9A74}" type="slidenum">
              <a:rPr lang="en-GB" smtClean="0"/>
              <a:t>‹#›</a:t>
            </a:fld>
            <a:endParaRPr lang="en-GB"/>
          </a:p>
        </p:txBody>
      </p:sp>
    </p:spTree>
    <p:extLst>
      <p:ext uri="{BB962C8B-B14F-4D97-AF65-F5344CB8AC3E}">
        <p14:creationId xmlns:p14="http://schemas.microsoft.com/office/powerpoint/2010/main" val="1385737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A5819C-E855-4DB9-87EC-4BE2D9E7C5A6}" type="datetimeFigureOut">
              <a:rPr lang="en-GB" smtClean="0"/>
              <a:t>12/08/2019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DACEB7-201A-4FA7-A7ED-447C7CCC9A74}" type="slidenum">
              <a:rPr lang="en-GB" smtClean="0"/>
              <a:t>‹#›</a:t>
            </a:fld>
            <a:endParaRPr lang="en-GB"/>
          </a:p>
        </p:txBody>
      </p:sp>
    </p:spTree>
    <p:extLst>
      <p:ext uri="{BB962C8B-B14F-4D97-AF65-F5344CB8AC3E}">
        <p14:creationId xmlns:p14="http://schemas.microsoft.com/office/powerpoint/2010/main" val="1330355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2A5819C-E855-4DB9-87EC-4BE2D9E7C5A6}" type="datetimeFigureOut">
              <a:rPr lang="en-GB" smtClean="0"/>
              <a:t>12/08/2019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DACEB7-201A-4FA7-A7ED-447C7CCC9A74}" type="slidenum">
              <a:rPr lang="en-GB" smtClean="0"/>
              <a:t>‹#›</a:t>
            </a:fld>
            <a:endParaRPr lang="en-GB"/>
          </a:p>
        </p:txBody>
      </p:sp>
    </p:spTree>
    <p:extLst>
      <p:ext uri="{BB962C8B-B14F-4D97-AF65-F5344CB8AC3E}">
        <p14:creationId xmlns:p14="http://schemas.microsoft.com/office/powerpoint/2010/main" val="734338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A5819C-E855-4DB9-87EC-4BE2D9E7C5A6}" type="datetimeFigureOut">
              <a:rPr lang="en-GB" smtClean="0"/>
              <a:t>12/08/2019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DACEB7-201A-4FA7-A7ED-447C7CCC9A74}" type="slidenum">
              <a:rPr lang="en-GB" smtClean="0"/>
              <a:t>‹#›</a:t>
            </a:fld>
            <a:endParaRPr lang="en-GB"/>
          </a:p>
        </p:txBody>
      </p:sp>
    </p:spTree>
    <p:extLst>
      <p:ext uri="{BB962C8B-B14F-4D97-AF65-F5344CB8AC3E}">
        <p14:creationId xmlns:p14="http://schemas.microsoft.com/office/powerpoint/2010/main" val="948288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2A5819C-E855-4DB9-87EC-4BE2D9E7C5A6}" type="datetimeFigureOut">
              <a:rPr lang="en-GB" smtClean="0"/>
              <a:t>12/08/2019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DACEB7-201A-4FA7-A7ED-447C7CCC9A74}" type="slidenum">
              <a:rPr lang="en-GB" smtClean="0"/>
              <a:t>‹#›</a:t>
            </a:fld>
            <a:endParaRPr lang="en-GB"/>
          </a:p>
        </p:txBody>
      </p:sp>
    </p:spTree>
    <p:extLst>
      <p:ext uri="{BB962C8B-B14F-4D97-AF65-F5344CB8AC3E}">
        <p14:creationId xmlns:p14="http://schemas.microsoft.com/office/powerpoint/2010/main" val="419042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2A5819C-E855-4DB9-87EC-4BE2D9E7C5A6}" type="datetimeFigureOut">
              <a:rPr lang="en-GB" smtClean="0"/>
              <a:t>12/08/2019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DACEB7-201A-4FA7-A7ED-447C7CCC9A74}" type="slidenum">
              <a:rPr lang="en-GB" smtClean="0"/>
              <a:t>‹#›</a:t>
            </a:fld>
            <a:endParaRPr lang="en-GB"/>
          </a:p>
        </p:txBody>
      </p:sp>
    </p:spTree>
    <p:extLst>
      <p:ext uri="{BB962C8B-B14F-4D97-AF65-F5344CB8AC3E}">
        <p14:creationId xmlns:p14="http://schemas.microsoft.com/office/powerpoint/2010/main" val="2501434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2A5819C-E855-4DB9-87EC-4BE2D9E7C5A6}" type="datetimeFigureOut">
              <a:rPr lang="en-GB" smtClean="0"/>
              <a:t>12/08/2019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DACEB7-201A-4FA7-A7ED-447C7CCC9A74}" type="slidenum">
              <a:rPr lang="en-GB" smtClean="0"/>
              <a:t>‹#›</a:t>
            </a:fld>
            <a:endParaRPr lang="en-GB"/>
          </a:p>
        </p:txBody>
      </p:sp>
    </p:spTree>
    <p:extLst>
      <p:ext uri="{BB962C8B-B14F-4D97-AF65-F5344CB8AC3E}">
        <p14:creationId xmlns:p14="http://schemas.microsoft.com/office/powerpoint/2010/main" val="1253801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A5819C-E855-4DB9-87EC-4BE2D9E7C5A6}" type="datetimeFigureOut">
              <a:rPr lang="en-GB" smtClean="0"/>
              <a:t>12/08/2019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DACEB7-201A-4FA7-A7ED-447C7CCC9A74}" type="slidenum">
              <a:rPr lang="en-GB" smtClean="0"/>
              <a:t>‹#›</a:t>
            </a:fld>
            <a:endParaRPr lang="en-GB"/>
          </a:p>
        </p:txBody>
      </p:sp>
    </p:spTree>
    <p:extLst>
      <p:ext uri="{BB962C8B-B14F-4D97-AF65-F5344CB8AC3E}">
        <p14:creationId xmlns:p14="http://schemas.microsoft.com/office/powerpoint/2010/main" val="2354213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A5819C-E855-4DB9-87EC-4BE2D9E7C5A6}" type="datetimeFigureOut">
              <a:rPr lang="en-GB" smtClean="0"/>
              <a:t>12/08/2019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DACEB7-201A-4FA7-A7ED-447C7CCC9A74}" type="slidenum">
              <a:rPr lang="en-GB" smtClean="0"/>
              <a:t>‹#›</a:t>
            </a:fld>
            <a:endParaRPr lang="en-GB"/>
          </a:p>
        </p:txBody>
      </p:sp>
    </p:spTree>
    <p:extLst>
      <p:ext uri="{BB962C8B-B14F-4D97-AF65-F5344CB8AC3E}">
        <p14:creationId xmlns:p14="http://schemas.microsoft.com/office/powerpoint/2010/main" val="3485491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A5819C-E855-4DB9-87EC-4BE2D9E7C5A6}" type="datetimeFigureOut">
              <a:rPr lang="en-GB" smtClean="0"/>
              <a:t>12/08/2019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DACEB7-201A-4FA7-A7ED-447C7CCC9A74}" type="slidenum">
              <a:rPr lang="en-GB" smtClean="0"/>
              <a:t>‹#›</a:t>
            </a:fld>
            <a:endParaRPr lang="en-GB"/>
          </a:p>
        </p:txBody>
      </p:sp>
    </p:spTree>
    <p:extLst>
      <p:ext uri="{BB962C8B-B14F-4D97-AF65-F5344CB8AC3E}">
        <p14:creationId xmlns:p14="http://schemas.microsoft.com/office/powerpoint/2010/main" val="1727131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7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A5819C-E855-4DB9-87EC-4BE2D9E7C5A6}" type="datetimeFigureOut">
              <a:rPr lang="en-GB" smtClean="0"/>
              <a:t>12/08/2019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ACEB7-201A-4FA7-A7ED-447C7CCC9A74}" type="slidenum">
              <a:rPr lang="en-GB" smtClean="0"/>
              <a:t>‹#›</a:t>
            </a:fld>
            <a:endParaRPr lang="en-GB"/>
          </a:p>
        </p:txBody>
      </p:sp>
    </p:spTree>
    <p:extLst>
      <p:ext uri="{BB962C8B-B14F-4D97-AF65-F5344CB8AC3E}">
        <p14:creationId xmlns:p14="http://schemas.microsoft.com/office/powerpoint/2010/main" val="2424313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co.uk/url?sa=i&amp;rct=j&amp;q=&amp;esrc=s&amp;source=images&amp;cd=&amp;cad=rja&amp;uact=8&amp;ved=2ahUKEwiDuP7BgZDcAhUBaRQKHYl3DooQjRx6BAgBEAU&amp;url=https://commons.wikimedia.org/wiki/File:Regent's_birthday.jpg&amp;psig=AOvVaw1HNvrv5K6ZTaYy8iNUJ0kz&amp;ust=153115674639147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oogle.co.uk/url?sa=i&amp;rct=j&amp;q=&amp;esrc=s&amp;source=images&amp;cd=&amp;cad=rja&amp;uact=8&amp;ved=2ahUKEwjWuL-fgZDcAhWJVhQKHQY2AnEQjRx6BAgBEAU&amp;url=http://www.mipex.eu/first-european-country-take-away-right-vote-immigrants&amp;psig=AOvVaw0fGN0YehQGbI7GPbrQJhk7&amp;ust=1531156670824977"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uk/url?sa=i&amp;rct=j&amp;q=&amp;esrc=s&amp;source=images&amp;cd=&amp;cad=rja&amp;uact=8&amp;ved=2ahUKEwiWyJHwopzcAhVBRhQKHVFlBFsQjRx6BAgBEAU&amp;url=https://www.telegraph.co.uk/foodanddrink/healthy-recipes/10560614/Paul-Hollywood-bake-with-wholemeal-flour-for-a-healthy-January.html&amp;psig=AOvVaw1DnNthrcLV_T6JpxoMDWAi&amp;ust=153157801354862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ogle.co.uk/url?sa=i&amp;rct=j&amp;q=&amp;esrc=s&amp;source=images&amp;cd=&amp;cad=rja&amp;uact=8&amp;ved=2ahUKEwiWyJHwopzcAhVBRhQKHVFlBFsQjRx6BAgBEAU&amp;url=https://www.telegraph.co.uk/foodanddrink/healthy-recipes/10560614/Paul-Hollywood-bake-with-wholemeal-flour-for-a-healthy-January.html&amp;psig=AOvVaw1DnNthrcLV_T6JpxoMDWAi&amp;ust=1531578013548624"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google.co.uk/url?sa=i&amp;rct=j&amp;q=&amp;esrc=s&amp;source=images&amp;cd=&amp;cad=rja&amp;uact=8&amp;ved=2ahUKEwjWuL-fgZDcAhWJVhQKHQY2AnEQjRx6BAgBEAU&amp;url=http://www.mipex.eu/first-european-country-take-away-right-vote-immigrants&amp;psig=AOvVaw0fGN0YehQGbI7GPbrQJhk7&amp;ust=153115667082497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u="sng" dirty="0" smtClean="0"/>
              <a:t>Session 3: Representation</a:t>
            </a:r>
            <a:endParaRPr lang="en-GB" b="1" u="sng" dirty="0"/>
          </a:p>
        </p:txBody>
      </p:sp>
      <p:sp>
        <p:nvSpPr>
          <p:cNvPr id="3" name="Subtitle 2"/>
          <p:cNvSpPr>
            <a:spLocks noGrp="1"/>
          </p:cNvSpPr>
          <p:nvPr>
            <p:ph type="subTitle" idx="1"/>
          </p:nvPr>
        </p:nvSpPr>
        <p:spPr/>
        <p:txBody>
          <a:bodyPr>
            <a:normAutofit/>
          </a:bodyPr>
          <a:lstStyle/>
          <a:p>
            <a:r>
              <a:rPr lang="en-GB" sz="4000" dirty="0" smtClean="0"/>
              <a:t>Who had the power?</a:t>
            </a:r>
            <a:endParaRPr lang="en-GB" sz="4000" dirty="0"/>
          </a:p>
        </p:txBody>
      </p:sp>
    </p:spTree>
    <p:extLst>
      <p:ext uri="{BB962C8B-B14F-4D97-AF65-F5344CB8AC3E}">
        <p14:creationId xmlns:p14="http://schemas.microsoft.com/office/powerpoint/2010/main" val="2219874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u="sng" dirty="0" smtClean="0"/>
              <a:t>PAIRS: What differences between rich and poor can you discover?</a:t>
            </a:r>
            <a:endParaRPr lang="en-GB" sz="3200" u="sng" dirty="0"/>
          </a:p>
        </p:txBody>
      </p:sp>
      <p:pic>
        <p:nvPicPr>
          <p:cNvPr id="17410" name="Picture 2" descr="Image result for caricature prince regent">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1317921"/>
            <a:ext cx="6918432" cy="48245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23728" y="6211669"/>
            <a:ext cx="5760640" cy="246221"/>
          </a:xfrm>
          <a:prstGeom prst="rect">
            <a:avLst/>
          </a:prstGeom>
        </p:spPr>
        <p:txBody>
          <a:bodyPr wrap="square">
            <a:spAutoFit/>
          </a:bodyPr>
          <a:lstStyle/>
          <a:p>
            <a:pPr algn="ctr"/>
            <a:r>
              <a:rPr lang="en-GB" sz="1000" dirty="0"/>
              <a:t>https://www.loc.gov/item/2003689159/ </a:t>
            </a:r>
          </a:p>
        </p:txBody>
      </p:sp>
    </p:spTree>
    <p:extLst>
      <p:ext uri="{BB962C8B-B14F-4D97-AF65-F5344CB8AC3E}">
        <p14:creationId xmlns:p14="http://schemas.microsoft.com/office/powerpoint/2010/main" val="629479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TASK</a:t>
            </a:r>
            <a:endParaRPr lang="en-GB" u="sng" dirty="0"/>
          </a:p>
        </p:txBody>
      </p:sp>
      <p:sp>
        <p:nvSpPr>
          <p:cNvPr id="3" name="Content Placeholder 2"/>
          <p:cNvSpPr>
            <a:spLocks noGrp="1"/>
          </p:cNvSpPr>
          <p:nvPr>
            <p:ph idx="1"/>
          </p:nvPr>
        </p:nvSpPr>
        <p:spPr>
          <a:xfrm>
            <a:off x="467544" y="1340768"/>
            <a:ext cx="4662845" cy="4525963"/>
          </a:xfrm>
        </p:spPr>
        <p:txBody>
          <a:bodyPr>
            <a:normAutofit lnSpcReduction="10000"/>
          </a:bodyPr>
          <a:lstStyle/>
          <a:p>
            <a:r>
              <a:rPr lang="en-GB" smtClean="0">
                <a:latin typeface="Arial Narrow" panose="020B0606020202030204" pitchFamily="34" charset="0"/>
              </a:rPr>
              <a:t>Choose </a:t>
            </a:r>
            <a:r>
              <a:rPr lang="en-GB" dirty="0" smtClean="0">
                <a:latin typeface="Arial Narrow" panose="020B0606020202030204" pitchFamily="34" charset="0"/>
              </a:rPr>
              <a:t>a person from the role play and stick it in your book.</a:t>
            </a:r>
          </a:p>
          <a:p>
            <a:r>
              <a:rPr lang="en-GB" dirty="0" smtClean="0">
                <a:latin typeface="Arial Narrow" panose="020B0606020202030204" pitchFamily="34" charset="0"/>
              </a:rPr>
              <a:t>Write around your character what their life is like.</a:t>
            </a:r>
          </a:p>
          <a:p>
            <a:r>
              <a:rPr lang="en-GB" dirty="0" smtClean="0">
                <a:latin typeface="Arial Narrow" panose="020B0606020202030204" pitchFamily="34" charset="0"/>
              </a:rPr>
              <a:t>Draw a thought bubble describing what they think about voting/not voting and the ‘Corn Laws’.</a:t>
            </a:r>
            <a:endParaRPr lang="en-GB" dirty="0">
              <a:latin typeface="Arial Narrow" panose="020B0606020202030204" pitchFamily="34" charset="0"/>
            </a:endParaRP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6666" t="43996" r="65029" b="19075"/>
          <a:stretch/>
        </p:blipFill>
        <p:spPr bwMode="auto">
          <a:xfrm>
            <a:off x="6508376" y="1196752"/>
            <a:ext cx="1764051" cy="4902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355976" y="6109495"/>
            <a:ext cx="4572000" cy="400110"/>
          </a:xfrm>
          <a:prstGeom prst="rect">
            <a:avLst/>
          </a:prstGeom>
        </p:spPr>
        <p:txBody>
          <a:bodyPr>
            <a:spAutoFit/>
          </a:bodyPr>
          <a:lstStyle/>
          <a:p>
            <a:r>
              <a:rPr lang="en-GB" sz="1000" dirty="0"/>
              <a:t>https://www.independent.co.uk/news/uk/home-news/refugee-week-the-huguenots-count-among-the-most-successful-of-britains-immigrants-10330066.html</a:t>
            </a:r>
          </a:p>
        </p:txBody>
      </p:sp>
    </p:spTree>
    <p:extLst>
      <p:ext uri="{BB962C8B-B14F-4D97-AF65-F5344CB8AC3E}">
        <p14:creationId xmlns:p14="http://schemas.microsoft.com/office/powerpoint/2010/main" val="3632436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12" y="54207"/>
            <a:ext cx="8229600" cy="1143000"/>
          </a:xfrm>
        </p:spPr>
        <p:txBody>
          <a:bodyPr/>
          <a:lstStyle/>
          <a:p>
            <a:r>
              <a:rPr lang="en-GB" u="sng" dirty="0" smtClean="0"/>
              <a:t>PAIRS: Spot the difference</a:t>
            </a:r>
            <a:endParaRPr lang="en-GB" u="sng" dirty="0"/>
          </a:p>
        </p:txBody>
      </p:sp>
      <p:pic>
        <p:nvPicPr>
          <p:cNvPr id="4" name="Picture 2" descr="Manchester in 17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6379" y="1086219"/>
            <a:ext cx="5832648" cy="23427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grimshaworigin.org/wordpress/wp-content/uploads/Manchester1850-1blur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9399" y="3688232"/>
            <a:ext cx="5909628" cy="2841772"/>
          </a:xfrm>
          <a:prstGeom prst="rect">
            <a:avLst/>
          </a:prstGeom>
          <a:noFill/>
          <a:extLst/>
        </p:spPr>
      </p:pic>
      <p:sp>
        <p:nvSpPr>
          <p:cNvPr id="6" name="TextBox 5"/>
          <p:cNvSpPr txBox="1"/>
          <p:nvPr/>
        </p:nvSpPr>
        <p:spPr>
          <a:xfrm>
            <a:off x="539551" y="1772816"/>
            <a:ext cx="1222975" cy="584775"/>
          </a:xfrm>
          <a:prstGeom prst="rect">
            <a:avLst/>
          </a:prstGeom>
          <a:noFill/>
        </p:spPr>
        <p:txBody>
          <a:bodyPr wrap="square" rtlCol="0">
            <a:spAutoFit/>
          </a:bodyPr>
          <a:lstStyle/>
          <a:p>
            <a:r>
              <a:rPr lang="en-GB" sz="3200" dirty="0" smtClean="0"/>
              <a:t>1750</a:t>
            </a:r>
            <a:endParaRPr lang="en-GB" sz="3200" dirty="0"/>
          </a:p>
        </p:txBody>
      </p:sp>
      <p:sp>
        <p:nvSpPr>
          <p:cNvPr id="7" name="TextBox 6"/>
          <p:cNvSpPr txBox="1"/>
          <p:nvPr/>
        </p:nvSpPr>
        <p:spPr>
          <a:xfrm>
            <a:off x="561036" y="4936812"/>
            <a:ext cx="1222975" cy="584775"/>
          </a:xfrm>
          <a:prstGeom prst="rect">
            <a:avLst/>
          </a:prstGeom>
          <a:noFill/>
        </p:spPr>
        <p:txBody>
          <a:bodyPr wrap="square" rtlCol="0">
            <a:spAutoFit/>
          </a:bodyPr>
          <a:lstStyle/>
          <a:p>
            <a:r>
              <a:rPr lang="en-GB" sz="3200" dirty="0" smtClean="0"/>
              <a:t>1850</a:t>
            </a:r>
            <a:endParaRPr lang="en-GB" sz="3200" dirty="0"/>
          </a:p>
        </p:txBody>
      </p:sp>
      <p:sp>
        <p:nvSpPr>
          <p:cNvPr id="3" name="Rectangle 2"/>
          <p:cNvSpPr/>
          <p:nvPr/>
        </p:nvSpPr>
        <p:spPr>
          <a:xfrm>
            <a:off x="3059832" y="3442011"/>
            <a:ext cx="4572000" cy="246221"/>
          </a:xfrm>
          <a:prstGeom prst="rect">
            <a:avLst/>
          </a:prstGeom>
        </p:spPr>
        <p:txBody>
          <a:bodyPr>
            <a:spAutoFit/>
          </a:bodyPr>
          <a:lstStyle/>
          <a:p>
            <a:r>
              <a:rPr lang="en-GB" sz="1000" dirty="0"/>
              <a:t>http://spartacus-educational.com/ITmanchester.htm</a:t>
            </a:r>
          </a:p>
        </p:txBody>
      </p:sp>
      <p:sp>
        <p:nvSpPr>
          <p:cNvPr id="8" name="Rectangle 7"/>
          <p:cNvSpPr/>
          <p:nvPr/>
        </p:nvSpPr>
        <p:spPr>
          <a:xfrm>
            <a:off x="2141476" y="6557316"/>
            <a:ext cx="6408711" cy="246221"/>
          </a:xfrm>
          <a:prstGeom prst="rect">
            <a:avLst/>
          </a:prstGeom>
        </p:spPr>
        <p:txBody>
          <a:bodyPr wrap="square">
            <a:spAutoFit/>
          </a:bodyPr>
          <a:lstStyle/>
          <a:p>
            <a:r>
              <a:rPr lang="en-GB" sz="1000" dirty="0"/>
              <a:t>http://</a:t>
            </a:r>
            <a:r>
              <a:rPr lang="en-GB" sz="1000" dirty="0" smtClean="0"/>
              <a:t>grimshaworigin.org/grimshaw-involvement-in-the-industrial-revolution/manchester-the-first-industrial-city</a:t>
            </a:r>
            <a:endParaRPr lang="en-GB" dirty="0"/>
          </a:p>
        </p:txBody>
      </p:sp>
    </p:spTree>
    <p:extLst>
      <p:ext uri="{BB962C8B-B14F-4D97-AF65-F5344CB8AC3E}">
        <p14:creationId xmlns:p14="http://schemas.microsoft.com/office/powerpoint/2010/main" val="1174581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112" y="188640"/>
            <a:ext cx="3106688" cy="2376264"/>
          </a:xfrm>
        </p:spPr>
        <p:txBody>
          <a:bodyPr>
            <a:normAutofit/>
          </a:bodyPr>
          <a:lstStyle/>
          <a:p>
            <a:r>
              <a:rPr lang="en-GB" sz="3600" dirty="0" smtClean="0"/>
              <a:t>How and why did Manchester change?</a:t>
            </a:r>
            <a:endParaRPr lang="en-GB" sz="3600" dirty="0"/>
          </a:p>
        </p:txBody>
      </p:sp>
      <p:sp>
        <p:nvSpPr>
          <p:cNvPr id="3" name="Content Placeholder 2"/>
          <p:cNvSpPr>
            <a:spLocks noGrp="1"/>
          </p:cNvSpPr>
          <p:nvPr>
            <p:ph idx="1"/>
          </p:nvPr>
        </p:nvSpPr>
        <p:spPr>
          <a:xfrm>
            <a:off x="539552" y="4293096"/>
            <a:ext cx="8229600" cy="2293796"/>
          </a:xfrm>
        </p:spPr>
        <p:txBody>
          <a:bodyPr>
            <a:noAutofit/>
          </a:bodyPr>
          <a:lstStyle/>
          <a:p>
            <a:pPr marL="0" indent="0">
              <a:buNone/>
            </a:pPr>
            <a:r>
              <a:rPr lang="en-GB" sz="1800" dirty="0"/>
              <a:t>Manchester became the obvious place to build textile factories. Large warehouses were also built to store and display the spun yarn and finished cloth. The town's population grew rapidly. With neighbouring Salford, Manchester had about 25,000 inhabitants in 1772. By 1800 the population had grown to 95,000. The rich manufacturers built large houses around the Mosley Street area. At first the cheap housing for the factory workers were confined to New Cross and Newtown. However, as the population grew, close-packed houses were built next to factories all over Manchester</a:t>
            </a:r>
            <a:r>
              <a:rPr lang="en-GB" sz="1800" dirty="0" smtClean="0"/>
              <a:t>.                                                                                             </a:t>
            </a:r>
            <a:r>
              <a:rPr lang="en-GB" sz="1800" b="1" i="1" dirty="0" smtClean="0"/>
              <a:t>Spartacus Education</a:t>
            </a:r>
          </a:p>
          <a:p>
            <a:pPr marL="0" indent="0">
              <a:buNone/>
            </a:pPr>
            <a:endParaRPr lang="en-GB" sz="1800" dirty="0"/>
          </a:p>
        </p:txBody>
      </p:sp>
      <p:pic>
        <p:nvPicPr>
          <p:cNvPr id="4" name="Picture 2" descr="https://manlitphil-ac-uk.cdn.gofasterstripes.download/sites/default/files/styles/inline_body_full_width/public/20.jpg?itok=t50bKOZ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4032448" cy="3931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796136" y="2564904"/>
            <a:ext cx="2592288" cy="1477328"/>
          </a:xfrm>
          <a:prstGeom prst="rect">
            <a:avLst/>
          </a:prstGeom>
          <a:noFill/>
        </p:spPr>
        <p:txBody>
          <a:bodyPr wrap="square" rtlCol="0">
            <a:spAutoFit/>
          </a:bodyPr>
          <a:lstStyle/>
          <a:p>
            <a:pPr algn="ctr"/>
            <a:r>
              <a:rPr lang="en-GB" b="1" u="sng" dirty="0" smtClean="0">
                <a:solidFill>
                  <a:srgbClr val="7030A0"/>
                </a:solidFill>
                <a:latin typeface="Arial Narrow" panose="020B0606020202030204" pitchFamily="34" charset="0"/>
              </a:rPr>
              <a:t>HISTORY DETECTIVE: </a:t>
            </a:r>
            <a:r>
              <a:rPr lang="en-GB" dirty="0" smtClean="0">
                <a:solidFill>
                  <a:srgbClr val="7030A0"/>
                </a:solidFill>
                <a:latin typeface="Arial Narrow" panose="020B0606020202030204" pitchFamily="34" charset="0"/>
              </a:rPr>
              <a:t>Highlight interesting information to show what it was like for ordinary working people.</a:t>
            </a:r>
            <a:endParaRPr lang="en-GB" dirty="0">
              <a:solidFill>
                <a:srgbClr val="7030A0"/>
              </a:solidFill>
              <a:latin typeface="Arial Narrow" panose="020B0606020202030204" pitchFamily="34" charset="0"/>
            </a:endParaRPr>
          </a:p>
        </p:txBody>
      </p:sp>
      <p:sp>
        <p:nvSpPr>
          <p:cNvPr id="6" name="Rectangle 5"/>
          <p:cNvSpPr/>
          <p:nvPr/>
        </p:nvSpPr>
        <p:spPr>
          <a:xfrm>
            <a:off x="4566229" y="6541002"/>
            <a:ext cx="4248472" cy="307777"/>
          </a:xfrm>
          <a:prstGeom prst="rect">
            <a:avLst/>
          </a:prstGeom>
        </p:spPr>
        <p:txBody>
          <a:bodyPr wrap="square">
            <a:spAutoFit/>
          </a:bodyPr>
          <a:lstStyle/>
          <a:p>
            <a:r>
              <a:rPr lang="en-GB" sz="1400" dirty="0">
                <a:solidFill>
                  <a:srgbClr val="00B050"/>
                </a:solidFill>
              </a:rPr>
              <a:t>EXTENSION: Research Manchester: localhistories.com</a:t>
            </a:r>
          </a:p>
        </p:txBody>
      </p:sp>
      <p:sp>
        <p:nvSpPr>
          <p:cNvPr id="7" name="Rectangle 6"/>
          <p:cNvSpPr/>
          <p:nvPr/>
        </p:nvSpPr>
        <p:spPr>
          <a:xfrm>
            <a:off x="395536" y="4120399"/>
            <a:ext cx="4032448" cy="215444"/>
          </a:xfrm>
          <a:prstGeom prst="rect">
            <a:avLst/>
          </a:prstGeom>
        </p:spPr>
        <p:txBody>
          <a:bodyPr wrap="square">
            <a:spAutoFit/>
          </a:bodyPr>
          <a:lstStyle/>
          <a:p>
            <a:r>
              <a:rPr lang="en-GB" altLang="en-US" sz="800" dirty="0"/>
              <a:t>https://www.manlitphil.ac.uk/events/early-maps-real-lancashire-and-their-makers</a:t>
            </a:r>
            <a:endParaRPr lang="en-GB" altLang="en-US" sz="800" dirty="0"/>
          </a:p>
        </p:txBody>
      </p:sp>
    </p:spTree>
    <p:extLst>
      <p:ext uri="{BB962C8B-B14F-4D97-AF65-F5344CB8AC3E}">
        <p14:creationId xmlns:p14="http://schemas.microsoft.com/office/powerpoint/2010/main" val="964562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u="sng" dirty="0" smtClean="0"/>
              <a:t>How were the people represented? </a:t>
            </a:r>
            <a:endParaRPr lang="en-GB" u="sng" dirty="0"/>
          </a:p>
        </p:txBody>
      </p:sp>
      <p:sp>
        <p:nvSpPr>
          <p:cNvPr id="3" name="Content Placeholder 2"/>
          <p:cNvSpPr>
            <a:spLocks noGrp="1"/>
          </p:cNvSpPr>
          <p:nvPr>
            <p:ph idx="1"/>
          </p:nvPr>
        </p:nvSpPr>
        <p:spPr>
          <a:xfrm>
            <a:off x="446856" y="2780928"/>
            <a:ext cx="8229600" cy="2620888"/>
          </a:xfrm>
        </p:spPr>
        <p:txBody>
          <a:bodyPr>
            <a:normAutofit/>
          </a:bodyPr>
          <a:lstStyle/>
          <a:p>
            <a:pPr marL="0" indent="0">
              <a:buNone/>
            </a:pPr>
            <a:r>
              <a:rPr lang="en-GB" sz="2000" dirty="0">
                <a:latin typeface="Arial Narrow" panose="020B0606020202030204" pitchFamily="34" charset="0"/>
                <a:ea typeface="Calibri"/>
              </a:rPr>
              <a:t>Throughout the Georgian period the political rights of ordinary men and women were extremely limited. </a:t>
            </a:r>
            <a:r>
              <a:rPr lang="en-GB" sz="2000" b="1" dirty="0">
                <a:latin typeface="Arial Narrow" panose="020B0606020202030204" pitchFamily="34" charset="0"/>
                <a:ea typeface="Calibri"/>
              </a:rPr>
              <a:t>Only those men with substantial property or wealth were entitled to vote</a:t>
            </a:r>
            <a:r>
              <a:rPr lang="en-GB" sz="2000" dirty="0">
                <a:latin typeface="Arial Narrow" panose="020B0606020202030204" pitchFamily="34" charset="0"/>
                <a:ea typeface="Calibri"/>
              </a:rPr>
              <a:t> – a tiny fraction of the population.  Many Members of Parliament were elected to represent ‘rotten boroughs’ – these were boroughs in which just a handful of voters enjoyed totally disproportionate representation in Parliament. Many large towns such as </a:t>
            </a:r>
            <a:r>
              <a:rPr lang="en-GB" sz="2000" b="1" dirty="0">
                <a:latin typeface="Arial Narrow" panose="020B0606020202030204" pitchFamily="34" charset="0"/>
                <a:ea typeface="Calibri"/>
              </a:rPr>
              <a:t>Manchester,</a:t>
            </a:r>
            <a:r>
              <a:rPr lang="en-GB" sz="2000" dirty="0">
                <a:latin typeface="Arial Narrow" panose="020B0606020202030204" pitchFamily="34" charset="0"/>
                <a:ea typeface="Calibri"/>
              </a:rPr>
              <a:t> on the other hand, which were expanding quickly as a result of migration and industrialisation, had </a:t>
            </a:r>
            <a:r>
              <a:rPr lang="en-GB" sz="2000" b="1" dirty="0">
                <a:latin typeface="Arial Narrow" panose="020B0606020202030204" pitchFamily="34" charset="0"/>
                <a:ea typeface="Calibri"/>
              </a:rPr>
              <a:t>no representation</a:t>
            </a:r>
            <a:r>
              <a:rPr lang="en-GB" sz="2000" dirty="0">
                <a:latin typeface="Arial Narrow" panose="020B0606020202030204" pitchFamily="34" charset="0"/>
                <a:ea typeface="Calibri"/>
              </a:rPr>
              <a:t> at Westminster at all until the passing of the first Reform Act in 1832.   (Matthew White)</a:t>
            </a:r>
            <a:endParaRPr lang="en-GB" sz="2000" dirty="0">
              <a:latin typeface="Arial Narrow" panose="020B0606020202030204" pitchFamily="34" charset="0"/>
            </a:endParaRPr>
          </a:p>
        </p:txBody>
      </p:sp>
      <p:sp>
        <p:nvSpPr>
          <p:cNvPr id="6" name="TextBox 5"/>
          <p:cNvSpPr txBox="1"/>
          <p:nvPr/>
        </p:nvSpPr>
        <p:spPr>
          <a:xfrm>
            <a:off x="611560" y="1340768"/>
            <a:ext cx="8064896" cy="1200329"/>
          </a:xfrm>
          <a:prstGeom prst="rect">
            <a:avLst/>
          </a:prstGeom>
          <a:noFill/>
        </p:spPr>
        <p:txBody>
          <a:bodyPr wrap="square" rtlCol="0">
            <a:spAutoFit/>
          </a:bodyPr>
          <a:lstStyle/>
          <a:p>
            <a:r>
              <a:rPr lang="en-GB" i="1" dirty="0" smtClean="0"/>
              <a:t>HISTORY NOTE:</a:t>
            </a:r>
          </a:p>
          <a:p>
            <a:r>
              <a:rPr lang="en-GB" i="1" dirty="0" smtClean="0"/>
              <a:t>In </a:t>
            </a:r>
            <a:r>
              <a:rPr lang="en-GB" i="1" dirty="0"/>
              <a:t>the 17th century, </a:t>
            </a:r>
            <a:r>
              <a:rPr lang="en-GB" i="1" dirty="0" smtClean="0"/>
              <a:t>‘war’ </a:t>
            </a:r>
            <a:r>
              <a:rPr lang="en-GB" i="1" dirty="0"/>
              <a:t>broke out between king and Parliament, ending in the </a:t>
            </a:r>
            <a:r>
              <a:rPr lang="en-GB" i="1" dirty="0" smtClean="0"/>
              <a:t>‘Glorious Revolution’ </a:t>
            </a:r>
            <a:r>
              <a:rPr lang="en-GB" i="1" dirty="0"/>
              <a:t>of 1688. This established a constitutional monarchy, which is a </a:t>
            </a:r>
            <a:r>
              <a:rPr lang="en-GB" i="1" dirty="0" smtClean="0"/>
              <a:t>‘king-controlled-by-parliament’.</a:t>
            </a:r>
            <a:endParaRPr lang="en-GB" i="1" dirty="0"/>
          </a:p>
        </p:txBody>
      </p:sp>
      <p:sp>
        <p:nvSpPr>
          <p:cNvPr id="7" name="TextBox 6"/>
          <p:cNvSpPr txBox="1"/>
          <p:nvPr/>
        </p:nvSpPr>
        <p:spPr>
          <a:xfrm>
            <a:off x="755576" y="5626114"/>
            <a:ext cx="7056784" cy="646331"/>
          </a:xfrm>
          <a:prstGeom prst="rect">
            <a:avLst/>
          </a:prstGeom>
          <a:noFill/>
        </p:spPr>
        <p:txBody>
          <a:bodyPr wrap="square" rtlCol="0">
            <a:spAutoFit/>
          </a:bodyPr>
          <a:lstStyle/>
          <a:p>
            <a:pPr algn="ctr"/>
            <a:r>
              <a:rPr lang="en-GB" b="1" u="sng" dirty="0" smtClean="0">
                <a:solidFill>
                  <a:srgbClr val="7030A0"/>
                </a:solidFill>
                <a:latin typeface="Arial Narrow" panose="020B0606020202030204" pitchFamily="34" charset="0"/>
              </a:rPr>
              <a:t>HISTORY DETECTIVE: </a:t>
            </a:r>
            <a:r>
              <a:rPr lang="en-GB" dirty="0" smtClean="0">
                <a:solidFill>
                  <a:srgbClr val="7030A0"/>
                </a:solidFill>
                <a:latin typeface="Arial Narrow" panose="020B0606020202030204" pitchFamily="34" charset="0"/>
              </a:rPr>
              <a:t>Using the quoted information, work out who was allowed to vote in 1800 and who wasn’t.</a:t>
            </a:r>
            <a:endParaRPr lang="en-GB" dirty="0">
              <a:solidFill>
                <a:srgbClr val="7030A0"/>
              </a:solidFill>
              <a:latin typeface="Arial Narrow" panose="020B0606020202030204" pitchFamily="34" charset="0"/>
            </a:endParaRPr>
          </a:p>
        </p:txBody>
      </p:sp>
    </p:spTree>
    <p:extLst>
      <p:ext uri="{BB962C8B-B14F-4D97-AF65-F5344CB8AC3E}">
        <p14:creationId xmlns:p14="http://schemas.microsoft.com/office/powerpoint/2010/main" val="1185881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Who gets to vote in the 1800s?</a:t>
            </a:r>
            <a:endParaRPr lang="en-GB" u="sng" dirty="0"/>
          </a:p>
        </p:txBody>
      </p:sp>
      <p:pic>
        <p:nvPicPr>
          <p:cNvPr id="4" name="Picture 2" descr="Image result for ballot box crossed out">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37" t="17141" r="10348" b="12350"/>
          <a:stretch/>
        </p:blipFill>
        <p:spPr bwMode="auto">
          <a:xfrm>
            <a:off x="2228528" y="1340767"/>
            <a:ext cx="3594847" cy="30031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686" t="34313" r="26695" b="29832"/>
          <a:stretch/>
        </p:blipFill>
        <p:spPr bwMode="auto">
          <a:xfrm>
            <a:off x="323528" y="4725144"/>
            <a:ext cx="3810000" cy="1792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5686" t="43996" r="26695" b="19075"/>
          <a:stretch/>
        </p:blipFill>
        <p:spPr bwMode="auto">
          <a:xfrm>
            <a:off x="5120045" y="4671355"/>
            <a:ext cx="3810000" cy="1846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390129" y="2564904"/>
            <a:ext cx="2592288" cy="1754326"/>
          </a:xfrm>
          <a:prstGeom prst="rect">
            <a:avLst/>
          </a:prstGeom>
          <a:noFill/>
        </p:spPr>
        <p:txBody>
          <a:bodyPr wrap="square" rtlCol="0">
            <a:spAutoFit/>
          </a:bodyPr>
          <a:lstStyle/>
          <a:p>
            <a:pPr algn="ctr"/>
            <a:r>
              <a:rPr lang="en-GB" b="1" u="sng" dirty="0" smtClean="0">
                <a:solidFill>
                  <a:srgbClr val="7030A0"/>
                </a:solidFill>
                <a:latin typeface="Arial Narrow" panose="020B0606020202030204" pitchFamily="34" charset="0"/>
              </a:rPr>
              <a:t>HISTORY DETECTIVE: </a:t>
            </a:r>
          </a:p>
          <a:p>
            <a:pPr algn="ctr"/>
            <a:r>
              <a:rPr lang="en-GB" dirty="0" smtClean="0">
                <a:solidFill>
                  <a:srgbClr val="7030A0"/>
                </a:solidFill>
                <a:latin typeface="Arial Narrow" panose="020B0606020202030204" pitchFamily="34" charset="0"/>
              </a:rPr>
              <a:t>Complete this phrase, which means that everyone can vote:</a:t>
            </a:r>
          </a:p>
          <a:p>
            <a:pPr algn="ctr"/>
            <a:r>
              <a:rPr lang="en-GB" dirty="0" smtClean="0">
                <a:solidFill>
                  <a:srgbClr val="7030A0"/>
                </a:solidFill>
                <a:latin typeface="Arial Narrow" panose="020B0606020202030204" pitchFamily="34" charset="0"/>
              </a:rPr>
              <a:t>UNIVERSAL S__________  .</a:t>
            </a:r>
            <a:endParaRPr lang="en-GB" dirty="0">
              <a:solidFill>
                <a:srgbClr val="7030A0"/>
              </a:solidFill>
              <a:latin typeface="Arial Narrow" panose="020B0606020202030204" pitchFamily="34" charset="0"/>
            </a:endParaRPr>
          </a:p>
        </p:txBody>
      </p:sp>
      <p:sp>
        <p:nvSpPr>
          <p:cNvPr id="8" name="TextBox 7"/>
          <p:cNvSpPr txBox="1"/>
          <p:nvPr/>
        </p:nvSpPr>
        <p:spPr>
          <a:xfrm>
            <a:off x="4133528" y="5252282"/>
            <a:ext cx="1080120" cy="369332"/>
          </a:xfrm>
          <a:prstGeom prst="rect">
            <a:avLst/>
          </a:prstGeom>
          <a:noFill/>
        </p:spPr>
        <p:txBody>
          <a:bodyPr wrap="square" rtlCol="0">
            <a:spAutoFit/>
          </a:bodyPr>
          <a:lstStyle/>
          <a:p>
            <a:r>
              <a:rPr lang="en-GB" dirty="0" smtClean="0"/>
              <a:t>Role play</a:t>
            </a:r>
            <a:endParaRPr lang="en-GB" dirty="0"/>
          </a:p>
        </p:txBody>
      </p:sp>
    </p:spTree>
    <p:extLst>
      <p:ext uri="{BB962C8B-B14F-4D97-AF65-F5344CB8AC3E}">
        <p14:creationId xmlns:p14="http://schemas.microsoft.com/office/powerpoint/2010/main" val="4126809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Georgian working-class people</a:t>
            </a:r>
            <a:endParaRPr lang="en-GB" u="sng" dirty="0"/>
          </a:p>
        </p:txBody>
      </p:sp>
      <p:sp>
        <p:nvSpPr>
          <p:cNvPr id="3" name="Content Placeholder 2"/>
          <p:cNvSpPr>
            <a:spLocks noGrp="1"/>
          </p:cNvSpPr>
          <p:nvPr>
            <p:ph idx="1"/>
          </p:nvPr>
        </p:nvSpPr>
        <p:spPr/>
        <p:txBody>
          <a:bodyPr/>
          <a:lstStyle/>
          <a:p>
            <a:r>
              <a:rPr lang="en-GB" dirty="0"/>
              <a:t>B</a:t>
            </a:r>
            <a:r>
              <a:rPr lang="en-GB" dirty="0" smtClean="0"/>
              <a:t>read</a:t>
            </a:r>
            <a:r>
              <a:rPr lang="en-GB" dirty="0"/>
              <a:t>, beer and cheese or fatty bacon </a:t>
            </a:r>
          </a:p>
        </p:txBody>
      </p:sp>
      <p:pic>
        <p:nvPicPr>
          <p:cNvPr id="4098" name="Picture 2" descr="Image result for wholemeal loaf victoria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4634" y="2420888"/>
            <a:ext cx="6463156"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735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smtClean="0"/>
              <a:t>What was the problem with</a:t>
            </a:r>
            <a:br>
              <a:rPr lang="en-GB" u="sng" dirty="0" smtClean="0"/>
            </a:br>
            <a:r>
              <a:rPr lang="en-GB" u="sng" dirty="0" smtClean="0"/>
              <a:t> the ‘Corn Laws’?</a:t>
            </a:r>
            <a:endParaRPr lang="en-GB" u="sng" dirty="0"/>
          </a:p>
        </p:txBody>
      </p:sp>
      <p:sp>
        <p:nvSpPr>
          <p:cNvPr id="3" name="Content Placeholder 2"/>
          <p:cNvSpPr>
            <a:spLocks noGrp="1"/>
          </p:cNvSpPr>
          <p:nvPr>
            <p:ph idx="1"/>
          </p:nvPr>
        </p:nvSpPr>
        <p:spPr/>
        <p:txBody>
          <a:bodyPr/>
          <a:lstStyle/>
          <a:p>
            <a:endParaRPr lang="en-GB"/>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336" t="35210" r="52801" b="26068"/>
          <a:stretch/>
        </p:blipFill>
        <p:spPr bwMode="auto">
          <a:xfrm>
            <a:off x="755576" y="1484784"/>
            <a:ext cx="7421627" cy="4872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70357" y="6457890"/>
            <a:ext cx="4572000" cy="246221"/>
          </a:xfrm>
          <a:prstGeom prst="rect">
            <a:avLst/>
          </a:prstGeom>
        </p:spPr>
        <p:txBody>
          <a:bodyPr>
            <a:spAutoFit/>
          </a:bodyPr>
          <a:lstStyle/>
          <a:p>
            <a:r>
              <a:rPr lang="en-GB" sz="1000" dirty="0"/>
              <a:t>http://www.irows.ucr.edu/cd/appendices/asr00/asr00app.htm</a:t>
            </a:r>
          </a:p>
        </p:txBody>
      </p:sp>
    </p:spTree>
    <p:extLst>
      <p:ext uri="{BB962C8B-B14F-4D97-AF65-F5344CB8AC3E}">
        <p14:creationId xmlns:p14="http://schemas.microsoft.com/office/powerpoint/2010/main" val="793812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The Corn Laws – </a:t>
            </a:r>
            <a:r>
              <a:rPr lang="en-GB" u="sng" dirty="0"/>
              <a:t>b</a:t>
            </a:r>
            <a:r>
              <a:rPr lang="en-GB" u="sng" dirty="0" smtClean="0"/>
              <a:t>read</a:t>
            </a:r>
            <a:endParaRPr lang="en-GB" u="sng" dirty="0"/>
          </a:p>
        </p:txBody>
      </p:sp>
      <p:sp>
        <p:nvSpPr>
          <p:cNvPr id="3" name="Content Placeholder 2"/>
          <p:cNvSpPr>
            <a:spLocks noGrp="1"/>
          </p:cNvSpPr>
          <p:nvPr>
            <p:ph idx="1"/>
          </p:nvPr>
        </p:nvSpPr>
        <p:spPr/>
        <p:txBody>
          <a:bodyPr>
            <a:normAutofit fontScale="92500" lnSpcReduction="20000"/>
          </a:bodyPr>
          <a:lstStyle/>
          <a:p>
            <a:r>
              <a:rPr lang="en-GB" dirty="0" smtClean="0"/>
              <a:t>Bread was made from corn and was the most common food for working people.</a:t>
            </a:r>
          </a:p>
          <a:p>
            <a:r>
              <a:rPr lang="en-GB" dirty="0" smtClean="0"/>
              <a:t>The </a:t>
            </a:r>
            <a:r>
              <a:rPr lang="en-GB" dirty="0"/>
              <a:t>British farmers did not want the value of their corn to go down</a:t>
            </a:r>
            <a:r>
              <a:rPr lang="en-GB" dirty="0" smtClean="0"/>
              <a:t>.  High price = more profit.</a:t>
            </a:r>
            <a:endParaRPr lang="en-GB" dirty="0"/>
          </a:p>
          <a:p>
            <a:r>
              <a:rPr lang="en-GB" dirty="0" smtClean="0"/>
              <a:t>A tax was charged on corn imported from other countries, so no cheap corn.</a:t>
            </a:r>
          </a:p>
          <a:p>
            <a:r>
              <a:rPr lang="en-GB" dirty="0" smtClean="0"/>
              <a:t>The government restricted the amount of corn that could be imported into Britain, keeping the price high.</a:t>
            </a:r>
          </a:p>
          <a:p>
            <a:r>
              <a:rPr lang="en-GB" dirty="0" smtClean="0"/>
              <a:t>How do you think poor people reacted?</a:t>
            </a:r>
          </a:p>
        </p:txBody>
      </p:sp>
    </p:spTree>
    <p:extLst>
      <p:ext uri="{BB962C8B-B14F-4D97-AF65-F5344CB8AC3E}">
        <p14:creationId xmlns:p14="http://schemas.microsoft.com/office/powerpoint/2010/main" val="2902065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u="sng" dirty="0" smtClean="0"/>
              <a:t>How do these impact ordinary people?</a:t>
            </a:r>
            <a:endParaRPr lang="en-GB" u="sng" dirty="0"/>
          </a:p>
        </p:txBody>
      </p:sp>
      <p:pic>
        <p:nvPicPr>
          <p:cNvPr id="4" name="Picture 2" descr="Image result for wholemeal loaf victoria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527756"/>
            <a:ext cx="4154886" cy="25922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ballot box crossed out">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37" t="17141" r="10348" b="12350"/>
          <a:stretch/>
        </p:blipFill>
        <p:spPr bwMode="auto">
          <a:xfrm>
            <a:off x="395536" y="2322312"/>
            <a:ext cx="3594847" cy="3003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613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662</TotalTime>
  <Words>535</Words>
  <Application>Microsoft Office PowerPoint</Application>
  <PresentationFormat>On-screen Show (4:3)</PresentationFormat>
  <Paragraphs>40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Session 3: Representation</vt:lpstr>
      <vt:lpstr>PAIRS: Spot the difference</vt:lpstr>
      <vt:lpstr>How and why did Manchester change?</vt:lpstr>
      <vt:lpstr>How were the people represented? </vt:lpstr>
      <vt:lpstr>Who gets to vote in the 1800s?</vt:lpstr>
      <vt:lpstr>Georgian working-class people</vt:lpstr>
      <vt:lpstr>What was the problem with  the ‘Corn Laws’?</vt:lpstr>
      <vt:lpstr>The Corn Laws – bread</vt:lpstr>
      <vt:lpstr>How do these impact ordinary people?</vt:lpstr>
      <vt:lpstr>PAIRS: What differences between rich and poor can you discover?</vt:lpstr>
      <vt:lpstr>TASK</vt:lpstr>
    </vt:vector>
  </TitlesOfParts>
  <Company>Historical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should we remember Peterloo S3</dc:title>
  <dc:creator>Alison Mansell</dc:creator>
  <cp:keywords>HATF</cp:keywords>
  <cp:lastModifiedBy>Maheema Chanrai</cp:lastModifiedBy>
  <dcterms:created xsi:type="dcterms:W3CDTF">2018-07-09T14:09:14Z</dcterms:created>
  <dcterms:modified xsi:type="dcterms:W3CDTF">2019-08-12T14:14:40Z</dcterms:modified>
</cp:coreProperties>
</file>