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59" r:id="rId3"/>
    <p:sldId id="262" r:id="rId4"/>
    <p:sldId id="272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6" r:id="rId15"/>
    <p:sldId id="270" r:id="rId16"/>
    <p:sldId id="271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2" autoAdjust="0"/>
  </p:normalViewPr>
  <p:slideViewPr>
    <p:cSldViewPr snapToGrid="0">
      <p:cViewPr>
        <p:scale>
          <a:sx n="81" d="100"/>
          <a:sy n="81" d="100"/>
        </p:scale>
        <p:origin x="-36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6ECCE-8287-4A8D-B98C-8FACB3CEF6C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91A15-7B3D-4976-9130-46ED2A351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1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9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2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2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6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6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9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3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3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1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C6F0-041F-4EF3-8681-A248CC621F94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7787-2C29-407D-9572-ABC3A6930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3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" y="103060"/>
            <a:ext cx="3672713" cy="27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e guev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79" y="0"/>
            <a:ext cx="2279905" cy="2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and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50" y="3366068"/>
            <a:ext cx="2488629" cy="29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lson mand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37" y="3540680"/>
            <a:ext cx="3442109" cy="25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26880" y="731520"/>
            <a:ext cx="2694432" cy="1804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Discuss: Who are these people?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3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796" y="365125"/>
            <a:ext cx="12279796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What happened in the Thirteen Colonies of the USA between 1620 and 1776?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5445"/>
            <a:ext cx="10515600" cy="415151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Reading the information sheet together… be ready for questions!</a:t>
            </a:r>
            <a:endParaRPr lang="en-GB" dirty="0"/>
          </a:p>
        </p:txBody>
      </p:sp>
      <p:pic>
        <p:nvPicPr>
          <p:cNvPr id="1026" name="Picture 2" descr="Seven Years' War Col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51" y="2733920"/>
            <a:ext cx="4065886" cy="40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oston tea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96" y="4692407"/>
            <a:ext cx="3732188" cy="21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orge 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96" y="2782551"/>
            <a:ext cx="2540295" cy="39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ilgrims may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37" y="2563107"/>
            <a:ext cx="3696929" cy="23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eclaration of independ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510527"/>
            <a:ext cx="2095500" cy="43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47187"/>
            <a:ext cx="6355572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Who were the people involved in starting the American Revolution and how revolutionary were they?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1459"/>
            <a:ext cx="10515600" cy="3815503"/>
          </a:xfrm>
        </p:spPr>
        <p:txBody>
          <a:bodyPr/>
          <a:lstStyle/>
          <a:p>
            <a:r>
              <a:rPr lang="en-GB" dirty="0" smtClean="0"/>
              <a:t>Benjamin Franklin</a:t>
            </a:r>
          </a:p>
          <a:p>
            <a:r>
              <a:rPr lang="en-GB" dirty="0" smtClean="0"/>
              <a:t>John Adams</a:t>
            </a:r>
          </a:p>
          <a:p>
            <a:r>
              <a:rPr lang="en-GB" dirty="0" smtClean="0"/>
              <a:t>Thomas Jefferson</a:t>
            </a:r>
          </a:p>
          <a:p>
            <a:r>
              <a:rPr lang="en-GB" dirty="0" smtClean="0"/>
              <a:t>Roger Sherman</a:t>
            </a:r>
          </a:p>
          <a:p>
            <a:r>
              <a:rPr lang="en-GB" dirty="0" smtClean="0"/>
              <a:t>Robert Livingstone</a:t>
            </a:r>
          </a:p>
          <a:p>
            <a:r>
              <a:rPr lang="en-GB" dirty="0" smtClean="0"/>
              <a:t>George </a:t>
            </a:r>
            <a:r>
              <a:rPr lang="en-GB" dirty="0"/>
              <a:t>Washington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54313" y="3992745"/>
            <a:ext cx="6307631" cy="2645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You have got six character cards . Five are the men who drew up the Declaration of Independence in 1776. One is George Washington, who was Commander-in-Chief of the army.</a:t>
            </a:r>
          </a:p>
          <a:p>
            <a:pPr algn="ctr"/>
            <a:r>
              <a:rPr lang="en-GB" sz="2000" dirty="0" smtClean="0"/>
              <a:t>You are about to be asked some big questions about them – write the initials of each Founding </a:t>
            </a:r>
            <a:r>
              <a:rPr lang="en-GB" sz="2000" dirty="0"/>
              <a:t>F</a:t>
            </a:r>
            <a:r>
              <a:rPr lang="en-GB" sz="2000" dirty="0" smtClean="0"/>
              <a:t>ather where you think they should go on each spectrum.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pic>
        <p:nvPicPr>
          <p:cNvPr id="2050" name="Picture 2" descr="Image result for founding fathers signing the declaration of indepen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39329"/>
            <a:ext cx="53340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did they decide this was a revolution for independence?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06353" y="5276498"/>
            <a:ext cx="8460420" cy="2663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66773" y="4317710"/>
            <a:ext cx="1544715" cy="2201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/>
              <a:t>Still sceptical in 1776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81739" y="4009292"/>
            <a:ext cx="1544715" cy="251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/>
              <a:t>As early as the Seven Years’ War in 1763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2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loyal to Britain had each Founding Father been in the past?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06353" y="5326602"/>
            <a:ext cx="8460420" cy="2663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374923" y="4367814"/>
            <a:ext cx="1636565" cy="2041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/>
              <a:t>Fiercely loyal, saw themselves as British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381739" y="4367814"/>
            <a:ext cx="1544715" cy="2041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/>
              <a:t>Always distrusted the British rule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0011053" y="390281"/>
            <a:ext cx="2000435" cy="2395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Try to use terminology: </a:t>
            </a:r>
            <a:r>
              <a:rPr lang="en-GB" sz="1400" b="1" dirty="0" smtClean="0"/>
              <a:t>Loyalist</a:t>
            </a:r>
            <a:r>
              <a:rPr lang="en-GB" sz="1400" dirty="0" smtClean="0"/>
              <a:t> – someone from North America at this time who was </a:t>
            </a:r>
            <a:r>
              <a:rPr lang="en-GB" sz="1400" dirty="0" smtClean="0">
                <a:solidFill>
                  <a:srgbClr val="FF0000"/>
                </a:solidFill>
              </a:rPr>
              <a:t>loyal to the British crown and British rule</a:t>
            </a:r>
          </a:p>
          <a:p>
            <a:r>
              <a:rPr lang="en-GB" sz="1400" b="1" dirty="0" smtClean="0"/>
              <a:t>Patriot</a:t>
            </a:r>
            <a:r>
              <a:rPr lang="en-GB" sz="1400" dirty="0" smtClean="0"/>
              <a:t> – </a:t>
            </a:r>
            <a:r>
              <a:rPr lang="en-GB" sz="1400" dirty="0"/>
              <a:t>someone from North </a:t>
            </a:r>
            <a:r>
              <a:rPr lang="en-GB" sz="1400" dirty="0" smtClean="0"/>
              <a:t>America </a:t>
            </a:r>
            <a:r>
              <a:rPr lang="en-GB" sz="1400" dirty="0"/>
              <a:t>at this time who </a:t>
            </a:r>
            <a:r>
              <a:rPr lang="en-GB" sz="1400" dirty="0" smtClean="0">
                <a:solidFill>
                  <a:srgbClr val="0070C0"/>
                </a:solidFill>
              </a:rPr>
              <a:t>wanted to break free from British rule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848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revolutionary was each Founding </a:t>
            </a:r>
            <a:r>
              <a:rPr lang="en-GB" dirty="0"/>
              <a:t>F</a:t>
            </a:r>
            <a:r>
              <a:rPr lang="en-GB" dirty="0" smtClean="0"/>
              <a:t>ather against our criteria?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06353" y="5326602"/>
            <a:ext cx="8460420" cy="2663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739" y="4367814"/>
            <a:ext cx="1544715" cy="2041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Not revolutionary as we understand the term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46672" y="3695178"/>
            <a:ext cx="1544715" cy="29023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Revolutionary!</a:t>
            </a:r>
          </a:p>
          <a:p>
            <a:pPr>
              <a:buFontTx/>
              <a:buChar char="-"/>
            </a:pPr>
            <a:r>
              <a:rPr lang="en-GB" sz="1400" dirty="0" smtClean="0"/>
              <a:t> A cause</a:t>
            </a:r>
          </a:p>
          <a:p>
            <a:pPr>
              <a:buFontTx/>
              <a:buChar char="-"/>
            </a:pPr>
            <a:r>
              <a:rPr lang="en-GB" sz="1400" dirty="0" smtClean="0"/>
              <a:t> An ideology</a:t>
            </a:r>
          </a:p>
          <a:p>
            <a:pPr>
              <a:buFontTx/>
              <a:buChar char="-"/>
            </a:pPr>
            <a:r>
              <a:rPr lang="en-GB" sz="1400" dirty="0" smtClean="0"/>
              <a:t> A clear message</a:t>
            </a:r>
          </a:p>
          <a:p>
            <a:pPr>
              <a:buFontTx/>
              <a:buChar char="-"/>
            </a:pPr>
            <a:r>
              <a:rPr lang="en-GB" sz="1400" dirty="0" smtClean="0"/>
              <a:t> Prepared to use violence</a:t>
            </a:r>
          </a:p>
          <a:p>
            <a:pPr>
              <a:buFontTx/>
              <a:buChar char="-"/>
            </a:pPr>
            <a:r>
              <a:rPr lang="en-GB" sz="1400" dirty="0" smtClean="0"/>
              <a:t> Use of propaganda</a:t>
            </a:r>
          </a:p>
          <a:p>
            <a:pPr>
              <a:buFontTx/>
              <a:buChar char="-"/>
            </a:pPr>
            <a:r>
              <a:rPr lang="en-GB" sz="1400" dirty="0" smtClean="0"/>
              <a:t> Desire for change</a:t>
            </a:r>
          </a:p>
          <a:p>
            <a:pPr>
              <a:buFontTx/>
              <a:buChar char="-"/>
            </a:pPr>
            <a:r>
              <a:rPr lang="en-GB" sz="1400" dirty="0" smtClean="0"/>
              <a:t> (</a:t>
            </a:r>
            <a:r>
              <a:rPr lang="en-GB" sz="1400" dirty="0"/>
              <a:t>Sometimes their carefully chosen image and clothes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08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29513"/>
            <a:ext cx="12192000" cy="1792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b="1" dirty="0" smtClean="0"/>
              <a:t>Would the </a:t>
            </a:r>
            <a:r>
              <a:rPr lang="en-GB" sz="5400" b="1" dirty="0"/>
              <a:t>F</a:t>
            </a:r>
            <a:r>
              <a:rPr lang="en-GB" sz="5400" b="1" dirty="0" smtClean="0"/>
              <a:t>ounding </a:t>
            </a:r>
            <a:r>
              <a:rPr lang="en-GB" sz="5400" b="1" dirty="0"/>
              <a:t>F</a:t>
            </a:r>
            <a:r>
              <a:rPr lang="en-GB" sz="5400" b="1" dirty="0" smtClean="0"/>
              <a:t>athers have considered themselves ‘revolutionaries’?</a:t>
            </a:r>
            <a:endParaRPr lang="en-GB" sz="5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06353" y="5326602"/>
            <a:ext cx="8460420" cy="2663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546672" y="3695178"/>
            <a:ext cx="1544715" cy="29023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Revolutionary!</a:t>
            </a:r>
          </a:p>
          <a:p>
            <a:pPr>
              <a:buFontTx/>
              <a:buChar char="-"/>
            </a:pPr>
            <a:r>
              <a:rPr lang="en-GB" sz="1400" dirty="0" smtClean="0"/>
              <a:t> A cause</a:t>
            </a:r>
          </a:p>
          <a:p>
            <a:pPr>
              <a:buFontTx/>
              <a:buChar char="-"/>
            </a:pPr>
            <a:r>
              <a:rPr lang="en-GB" sz="1400" dirty="0" smtClean="0"/>
              <a:t> An ideology</a:t>
            </a:r>
          </a:p>
          <a:p>
            <a:pPr>
              <a:buFontTx/>
              <a:buChar char="-"/>
            </a:pPr>
            <a:r>
              <a:rPr lang="en-GB" sz="1400" dirty="0" smtClean="0"/>
              <a:t> A clear message</a:t>
            </a:r>
          </a:p>
          <a:p>
            <a:pPr>
              <a:buFontTx/>
              <a:buChar char="-"/>
            </a:pPr>
            <a:r>
              <a:rPr lang="en-GB" sz="1400" dirty="0" smtClean="0"/>
              <a:t> Prepared to use violence</a:t>
            </a:r>
          </a:p>
          <a:p>
            <a:pPr>
              <a:buFontTx/>
              <a:buChar char="-"/>
            </a:pPr>
            <a:r>
              <a:rPr lang="en-GB" sz="1400" dirty="0" smtClean="0"/>
              <a:t> Use of propaganda</a:t>
            </a:r>
          </a:p>
          <a:p>
            <a:pPr>
              <a:buFontTx/>
              <a:buChar char="-"/>
            </a:pPr>
            <a:r>
              <a:rPr lang="en-GB" sz="1400" dirty="0" smtClean="0"/>
              <a:t> Desire for change</a:t>
            </a:r>
          </a:p>
          <a:p>
            <a:pPr>
              <a:buFontTx/>
              <a:buChar char="-"/>
            </a:pPr>
            <a:r>
              <a:rPr lang="en-GB" sz="1400" dirty="0" smtClean="0"/>
              <a:t> (</a:t>
            </a:r>
            <a:r>
              <a:rPr lang="en-GB" sz="1400" dirty="0"/>
              <a:t>Sometimes their carefully chosen image and clothes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81739" y="4367814"/>
            <a:ext cx="1544715" cy="2041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Not revolutionary as we understand the term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344" y="146304"/>
            <a:ext cx="2450592" cy="670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Time to discuss the BIG question.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9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next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02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Watch an 11-minute video on the American Revolution.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Type into YouTube: </a:t>
            </a:r>
            <a:r>
              <a:rPr lang="en-GB" dirty="0">
                <a:solidFill>
                  <a:srgbClr val="FF0000"/>
                </a:solidFill>
              </a:rPr>
              <a:t>The American Revolution: Crash Course World </a:t>
            </a:r>
            <a:r>
              <a:rPr lang="en-GB" dirty="0" smtClean="0">
                <a:solidFill>
                  <a:srgbClr val="FF0000"/>
                </a:solidFill>
              </a:rPr>
              <a:t>History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Note that it is fast-paced and you will need to regularly pause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Your task is to write down ten interesting things about the American Revolution that we have not covered in this lesson.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8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" y="103060"/>
            <a:ext cx="3672713" cy="27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e guev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79" y="0"/>
            <a:ext cx="2279905" cy="2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807" y="2860043"/>
            <a:ext cx="3672713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Russia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59679" y="2922079"/>
            <a:ext cx="2279905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Cuba</a:t>
            </a:r>
            <a:endParaRPr lang="en-GB" dirty="0"/>
          </a:p>
        </p:txBody>
      </p:sp>
      <p:pic>
        <p:nvPicPr>
          <p:cNvPr id="2050" name="Picture 2" descr="Image result for gand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50" y="3366068"/>
            <a:ext cx="2488629" cy="29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lson mand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37" y="3540680"/>
            <a:ext cx="3442109" cy="25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71050" y="6282741"/>
            <a:ext cx="2488629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India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673024" y="6105522"/>
            <a:ext cx="3423822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South Africa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326880" y="731520"/>
            <a:ext cx="2694432" cy="1804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Discuss: What about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2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" y="103060"/>
            <a:ext cx="3672713" cy="27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e guev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79" y="0"/>
            <a:ext cx="2279905" cy="2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807" y="2860043"/>
            <a:ext cx="3672713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Lenin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59679" y="2922079"/>
            <a:ext cx="2279905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Che</a:t>
            </a:r>
            <a:r>
              <a:rPr lang="en-GB" dirty="0" smtClean="0"/>
              <a:t> Guevara</a:t>
            </a:r>
            <a:endParaRPr lang="en-GB" dirty="0"/>
          </a:p>
        </p:txBody>
      </p:sp>
      <p:pic>
        <p:nvPicPr>
          <p:cNvPr id="2050" name="Picture 2" descr="Image result for gand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50" y="3366068"/>
            <a:ext cx="2488629" cy="29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lson mand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37" y="3540680"/>
            <a:ext cx="3442109" cy="25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71050" y="6282741"/>
            <a:ext cx="2488629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Gandhi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673024" y="6105522"/>
            <a:ext cx="3423822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Nelson Mandela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6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" y="103060"/>
            <a:ext cx="3672713" cy="27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e guev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79" y="0"/>
            <a:ext cx="2279905" cy="2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807" y="2860043"/>
            <a:ext cx="3672713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Lenin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59679" y="2922079"/>
            <a:ext cx="2279905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Che</a:t>
            </a:r>
            <a:r>
              <a:rPr lang="en-GB" dirty="0" smtClean="0"/>
              <a:t> Guevara</a:t>
            </a:r>
            <a:endParaRPr lang="en-GB" dirty="0"/>
          </a:p>
        </p:txBody>
      </p:sp>
      <p:pic>
        <p:nvPicPr>
          <p:cNvPr id="2050" name="Picture 2" descr="Image result for gand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50" y="3366068"/>
            <a:ext cx="2488629" cy="29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lson mand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37" y="3540680"/>
            <a:ext cx="3442109" cy="25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71050" y="6282741"/>
            <a:ext cx="2488629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Gandhi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673024" y="6105522"/>
            <a:ext cx="3423822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326880" y="731520"/>
            <a:ext cx="2694432" cy="1804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Discuss: What links these people?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links these people?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6008" cy="388023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 smtClean="0"/>
              <a:t>A cause</a:t>
            </a:r>
          </a:p>
          <a:p>
            <a:pPr>
              <a:buFontTx/>
              <a:buChar char="-"/>
            </a:pPr>
            <a:r>
              <a:rPr lang="en-GB" dirty="0" smtClean="0"/>
              <a:t>An ideology</a:t>
            </a:r>
          </a:p>
          <a:p>
            <a:pPr>
              <a:buFontTx/>
              <a:buChar char="-"/>
            </a:pPr>
            <a:r>
              <a:rPr lang="en-GB" dirty="0" smtClean="0"/>
              <a:t>A clear message</a:t>
            </a:r>
          </a:p>
          <a:p>
            <a:pPr>
              <a:buFontTx/>
              <a:buChar char="-"/>
            </a:pPr>
            <a:r>
              <a:rPr lang="en-GB" dirty="0" smtClean="0"/>
              <a:t>Prepared to use violence</a:t>
            </a:r>
          </a:p>
          <a:p>
            <a:pPr>
              <a:buFontTx/>
              <a:buChar char="-"/>
            </a:pPr>
            <a:r>
              <a:rPr lang="en-GB" dirty="0" smtClean="0"/>
              <a:t>Use of propaganda</a:t>
            </a:r>
          </a:p>
          <a:p>
            <a:pPr>
              <a:buFontTx/>
              <a:buChar char="-"/>
            </a:pPr>
            <a:r>
              <a:rPr lang="en-GB" dirty="0" smtClean="0"/>
              <a:t>Desire for change</a:t>
            </a:r>
          </a:p>
          <a:p>
            <a:pPr>
              <a:buFontTx/>
              <a:buChar char="-"/>
            </a:pPr>
            <a:r>
              <a:rPr lang="en-GB" dirty="0" smtClean="0"/>
              <a:t>(Sometimes their carefully chosen image and clothes)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95872" y="2779776"/>
            <a:ext cx="4486656" cy="182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30 seconds: Is there a word for people like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1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" y="103060"/>
            <a:ext cx="3672713" cy="27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e guev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19" y="20511"/>
            <a:ext cx="2279905" cy="2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807" y="2860043"/>
            <a:ext cx="3672713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Lenin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74832" y="2922461"/>
            <a:ext cx="2279905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Che</a:t>
            </a:r>
            <a:r>
              <a:rPr lang="en-GB" dirty="0" smtClean="0"/>
              <a:t> Guevara</a:t>
            </a:r>
            <a:endParaRPr lang="en-GB" dirty="0"/>
          </a:p>
        </p:txBody>
      </p:sp>
      <p:pic>
        <p:nvPicPr>
          <p:cNvPr id="2050" name="Picture 2" descr="Image result for gand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9" y="3350273"/>
            <a:ext cx="2488629" cy="29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lson mand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74" y="3476596"/>
            <a:ext cx="3442109" cy="25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8139" y="6279006"/>
            <a:ext cx="2488629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Gandhi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463562" y="6044951"/>
            <a:ext cx="3423822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208942" y="2316162"/>
            <a:ext cx="4925568" cy="3401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These people were </a:t>
            </a:r>
            <a:r>
              <a:rPr lang="en-GB" sz="4000" dirty="0" smtClean="0"/>
              <a:t>REVOLUTIONARIES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They were all following in the footsteps of people before them who had been successful at carrying out revolutions.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From the eighteenth century, there was a clear template for how to lead a revolution. But this had to start somewhere…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8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" y="103060"/>
            <a:ext cx="3672713" cy="27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e guev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19" y="20511"/>
            <a:ext cx="2279905" cy="2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807" y="2860043"/>
            <a:ext cx="3672713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Lenin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74832" y="2922461"/>
            <a:ext cx="2279905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Che</a:t>
            </a:r>
            <a:r>
              <a:rPr lang="en-GB" dirty="0" smtClean="0"/>
              <a:t> Guevara</a:t>
            </a:r>
            <a:endParaRPr lang="en-GB" dirty="0"/>
          </a:p>
        </p:txBody>
      </p:sp>
      <p:pic>
        <p:nvPicPr>
          <p:cNvPr id="2050" name="Picture 2" descr="Image result for gand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9" y="3350273"/>
            <a:ext cx="2488629" cy="29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lson mand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74" y="3476596"/>
            <a:ext cx="3442109" cy="25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8139" y="6279006"/>
            <a:ext cx="2488629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Gandhi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463562" y="6044951"/>
            <a:ext cx="3423822" cy="443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266432" y="5394768"/>
            <a:ext cx="4925568" cy="1106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With this in mind: WHO IS HE?</a:t>
            </a:r>
            <a:endParaRPr lang="en-GB" dirty="0"/>
          </a:p>
        </p:txBody>
      </p:sp>
      <p:pic>
        <p:nvPicPr>
          <p:cNvPr id="14" name="Picture 6" descr="Image result for george washing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57" y="778540"/>
            <a:ext cx="3677004" cy="447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304" y="1385888"/>
            <a:ext cx="6635496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George Washington </a:t>
            </a:r>
            <a:r>
              <a:rPr lang="en-GB" dirty="0" smtClean="0"/>
              <a:t>(1732–1799)</a:t>
            </a:r>
          </a:p>
          <a:p>
            <a:pPr marL="0" indent="0">
              <a:buNone/>
            </a:pPr>
            <a:r>
              <a:rPr lang="en-GB" dirty="0" smtClean="0"/>
              <a:t>Born in the USA, during British rule.</a:t>
            </a:r>
          </a:p>
          <a:p>
            <a:pPr marL="0" indent="0">
              <a:buNone/>
            </a:pPr>
            <a:r>
              <a:rPr lang="en-GB" dirty="0" smtClean="0"/>
              <a:t>A successful soldier in the state of Virginia.</a:t>
            </a:r>
          </a:p>
          <a:p>
            <a:pPr marL="0" indent="0">
              <a:buNone/>
            </a:pPr>
            <a:r>
              <a:rPr lang="en-GB" dirty="0" smtClean="0"/>
              <a:t>Found himself leading the rebels looking to overthrow British rule in America.</a:t>
            </a:r>
          </a:p>
          <a:p>
            <a:pPr marL="0" indent="0">
              <a:buNone/>
            </a:pPr>
            <a:r>
              <a:rPr lang="en-GB" dirty="0" smtClean="0"/>
              <a:t>Became the first President of the USA.</a:t>
            </a:r>
          </a:p>
          <a:p>
            <a:pPr marL="0" indent="0">
              <a:buNone/>
            </a:pPr>
            <a:r>
              <a:rPr lang="en-GB" dirty="0" smtClean="0"/>
              <a:t>Along with some other young men, became known as one of the ‘FOUNDING FATHERS’.</a:t>
            </a:r>
          </a:p>
          <a:p>
            <a:pPr marL="0" indent="0">
              <a:buNone/>
            </a:pPr>
            <a:r>
              <a:rPr lang="en-GB" dirty="0" smtClean="0"/>
              <a:t>And, unlike the revolutionaries we just looked at, they were making it up as they went along…</a:t>
            </a:r>
            <a:endParaRPr lang="en-GB" dirty="0"/>
          </a:p>
        </p:txBody>
      </p:sp>
      <p:pic>
        <p:nvPicPr>
          <p:cNvPr id="3074" name="Picture 2" descr="Image result for washington mon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6" y="365125"/>
            <a:ext cx="3268109" cy="39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ounding fathers of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0" y="4457699"/>
            <a:ext cx="4257929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5232"/>
            <a:ext cx="12192000" cy="1792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5400" b="1" dirty="0"/>
              <a:t>Would the </a:t>
            </a:r>
            <a:r>
              <a:rPr lang="en-GB" sz="5400" b="1" dirty="0" smtClean="0"/>
              <a:t>Founding </a:t>
            </a:r>
            <a:r>
              <a:rPr lang="en-GB" sz="5400" b="1" dirty="0"/>
              <a:t>F</a:t>
            </a:r>
            <a:r>
              <a:rPr lang="en-GB" sz="5400" b="1" dirty="0" smtClean="0"/>
              <a:t>athers </a:t>
            </a:r>
            <a:r>
              <a:rPr lang="en-GB" sz="5400" b="1" dirty="0"/>
              <a:t>have considered themselves </a:t>
            </a:r>
            <a:r>
              <a:rPr lang="en-GB" sz="5400" b="1" dirty="0" smtClean="0"/>
              <a:t>‘revolutionaries’?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41763"/>
            <a:ext cx="11792712" cy="133346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As we begin a short sequence of lessons looking at a time when a series of revolutions changed the world, we ask: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90944" y="3650748"/>
            <a:ext cx="344330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A twentieth-century revolutionary:</a:t>
            </a:r>
          </a:p>
          <a:p>
            <a:pPr>
              <a:buFontTx/>
              <a:buChar char="-"/>
            </a:pPr>
            <a:r>
              <a:rPr lang="en-GB" dirty="0" smtClean="0"/>
              <a:t> A cause</a:t>
            </a:r>
          </a:p>
          <a:p>
            <a:pPr>
              <a:buFontTx/>
              <a:buChar char="-"/>
            </a:pPr>
            <a:r>
              <a:rPr lang="en-GB" dirty="0" smtClean="0"/>
              <a:t> An ideology</a:t>
            </a:r>
          </a:p>
          <a:p>
            <a:pPr>
              <a:buFontTx/>
              <a:buChar char="-"/>
            </a:pPr>
            <a:r>
              <a:rPr lang="en-GB" dirty="0" smtClean="0"/>
              <a:t> A clear message</a:t>
            </a:r>
          </a:p>
          <a:p>
            <a:pPr>
              <a:buFontTx/>
              <a:buChar char="-"/>
            </a:pPr>
            <a:r>
              <a:rPr lang="en-GB" dirty="0" smtClean="0"/>
              <a:t> Prepared to use violence</a:t>
            </a:r>
          </a:p>
          <a:p>
            <a:pPr>
              <a:buFontTx/>
              <a:buChar char="-"/>
            </a:pPr>
            <a:r>
              <a:rPr lang="en-GB" dirty="0" smtClean="0"/>
              <a:t> Use of propaganda</a:t>
            </a:r>
          </a:p>
          <a:p>
            <a:pPr>
              <a:buFontTx/>
              <a:buChar char="-"/>
            </a:pPr>
            <a:r>
              <a:rPr lang="en-GB" dirty="0" smtClean="0"/>
              <a:t> Desire for change</a:t>
            </a:r>
          </a:p>
          <a:p>
            <a:pPr>
              <a:buFontTx/>
              <a:buChar char="-"/>
            </a:pPr>
            <a:r>
              <a:rPr lang="en-GB" dirty="0" smtClean="0"/>
              <a:t> (</a:t>
            </a:r>
            <a:r>
              <a:rPr lang="en-GB" dirty="0"/>
              <a:t>Sometimes their carefully chosen image and clothes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41566" y="3973914"/>
            <a:ext cx="3316224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Founding </a:t>
            </a:r>
            <a:r>
              <a:rPr lang="en-GB" dirty="0"/>
              <a:t>F</a:t>
            </a:r>
            <a:r>
              <a:rPr lang="en-GB" dirty="0" smtClean="0"/>
              <a:t>athers:</a:t>
            </a:r>
            <a:endParaRPr lang="en-GB" sz="6600" dirty="0" smtClean="0"/>
          </a:p>
          <a:p>
            <a:pPr algn="ctr"/>
            <a:r>
              <a:rPr lang="en-GB" sz="6600" dirty="0" smtClean="0"/>
              <a:t>?</a:t>
            </a:r>
          </a:p>
          <a:p>
            <a:pPr algn="ctr"/>
            <a:endParaRPr lang="en-GB" sz="5400" dirty="0" smtClean="0"/>
          </a:p>
        </p:txBody>
      </p:sp>
    </p:spTree>
    <p:extLst>
      <p:ext uri="{BB962C8B-B14F-4D97-AF65-F5344CB8AC3E}">
        <p14:creationId xmlns:p14="http://schemas.microsoft.com/office/powerpoint/2010/main" val="2663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685</Words>
  <Application>Microsoft Office PowerPoint</Application>
  <PresentationFormat>Custom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What links these people?</vt:lpstr>
      <vt:lpstr>PowerPoint Presentation</vt:lpstr>
      <vt:lpstr>PowerPoint Presentation</vt:lpstr>
      <vt:lpstr>PowerPoint Presentation</vt:lpstr>
      <vt:lpstr>Would the Founding Fathers have considered themselves ‘revolutionaries’?</vt:lpstr>
      <vt:lpstr>What happened in the Thirteen Colonies of the USA between 1620 and 1776?</vt:lpstr>
      <vt:lpstr>Who were the people involved in starting the American Revolution and how revolutionary were they?</vt:lpstr>
      <vt:lpstr>When did they decide this was a revolution for independence?</vt:lpstr>
      <vt:lpstr>How loyal to Britain had each Founding Father been in the past?</vt:lpstr>
      <vt:lpstr>How revolutionary was each Founding Father against our criteria?</vt:lpstr>
      <vt:lpstr>PowerPoint Presentation</vt:lpstr>
      <vt:lpstr>For next time…</vt:lpstr>
    </vt:vector>
  </TitlesOfParts>
  <Company>Historical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'revolution' mean in the Age of Revolution?</dc:title>
  <dc:creator>William Bailey-Watson</dc:creator>
  <cp:keywords>HATF</cp:keywords>
  <cp:lastPrinted>2018-08-23T08:41:00Z</cp:lastPrinted>
  <dcterms:created xsi:type="dcterms:W3CDTF">2018-06-28T10:06:52Z</dcterms:created>
  <dcterms:modified xsi:type="dcterms:W3CDTF">2019-08-19T10:24:14Z</dcterms:modified>
</cp:coreProperties>
</file>