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81" d="100"/>
          <a:sy n="81" d="100"/>
        </p:scale>
        <p:origin x="-486" y="-33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1C4B8A3-839D-4F9C-9177-7D32123EB38D}" type="datetimeFigureOut">
              <a:rPr lang="en-GB" smtClean="0"/>
              <a:t>19/08/2019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CD8585-BB3F-4539-A1E7-40BB4649B538}" type="slidenum">
              <a:rPr lang="en-GB" smtClean="0"/>
              <a:t>‹#›</a:t>
            </a:fld>
            <a:endParaRPr lang="en-GB"/>
          </a:p>
        </p:txBody>
      </p:sp>
    </p:spTree>
    <p:extLst>
      <p:ext uri="{BB962C8B-B14F-4D97-AF65-F5344CB8AC3E}">
        <p14:creationId xmlns:p14="http://schemas.microsoft.com/office/powerpoint/2010/main" val="2860494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1C4B8A3-839D-4F9C-9177-7D32123EB38D}" type="datetimeFigureOut">
              <a:rPr lang="en-GB" smtClean="0"/>
              <a:t>19/08/2019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CD8585-BB3F-4539-A1E7-40BB4649B538}" type="slidenum">
              <a:rPr lang="en-GB" smtClean="0"/>
              <a:t>‹#›</a:t>
            </a:fld>
            <a:endParaRPr lang="en-GB"/>
          </a:p>
        </p:txBody>
      </p:sp>
    </p:spTree>
    <p:extLst>
      <p:ext uri="{BB962C8B-B14F-4D97-AF65-F5344CB8AC3E}">
        <p14:creationId xmlns:p14="http://schemas.microsoft.com/office/powerpoint/2010/main" val="2121647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1C4B8A3-839D-4F9C-9177-7D32123EB38D}" type="datetimeFigureOut">
              <a:rPr lang="en-GB" smtClean="0"/>
              <a:t>19/08/2019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CD8585-BB3F-4539-A1E7-40BB4649B538}" type="slidenum">
              <a:rPr lang="en-GB" smtClean="0"/>
              <a:t>‹#›</a:t>
            </a:fld>
            <a:endParaRPr lang="en-GB"/>
          </a:p>
        </p:txBody>
      </p:sp>
    </p:spTree>
    <p:extLst>
      <p:ext uri="{BB962C8B-B14F-4D97-AF65-F5344CB8AC3E}">
        <p14:creationId xmlns:p14="http://schemas.microsoft.com/office/powerpoint/2010/main" val="5940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1C4B8A3-839D-4F9C-9177-7D32123EB38D}" type="datetimeFigureOut">
              <a:rPr lang="en-GB" smtClean="0"/>
              <a:t>19/08/2019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CD8585-BB3F-4539-A1E7-40BB4649B538}" type="slidenum">
              <a:rPr lang="en-GB" smtClean="0"/>
              <a:t>‹#›</a:t>
            </a:fld>
            <a:endParaRPr lang="en-GB"/>
          </a:p>
        </p:txBody>
      </p:sp>
    </p:spTree>
    <p:extLst>
      <p:ext uri="{BB962C8B-B14F-4D97-AF65-F5344CB8AC3E}">
        <p14:creationId xmlns:p14="http://schemas.microsoft.com/office/powerpoint/2010/main" val="3813583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C4B8A3-839D-4F9C-9177-7D32123EB38D}" type="datetimeFigureOut">
              <a:rPr lang="en-GB" smtClean="0"/>
              <a:t>19/08/2019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CD8585-BB3F-4539-A1E7-40BB4649B538}" type="slidenum">
              <a:rPr lang="en-GB" smtClean="0"/>
              <a:t>‹#›</a:t>
            </a:fld>
            <a:endParaRPr lang="en-GB"/>
          </a:p>
        </p:txBody>
      </p:sp>
    </p:spTree>
    <p:extLst>
      <p:ext uri="{BB962C8B-B14F-4D97-AF65-F5344CB8AC3E}">
        <p14:creationId xmlns:p14="http://schemas.microsoft.com/office/powerpoint/2010/main" val="306408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1C4B8A3-839D-4F9C-9177-7D32123EB38D}" type="datetimeFigureOut">
              <a:rPr lang="en-GB" smtClean="0"/>
              <a:t>19/08/2019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CD8585-BB3F-4539-A1E7-40BB4649B538}" type="slidenum">
              <a:rPr lang="en-GB" smtClean="0"/>
              <a:t>‹#›</a:t>
            </a:fld>
            <a:endParaRPr lang="en-GB"/>
          </a:p>
        </p:txBody>
      </p:sp>
    </p:spTree>
    <p:extLst>
      <p:ext uri="{BB962C8B-B14F-4D97-AF65-F5344CB8AC3E}">
        <p14:creationId xmlns:p14="http://schemas.microsoft.com/office/powerpoint/2010/main" val="1568769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1C4B8A3-839D-4F9C-9177-7D32123EB38D}" type="datetimeFigureOut">
              <a:rPr lang="en-GB" smtClean="0"/>
              <a:t>19/08/2019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5CD8585-BB3F-4539-A1E7-40BB4649B538}" type="slidenum">
              <a:rPr lang="en-GB" smtClean="0"/>
              <a:t>‹#›</a:t>
            </a:fld>
            <a:endParaRPr lang="en-GB"/>
          </a:p>
        </p:txBody>
      </p:sp>
    </p:spTree>
    <p:extLst>
      <p:ext uri="{BB962C8B-B14F-4D97-AF65-F5344CB8AC3E}">
        <p14:creationId xmlns:p14="http://schemas.microsoft.com/office/powerpoint/2010/main" val="609848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1C4B8A3-839D-4F9C-9177-7D32123EB38D}" type="datetimeFigureOut">
              <a:rPr lang="en-GB" smtClean="0"/>
              <a:t>19/08/2019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5CD8585-BB3F-4539-A1E7-40BB4649B538}" type="slidenum">
              <a:rPr lang="en-GB" smtClean="0"/>
              <a:t>‹#›</a:t>
            </a:fld>
            <a:endParaRPr lang="en-GB"/>
          </a:p>
        </p:txBody>
      </p:sp>
    </p:spTree>
    <p:extLst>
      <p:ext uri="{BB962C8B-B14F-4D97-AF65-F5344CB8AC3E}">
        <p14:creationId xmlns:p14="http://schemas.microsoft.com/office/powerpoint/2010/main" val="753903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C4B8A3-839D-4F9C-9177-7D32123EB38D}" type="datetimeFigureOut">
              <a:rPr lang="en-GB" smtClean="0"/>
              <a:t>19/08/2019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5CD8585-BB3F-4539-A1E7-40BB4649B538}" type="slidenum">
              <a:rPr lang="en-GB" smtClean="0"/>
              <a:t>‹#›</a:t>
            </a:fld>
            <a:endParaRPr lang="en-GB"/>
          </a:p>
        </p:txBody>
      </p:sp>
    </p:spTree>
    <p:extLst>
      <p:ext uri="{BB962C8B-B14F-4D97-AF65-F5344CB8AC3E}">
        <p14:creationId xmlns:p14="http://schemas.microsoft.com/office/powerpoint/2010/main" val="460627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C4B8A3-839D-4F9C-9177-7D32123EB38D}" type="datetimeFigureOut">
              <a:rPr lang="en-GB" smtClean="0"/>
              <a:t>19/08/2019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CD8585-BB3F-4539-A1E7-40BB4649B538}" type="slidenum">
              <a:rPr lang="en-GB" smtClean="0"/>
              <a:t>‹#›</a:t>
            </a:fld>
            <a:endParaRPr lang="en-GB"/>
          </a:p>
        </p:txBody>
      </p:sp>
    </p:spTree>
    <p:extLst>
      <p:ext uri="{BB962C8B-B14F-4D97-AF65-F5344CB8AC3E}">
        <p14:creationId xmlns:p14="http://schemas.microsoft.com/office/powerpoint/2010/main" val="1944001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C4B8A3-839D-4F9C-9177-7D32123EB38D}" type="datetimeFigureOut">
              <a:rPr lang="en-GB" smtClean="0"/>
              <a:t>19/08/2019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CD8585-BB3F-4539-A1E7-40BB4649B538}" type="slidenum">
              <a:rPr lang="en-GB" smtClean="0"/>
              <a:t>‹#›</a:t>
            </a:fld>
            <a:endParaRPr lang="en-GB"/>
          </a:p>
        </p:txBody>
      </p:sp>
    </p:spTree>
    <p:extLst>
      <p:ext uri="{BB962C8B-B14F-4D97-AF65-F5344CB8AC3E}">
        <p14:creationId xmlns:p14="http://schemas.microsoft.com/office/powerpoint/2010/main" val="369516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C4B8A3-839D-4F9C-9177-7D32123EB38D}" type="datetimeFigureOut">
              <a:rPr lang="en-GB" smtClean="0"/>
              <a:t>19/08/2019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CD8585-BB3F-4539-A1E7-40BB4649B538}" type="slidenum">
              <a:rPr lang="en-GB" smtClean="0"/>
              <a:t>‹#›</a:t>
            </a:fld>
            <a:endParaRPr lang="en-GB"/>
          </a:p>
        </p:txBody>
      </p:sp>
    </p:spTree>
    <p:extLst>
      <p:ext uri="{BB962C8B-B14F-4D97-AF65-F5344CB8AC3E}">
        <p14:creationId xmlns:p14="http://schemas.microsoft.com/office/powerpoint/2010/main" val="768253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22363"/>
            <a:ext cx="12192000" cy="2387600"/>
          </a:xfrm>
        </p:spPr>
        <p:style>
          <a:lnRef idx="1">
            <a:schemeClr val="accent4"/>
          </a:lnRef>
          <a:fillRef idx="2">
            <a:schemeClr val="accent4"/>
          </a:fillRef>
          <a:effectRef idx="1">
            <a:schemeClr val="accent4"/>
          </a:effectRef>
          <a:fontRef idx="minor">
            <a:schemeClr val="dk1"/>
          </a:fontRef>
        </p:style>
        <p:txBody>
          <a:bodyPr>
            <a:normAutofit/>
          </a:bodyPr>
          <a:lstStyle/>
          <a:p>
            <a:r>
              <a:rPr lang="en-GB" dirty="0"/>
              <a:t>What did ‘revolution’ mean in the Age of Revolution</a:t>
            </a:r>
            <a:r>
              <a:rPr lang="en-GB" dirty="0" smtClean="0"/>
              <a:t>?</a:t>
            </a:r>
            <a:endParaRPr lang="en-GB" dirty="0"/>
          </a:p>
        </p:txBody>
      </p:sp>
    </p:spTree>
    <p:extLst>
      <p:ext uri="{BB962C8B-B14F-4D97-AF65-F5344CB8AC3E}">
        <p14:creationId xmlns:p14="http://schemas.microsoft.com/office/powerpoint/2010/main" val="1804569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3816" y="1925701"/>
            <a:ext cx="10515600" cy="1325563"/>
          </a:xfrm>
        </p:spPr>
        <p:txBody>
          <a:bodyPr>
            <a:noAutofit/>
          </a:bodyPr>
          <a:lstStyle/>
          <a:p>
            <a:r>
              <a:rPr lang="en-GB" sz="3600" dirty="0" smtClean="0"/>
              <a:t>Answering this question requires complex historical thinking and specific recall.</a:t>
            </a:r>
            <a:br>
              <a:rPr lang="en-GB" sz="3600" dirty="0" smtClean="0"/>
            </a:br>
            <a:r>
              <a:rPr lang="en-GB" sz="3600" dirty="0"/>
              <a:t/>
            </a:r>
            <a:br>
              <a:rPr lang="en-GB" sz="3600" dirty="0"/>
            </a:br>
            <a:r>
              <a:rPr lang="en-GB" sz="3600" dirty="0" smtClean="0"/>
              <a:t>You need to see big themes but find specific details to support your claims.</a:t>
            </a:r>
            <a:br>
              <a:rPr lang="en-GB" sz="3600" dirty="0" smtClean="0"/>
            </a:br>
            <a:r>
              <a:rPr lang="en-GB" sz="3600" dirty="0"/>
              <a:t/>
            </a:r>
            <a:br>
              <a:rPr lang="en-GB" sz="3600" dirty="0"/>
            </a:br>
            <a:endParaRPr lang="en-GB" sz="3600" dirty="0"/>
          </a:p>
        </p:txBody>
      </p:sp>
    </p:spTree>
    <p:extLst>
      <p:ext uri="{BB962C8B-B14F-4D97-AF65-F5344CB8AC3E}">
        <p14:creationId xmlns:p14="http://schemas.microsoft.com/office/powerpoint/2010/main" val="831049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992" y="0"/>
            <a:ext cx="11350752" cy="1325563"/>
          </a:xfrm>
        </p:spPr>
        <p:txBody>
          <a:bodyPr anchor="t">
            <a:noAutofit/>
          </a:bodyPr>
          <a:lstStyle/>
          <a:p>
            <a:r>
              <a:rPr lang="en-GB" sz="1800" dirty="0" smtClean="0"/>
              <a:t>You have this grid in front of you to help your discussions and thinking.</a:t>
            </a:r>
            <a:br>
              <a:rPr lang="en-GB" sz="1800" dirty="0" smtClean="0"/>
            </a:br>
            <a:r>
              <a:rPr lang="en-GB" sz="1800" dirty="0"/>
              <a:t/>
            </a:r>
            <a:br>
              <a:rPr lang="en-GB" sz="1800" dirty="0"/>
            </a:br>
            <a:r>
              <a:rPr lang="en-GB" sz="1800" dirty="0"/>
              <a:t>You have </a:t>
            </a:r>
            <a:r>
              <a:rPr lang="en-GB" sz="1800" dirty="0" smtClean="0"/>
              <a:t>ten </a:t>
            </a:r>
            <a:r>
              <a:rPr lang="en-GB" sz="1800" dirty="0"/>
              <a:t>minutes with your books open to </a:t>
            </a:r>
            <a:r>
              <a:rPr lang="en-GB" sz="1800" dirty="0" smtClean="0"/>
              <a:t>review </a:t>
            </a:r>
            <a:r>
              <a:rPr lang="en-GB" sz="1800" dirty="0"/>
              <a:t>as many specific features of the revolutions as possible</a:t>
            </a:r>
            <a:r>
              <a:rPr lang="en-GB" sz="1800" dirty="0" smtClean="0"/>
              <a:t>.</a:t>
            </a:r>
            <a:br>
              <a:rPr lang="en-GB" sz="1800" dirty="0" smtClean="0"/>
            </a:br>
            <a:r>
              <a:rPr lang="en-GB" sz="1800" dirty="0"/>
              <a:t/>
            </a:r>
            <a:br>
              <a:rPr lang="en-GB" sz="1800" dirty="0"/>
            </a:br>
            <a:r>
              <a:rPr lang="en-GB" sz="1800" dirty="0"/>
              <a:t>You then have </a:t>
            </a:r>
            <a:r>
              <a:rPr lang="en-GB" sz="1800" dirty="0" smtClean="0"/>
              <a:t>ten </a:t>
            </a:r>
            <a:r>
              <a:rPr lang="en-GB" sz="1800" dirty="0"/>
              <a:t>minutes with your books open to plan possible big themes about ‘revolution’ during the Age of Revolution.</a:t>
            </a:r>
            <a:br>
              <a:rPr lang="en-GB" sz="1800" dirty="0"/>
            </a:br>
            <a:r>
              <a:rPr lang="en-GB" sz="1800" dirty="0"/>
              <a:t/>
            </a:r>
            <a:br>
              <a:rPr lang="en-GB" sz="1800" dirty="0"/>
            </a:br>
            <a:endParaRPr lang="en-GB" sz="1800" dirty="0"/>
          </a:p>
        </p:txBody>
      </p:sp>
      <p:graphicFrame>
        <p:nvGraphicFramePr>
          <p:cNvPr id="4" name="Table 3"/>
          <p:cNvGraphicFramePr>
            <a:graphicFrameLocks noGrp="1"/>
          </p:cNvGraphicFramePr>
          <p:nvPr>
            <p:extLst>
              <p:ext uri="{D42A27DB-BD31-4B8C-83A1-F6EECF244321}">
                <p14:modId xmlns:p14="http://schemas.microsoft.com/office/powerpoint/2010/main" val="2639203903"/>
              </p:ext>
            </p:extLst>
          </p:nvPr>
        </p:nvGraphicFramePr>
        <p:xfrm>
          <a:off x="597408" y="1568768"/>
          <a:ext cx="10838688" cy="5051488"/>
        </p:xfrm>
        <a:graphic>
          <a:graphicData uri="http://schemas.openxmlformats.org/drawingml/2006/table">
            <a:tbl>
              <a:tblPr firstRow="1" bandRow="1">
                <a:tableStyleId>{5940675A-B579-460E-94D1-54222C63F5DA}</a:tableStyleId>
              </a:tblPr>
              <a:tblGrid>
                <a:gridCol w="5419344"/>
                <a:gridCol w="5419344"/>
              </a:tblGrid>
              <a:tr h="2525744">
                <a:tc>
                  <a:txBody>
                    <a:bodyPr/>
                    <a:lstStyle/>
                    <a:p>
                      <a:r>
                        <a:rPr lang="en-GB" sz="2400" b="1" dirty="0" smtClean="0"/>
                        <a:t>The American</a:t>
                      </a:r>
                      <a:r>
                        <a:rPr lang="en-GB" sz="2400" b="1" baseline="0" dirty="0" smtClean="0"/>
                        <a:t> Revolution </a:t>
                      </a:r>
                    </a:p>
                    <a:p>
                      <a:pPr marL="0" indent="0">
                        <a:buFont typeface="Arial" panose="020B0604020202020204" pitchFamily="34" charset="0"/>
                        <a:buNone/>
                      </a:pPr>
                      <a:endParaRPr lang="en-GB" baseline="0" dirty="0" smtClean="0"/>
                    </a:p>
                    <a:p>
                      <a:pPr marL="0" indent="0">
                        <a:buFont typeface="Arial" panose="020B0604020202020204" pitchFamily="34" charset="0"/>
                        <a:buNone/>
                      </a:pPr>
                      <a:r>
                        <a:rPr lang="en-GB" baseline="0" dirty="0" smtClean="0"/>
                        <a:t>You might consider: </a:t>
                      </a:r>
                    </a:p>
                    <a:p>
                      <a:pPr marL="285750" indent="-285750">
                        <a:buFont typeface="Arial" panose="020B0604020202020204" pitchFamily="34" charset="0"/>
                        <a:buChar char="•"/>
                      </a:pPr>
                      <a:r>
                        <a:rPr lang="en-GB" baseline="0" dirty="0" smtClean="0"/>
                        <a:t>causes of the revolution </a:t>
                      </a:r>
                    </a:p>
                    <a:p>
                      <a:pPr marL="285750" indent="-285750">
                        <a:buFont typeface="Arial" panose="020B0604020202020204" pitchFamily="34" charset="0"/>
                        <a:buChar char="•"/>
                      </a:pPr>
                      <a:r>
                        <a:rPr lang="en-GB" baseline="0" dirty="0" smtClean="0"/>
                        <a:t>events during the revolution, consequences of the revolution, reactions against the revolution</a:t>
                      </a:r>
                    </a:p>
                    <a:p>
                      <a:pPr marL="285750" indent="-285750">
                        <a:buFont typeface="Arial" panose="020B0604020202020204" pitchFamily="34" charset="0"/>
                        <a:buChar char="•"/>
                      </a:pPr>
                      <a:r>
                        <a:rPr lang="en-GB" baseline="0" dirty="0" smtClean="0"/>
                        <a:t>legacy of the revolution</a:t>
                      </a:r>
                      <a:endParaRPr lang="en-GB" b="0" dirty="0"/>
                    </a:p>
                  </a:txBody>
                  <a:tcPr/>
                </a:tc>
                <a:tc>
                  <a:txBody>
                    <a:bodyPr/>
                    <a:lstStyle/>
                    <a:p>
                      <a:r>
                        <a:rPr lang="en-GB" sz="2400" b="1" dirty="0" smtClean="0"/>
                        <a:t>The French Revolution</a:t>
                      </a:r>
                    </a:p>
                    <a:p>
                      <a:pPr marL="0" indent="0">
                        <a:buFont typeface="Arial" panose="020B0604020202020204" pitchFamily="34" charset="0"/>
                        <a:buNone/>
                      </a:pPr>
                      <a:endParaRPr lang="en-GB" baseline="0" dirty="0" smtClean="0"/>
                    </a:p>
                    <a:p>
                      <a:pPr marL="0" indent="0">
                        <a:buFont typeface="Arial" panose="020B0604020202020204" pitchFamily="34" charset="0"/>
                        <a:buNone/>
                      </a:pPr>
                      <a:r>
                        <a:rPr lang="en-GB" baseline="0" dirty="0" smtClean="0"/>
                        <a:t>You might consider: </a:t>
                      </a:r>
                    </a:p>
                    <a:p>
                      <a:pPr marL="285750" indent="-285750">
                        <a:buFont typeface="Arial" panose="020B0604020202020204" pitchFamily="34" charset="0"/>
                        <a:buChar char="•"/>
                      </a:pPr>
                      <a:r>
                        <a:rPr lang="en-GB" baseline="0" dirty="0" smtClean="0"/>
                        <a:t>causes of the revolution</a:t>
                      </a:r>
                    </a:p>
                    <a:p>
                      <a:pPr marL="285750" indent="-285750">
                        <a:buFont typeface="Arial" panose="020B0604020202020204" pitchFamily="34" charset="0"/>
                        <a:buChar char="•"/>
                      </a:pPr>
                      <a:r>
                        <a:rPr lang="en-GB" baseline="0" dirty="0" smtClean="0"/>
                        <a:t>events during the revolution, consequences of the revolution, reactions against the revolution</a:t>
                      </a:r>
                    </a:p>
                    <a:p>
                      <a:pPr marL="285750" indent="-285750">
                        <a:buFont typeface="Arial" panose="020B0604020202020204" pitchFamily="34" charset="0"/>
                        <a:buChar char="•"/>
                      </a:pPr>
                      <a:r>
                        <a:rPr lang="en-GB" baseline="0" dirty="0" smtClean="0"/>
                        <a:t>legacy of the revolution</a:t>
                      </a:r>
                      <a:endParaRPr lang="en-GB" dirty="0" smtClean="0"/>
                    </a:p>
                    <a:p>
                      <a:endParaRPr lang="en-GB" b="0" dirty="0"/>
                    </a:p>
                  </a:txBody>
                  <a:tcPr/>
                </a:tc>
              </a:tr>
              <a:tr h="2525744">
                <a:tc>
                  <a:txBody>
                    <a:bodyPr/>
                    <a:lstStyle/>
                    <a:p>
                      <a:r>
                        <a:rPr lang="en-GB" sz="2400" b="1" dirty="0" smtClean="0"/>
                        <a:t>The Haitian Revolution</a:t>
                      </a:r>
                    </a:p>
                    <a:p>
                      <a:pPr marL="0" indent="0">
                        <a:buFont typeface="Arial" panose="020B0604020202020204" pitchFamily="34" charset="0"/>
                        <a:buNone/>
                      </a:pPr>
                      <a:endParaRPr lang="en-GB" baseline="0" dirty="0" smtClean="0"/>
                    </a:p>
                    <a:p>
                      <a:pPr marL="0" indent="0">
                        <a:buFont typeface="Arial" panose="020B0604020202020204" pitchFamily="34" charset="0"/>
                        <a:buNone/>
                      </a:pPr>
                      <a:r>
                        <a:rPr lang="en-GB" baseline="0" dirty="0" smtClean="0"/>
                        <a:t>You might consider: </a:t>
                      </a:r>
                    </a:p>
                    <a:p>
                      <a:pPr marL="285750" indent="-285750">
                        <a:buFont typeface="Arial" panose="020B0604020202020204" pitchFamily="34" charset="0"/>
                        <a:buChar char="•"/>
                      </a:pPr>
                      <a:r>
                        <a:rPr lang="en-GB" baseline="0" dirty="0" smtClean="0"/>
                        <a:t>causes of the revolution</a:t>
                      </a:r>
                    </a:p>
                    <a:p>
                      <a:pPr marL="285750" indent="-285750">
                        <a:buFont typeface="Arial" panose="020B0604020202020204" pitchFamily="34" charset="0"/>
                        <a:buChar char="•"/>
                      </a:pPr>
                      <a:r>
                        <a:rPr lang="en-GB" baseline="0" dirty="0" smtClean="0"/>
                        <a:t>events during the revolution, consequences of the revolution, reactions against the revolution </a:t>
                      </a:r>
                    </a:p>
                    <a:p>
                      <a:pPr marL="285750" indent="-285750">
                        <a:buFont typeface="Arial" panose="020B0604020202020204" pitchFamily="34" charset="0"/>
                        <a:buChar char="•"/>
                      </a:pPr>
                      <a:r>
                        <a:rPr lang="en-GB" baseline="0" dirty="0" smtClean="0"/>
                        <a:t>legacy of the revolution</a:t>
                      </a:r>
                      <a:endParaRPr lang="en-GB" dirty="0" smtClean="0"/>
                    </a:p>
                    <a:p>
                      <a:endParaRPr lang="en-GB" b="0" dirty="0"/>
                    </a:p>
                  </a:txBody>
                  <a:tcPr/>
                </a:tc>
                <a:tc>
                  <a:txBody>
                    <a:bodyPr/>
                    <a:lstStyle/>
                    <a:p>
                      <a:r>
                        <a:rPr lang="en-GB" sz="2400" b="1" dirty="0" smtClean="0"/>
                        <a:t>British responses to the other revolutions</a:t>
                      </a:r>
                      <a:endParaRPr lang="en-GB" sz="2400" b="1" dirty="0"/>
                    </a:p>
                  </a:txBody>
                  <a:tcPr/>
                </a:tc>
              </a:tr>
            </a:tbl>
          </a:graphicData>
        </a:graphic>
      </p:graphicFrame>
      <p:sp>
        <p:nvSpPr>
          <p:cNvPr id="5" name="Title 1"/>
          <p:cNvSpPr txBox="1">
            <a:spLocks/>
          </p:cNvSpPr>
          <p:nvPr/>
        </p:nvSpPr>
        <p:spPr>
          <a:xfrm>
            <a:off x="573024" y="3755136"/>
            <a:ext cx="10838688" cy="339376"/>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en-GB" sz="1400" b="1" dirty="0" smtClean="0"/>
              <a:t>What did ‘revolution’ mean in the Age of Revolution?</a:t>
            </a:r>
            <a:endParaRPr lang="en-GB" sz="1400" b="1" dirty="0"/>
          </a:p>
        </p:txBody>
      </p:sp>
    </p:spTree>
    <p:extLst>
      <p:ext uri="{BB962C8B-B14F-4D97-AF65-F5344CB8AC3E}">
        <p14:creationId xmlns:p14="http://schemas.microsoft.com/office/powerpoint/2010/main" val="3778049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Grp="1" noChangeArrowheads="1"/>
          </p:cNvSpPr>
          <p:nvPr>
            <p:ph idx="1"/>
          </p:nvPr>
        </p:nvSpPr>
        <p:spPr bwMode="auto">
          <a:xfrm>
            <a:off x="838200" y="316992"/>
            <a:ext cx="10515600" cy="6303264"/>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indent="0" algn="ctr">
              <a:lnSpc>
                <a:spcPct val="107000"/>
              </a:lnSpc>
              <a:spcAft>
                <a:spcPts val="800"/>
              </a:spcAft>
              <a:buNone/>
            </a:pPr>
            <a:r>
              <a:rPr lang="en-GB" sz="1800" b="1" u="sng" dirty="0">
                <a:effectLst/>
                <a:latin typeface="Calibri" panose="020F0502020204030204" pitchFamily="34" charset="0"/>
                <a:ea typeface="Calibri" panose="020F0502020204030204" pitchFamily="34" charset="0"/>
                <a:cs typeface="Times New Roman" panose="02020603050405020304" pitchFamily="18" charset="0"/>
              </a:rPr>
              <a:t>What did ‘revolution’ mean during the Age of Revolution</a:t>
            </a:r>
            <a:r>
              <a:rPr lang="en-GB" sz="1800" b="1" u="sng"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1600" dirty="0">
                <a:effectLst/>
                <a:latin typeface="Calibri" panose="020F0502020204030204" pitchFamily="34" charset="0"/>
                <a:ea typeface="Calibri" panose="020F0502020204030204" pitchFamily="34" charset="0"/>
                <a:cs typeface="Times New Roman" panose="02020603050405020304" pitchFamily="18" charset="0"/>
              </a:rPr>
              <a:t>You have 30 minutes to write an answer to this question. You must now </a:t>
            </a:r>
            <a:r>
              <a:rPr lang="en-GB" sz="1600" dirty="0" smtClean="0">
                <a:effectLst/>
                <a:latin typeface="Calibri" panose="020F0502020204030204" pitchFamily="34" charset="0"/>
                <a:ea typeface="Calibri" panose="020F0502020204030204" pitchFamily="34" charset="0"/>
                <a:cs typeface="Times New Roman" panose="02020603050405020304" pitchFamily="18" charset="0"/>
              </a:rPr>
              <a:t>close </a:t>
            </a:r>
            <a:r>
              <a:rPr lang="en-GB" sz="1600" dirty="0">
                <a:effectLst/>
                <a:latin typeface="Calibri" panose="020F0502020204030204" pitchFamily="34" charset="0"/>
                <a:ea typeface="Calibri" panose="020F0502020204030204" pitchFamily="34" charset="0"/>
                <a:cs typeface="Times New Roman" panose="02020603050405020304" pitchFamily="18" charset="0"/>
              </a:rPr>
              <a:t>your books and put away any notes. We want to give you intellectual freedom to structure it in a way that makes sense to you. We strongly suggest </a:t>
            </a:r>
            <a:r>
              <a:rPr lang="en-GB" sz="1600" dirty="0" smtClean="0">
                <a:effectLst/>
                <a:latin typeface="Calibri" panose="020F0502020204030204" pitchFamily="34" charset="0"/>
                <a:ea typeface="Calibri" panose="020F0502020204030204" pitchFamily="34" charset="0"/>
                <a:cs typeface="Times New Roman" panose="02020603050405020304" pitchFamily="18" charset="0"/>
              </a:rPr>
              <a:t>that you </a:t>
            </a:r>
            <a:r>
              <a:rPr lang="en-GB" sz="1600" dirty="0">
                <a:effectLst/>
                <a:latin typeface="Calibri" panose="020F0502020204030204" pitchFamily="34" charset="0"/>
                <a:ea typeface="Calibri" panose="020F0502020204030204" pitchFamily="34" charset="0"/>
                <a:cs typeface="Times New Roman" panose="02020603050405020304" pitchFamily="18" charset="0"/>
              </a:rPr>
              <a:t>briefly plan your answer.</a:t>
            </a:r>
          </a:p>
          <a:p>
            <a:pPr marL="0" indent="0">
              <a:lnSpc>
                <a:spcPct val="107000"/>
              </a:lnSpc>
              <a:spcAft>
                <a:spcPts val="800"/>
              </a:spcAft>
              <a:buNone/>
            </a:pPr>
            <a:endParaRPr lang="en-GB"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1600" dirty="0" smtClean="0">
                <a:effectLst/>
                <a:latin typeface="Calibri" panose="020F0502020204030204" pitchFamily="34" charset="0"/>
                <a:ea typeface="Calibri" panose="020F0502020204030204" pitchFamily="34" charset="0"/>
                <a:cs typeface="Times New Roman" panose="02020603050405020304" pitchFamily="18" charset="0"/>
              </a:rPr>
              <a:t>Can </a:t>
            </a:r>
            <a:r>
              <a:rPr lang="en-GB" sz="1600" dirty="0">
                <a:effectLst/>
                <a:latin typeface="Calibri" panose="020F0502020204030204" pitchFamily="34" charset="0"/>
                <a:ea typeface="Calibri" panose="020F0502020204030204" pitchFamily="34" charset="0"/>
                <a:cs typeface="Times New Roman" panose="02020603050405020304" pitchFamily="18" charset="0"/>
              </a:rPr>
              <a:t>you identify some big themes about what ‘revolution’ meant during the Age of Revolution?</a:t>
            </a:r>
          </a:p>
          <a:p>
            <a:pPr marL="342900" lvl="0" indent="-342900">
              <a:lnSpc>
                <a:spcPct val="107000"/>
              </a:lnSpc>
              <a:spcAft>
                <a:spcPts val="0"/>
              </a:spcAft>
              <a:buFont typeface="Calibri" panose="020F0502020204030204" pitchFamily="34" charset="0"/>
              <a:buChar char="-"/>
            </a:pPr>
            <a:r>
              <a:rPr lang="en-GB" sz="1600" dirty="0">
                <a:effectLst/>
                <a:latin typeface="Calibri" panose="020F0502020204030204" pitchFamily="34" charset="0"/>
                <a:ea typeface="Calibri" panose="020F0502020204030204" pitchFamily="34" charset="0"/>
                <a:cs typeface="Times New Roman" panose="02020603050405020304" pitchFamily="18" charset="0"/>
              </a:rPr>
              <a:t>Consider America, France, Haiti and Great Britain when planning your answer.</a:t>
            </a:r>
          </a:p>
          <a:p>
            <a:pPr marL="342900" lvl="0" indent="-342900">
              <a:lnSpc>
                <a:spcPct val="107000"/>
              </a:lnSpc>
              <a:spcAft>
                <a:spcPts val="0"/>
              </a:spcAft>
              <a:buFont typeface="Calibri" panose="020F0502020204030204" pitchFamily="34" charset="0"/>
              <a:buChar char="-"/>
            </a:pPr>
            <a:r>
              <a:rPr lang="en-GB" sz="1600" dirty="0">
                <a:effectLst/>
                <a:latin typeface="Calibri" panose="020F0502020204030204" pitchFamily="34" charset="0"/>
                <a:ea typeface="Calibri" panose="020F0502020204030204" pitchFamily="34" charset="0"/>
                <a:cs typeface="Times New Roman" panose="02020603050405020304" pitchFamily="18" charset="0"/>
              </a:rPr>
              <a:t>Consider </a:t>
            </a:r>
            <a:r>
              <a:rPr lang="en-GB" sz="1600" i="1" dirty="0">
                <a:effectLst/>
                <a:latin typeface="Calibri" panose="020F0502020204030204" pitchFamily="34" charset="0"/>
                <a:ea typeface="Calibri" panose="020F0502020204030204" pitchFamily="34" charset="0"/>
                <a:cs typeface="Times New Roman" panose="02020603050405020304" pitchFamily="18" charset="0"/>
              </a:rPr>
              <a:t>who </a:t>
            </a:r>
            <a:r>
              <a:rPr lang="en-GB" sz="1600" dirty="0" smtClean="0">
                <a:effectLst/>
                <a:latin typeface="Calibri" panose="020F0502020204030204" pitchFamily="34" charset="0"/>
                <a:ea typeface="Calibri" panose="020F0502020204030204" pitchFamily="34" charset="0"/>
                <a:cs typeface="Times New Roman" panose="02020603050405020304" pitchFamily="18" charset="0"/>
              </a:rPr>
              <a:t>you are talking about and </a:t>
            </a:r>
            <a:r>
              <a:rPr lang="en-GB" sz="1600" i="1" dirty="0">
                <a:effectLst/>
                <a:latin typeface="Calibri" panose="020F0502020204030204" pitchFamily="34" charset="0"/>
                <a:ea typeface="Calibri" panose="020F0502020204030204" pitchFamily="34" charset="0"/>
                <a:cs typeface="Times New Roman" panose="02020603050405020304" pitchFamily="18" charset="0"/>
              </a:rPr>
              <a:t>at what point</a:t>
            </a:r>
            <a:r>
              <a:rPr lang="en-GB" sz="1600" dirty="0">
                <a:effectLst/>
                <a:latin typeface="Calibri" panose="020F0502020204030204" pitchFamily="34" charset="0"/>
                <a:ea typeface="Calibri" panose="020F0502020204030204" pitchFamily="34" charset="0"/>
                <a:cs typeface="Times New Roman" panose="02020603050405020304" pitchFamily="18" charset="0"/>
              </a:rPr>
              <a:t> during each </a:t>
            </a:r>
            <a:r>
              <a:rPr lang="en-GB" sz="1600" dirty="0" smtClean="0">
                <a:effectLst/>
                <a:latin typeface="Calibri" panose="020F0502020204030204" pitchFamily="34" charset="0"/>
                <a:ea typeface="Calibri" panose="020F0502020204030204" pitchFamily="34" charset="0"/>
                <a:cs typeface="Times New Roman" panose="02020603050405020304" pitchFamily="18" charset="0"/>
              </a:rPr>
              <a:t>revolution.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Calibri" panose="020F0502020204030204" pitchFamily="34" charset="0"/>
              <a:buChar char="-"/>
            </a:pPr>
            <a:r>
              <a:rPr lang="en-GB" sz="1600" dirty="0">
                <a:effectLst/>
                <a:latin typeface="Calibri" panose="020F0502020204030204" pitchFamily="34" charset="0"/>
                <a:ea typeface="Calibri" panose="020F0502020204030204" pitchFamily="34" charset="0"/>
                <a:cs typeface="Times New Roman" panose="02020603050405020304" pitchFamily="18" charset="0"/>
              </a:rPr>
              <a:t>Try to choose different context-specific evidence to support your work.</a:t>
            </a:r>
          </a:p>
          <a:p>
            <a:pPr marL="0" indent="0">
              <a:lnSpc>
                <a:spcPct val="107000"/>
              </a:lnSpc>
              <a:spcAft>
                <a:spcPts val="800"/>
              </a:spcAft>
              <a:buNone/>
            </a:pPr>
            <a:endParaRPr lang="en-GB"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GB" sz="1600" dirty="0" smtClean="0">
                <a:effectLst/>
                <a:latin typeface="Calibri" panose="020F0502020204030204" pitchFamily="34" charset="0"/>
                <a:ea typeface="Calibri" panose="020F0502020204030204" pitchFamily="34" charset="0"/>
                <a:cs typeface="Times New Roman" panose="02020603050405020304" pitchFamily="18" charset="0"/>
              </a:rPr>
              <a:t>You </a:t>
            </a:r>
            <a:r>
              <a:rPr lang="en-GB" sz="1600" dirty="0">
                <a:effectLst/>
                <a:latin typeface="Calibri" panose="020F0502020204030204" pitchFamily="34" charset="0"/>
                <a:ea typeface="Calibri" panose="020F0502020204030204" pitchFamily="34" charset="0"/>
                <a:cs typeface="Times New Roman" panose="02020603050405020304" pitchFamily="18" charset="0"/>
              </a:rPr>
              <a:t>will be credited for:</a:t>
            </a:r>
          </a:p>
          <a:p>
            <a:pPr marL="342900" lvl="0" indent="-342900">
              <a:lnSpc>
                <a:spcPct val="107000"/>
              </a:lnSpc>
              <a:spcAft>
                <a:spcPts val="0"/>
              </a:spcAft>
              <a:buFont typeface="Calibri" panose="020F0502020204030204" pitchFamily="34" charset="0"/>
              <a:buChar char="-"/>
            </a:pPr>
            <a:r>
              <a:rPr lang="en-GB" sz="1600" dirty="0">
                <a:effectLst/>
                <a:latin typeface="Calibri" panose="020F0502020204030204" pitchFamily="34" charset="0"/>
                <a:ea typeface="Calibri" panose="020F0502020204030204" pitchFamily="34" charset="0"/>
                <a:cs typeface="Times New Roman" panose="02020603050405020304" pitchFamily="18" charset="0"/>
              </a:rPr>
              <a:t>Bringing </a:t>
            </a:r>
            <a:r>
              <a:rPr lang="en-GB" sz="1600">
                <a:effectLst/>
                <a:latin typeface="Calibri" panose="020F0502020204030204" pitchFamily="34" charset="0"/>
                <a:ea typeface="Calibri" panose="020F0502020204030204" pitchFamily="34" charset="0"/>
                <a:cs typeface="Times New Roman" panose="02020603050405020304" pitchFamily="18" charset="0"/>
              </a:rPr>
              <a:t>in </a:t>
            </a:r>
            <a:r>
              <a:rPr lang="en-GB" sz="1600" smtClean="0">
                <a:effectLst/>
                <a:latin typeface="Calibri" panose="020F0502020204030204" pitchFamily="34" charset="0"/>
                <a:ea typeface="Calibri" panose="020F0502020204030204" pitchFamily="34" charset="0"/>
                <a:cs typeface="Times New Roman" panose="02020603050405020304" pitchFamily="18" charset="0"/>
              </a:rPr>
              <a:t>precise contextual </a:t>
            </a:r>
            <a:r>
              <a:rPr lang="en-GB" sz="1600" dirty="0">
                <a:effectLst/>
                <a:latin typeface="Calibri" panose="020F0502020204030204" pitchFamily="34" charset="0"/>
                <a:ea typeface="Calibri" panose="020F0502020204030204" pitchFamily="34" charset="0"/>
                <a:cs typeface="Times New Roman" panose="02020603050405020304" pitchFamily="18" charset="0"/>
              </a:rPr>
              <a:t>knowledge to support your claims.</a:t>
            </a:r>
          </a:p>
          <a:p>
            <a:pPr marL="342900" lvl="0" indent="-342900">
              <a:lnSpc>
                <a:spcPct val="107000"/>
              </a:lnSpc>
              <a:spcAft>
                <a:spcPts val="0"/>
              </a:spcAft>
              <a:buFont typeface="Calibri" panose="020F0502020204030204" pitchFamily="34" charset="0"/>
              <a:buChar char="-"/>
            </a:pPr>
            <a:r>
              <a:rPr lang="en-GB" sz="1600" dirty="0">
                <a:effectLst/>
                <a:latin typeface="Calibri" panose="020F0502020204030204" pitchFamily="34" charset="0"/>
                <a:ea typeface="Calibri" panose="020F0502020204030204" pitchFamily="34" charset="0"/>
                <a:cs typeface="Times New Roman" panose="02020603050405020304" pitchFamily="18" charset="0"/>
              </a:rPr>
              <a:t>Being complex and nuanced when explaining what ‘revolution’ meant.</a:t>
            </a:r>
          </a:p>
          <a:p>
            <a:pPr marL="342900" lvl="0" indent="-342900">
              <a:lnSpc>
                <a:spcPct val="107000"/>
              </a:lnSpc>
              <a:spcAft>
                <a:spcPts val="800"/>
              </a:spcAft>
              <a:buFont typeface="Calibri" panose="020F0502020204030204" pitchFamily="34" charset="0"/>
              <a:buChar char="-"/>
            </a:pPr>
            <a:r>
              <a:rPr lang="en-GB" sz="1600" dirty="0">
                <a:effectLst/>
                <a:latin typeface="Calibri" panose="020F0502020204030204" pitchFamily="34" charset="0"/>
                <a:ea typeface="Calibri" panose="020F0502020204030204" pitchFamily="34" charset="0"/>
                <a:cs typeface="Times New Roman" panose="02020603050405020304" pitchFamily="18" charset="0"/>
              </a:rPr>
              <a:t>Focusing on the question: </a:t>
            </a:r>
            <a:r>
              <a:rPr lang="en-GB" sz="1600" i="1" dirty="0">
                <a:effectLst/>
                <a:latin typeface="Calibri" panose="020F0502020204030204" pitchFamily="34" charset="0"/>
                <a:ea typeface="Calibri" panose="020F0502020204030204" pitchFamily="34" charset="0"/>
                <a:cs typeface="Times New Roman" panose="02020603050405020304" pitchFamily="18" charset="0"/>
              </a:rPr>
              <a:t>what did ‘revolution’ mean?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003053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305</Words>
  <Application>Microsoft Office PowerPoint</Application>
  <PresentationFormat>Custom</PresentationFormat>
  <Paragraphs>35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What did ‘revolution’ mean in the Age of Revolution?</vt:lpstr>
      <vt:lpstr>Answering this question requires complex historical thinking and specific recall.  You need to see big themes but find specific details to support your claims.  </vt:lpstr>
      <vt:lpstr>You have this grid in front of you to help your discussions and thinking.  You have ten minutes with your books open to review as many specific features of the revolutions as possible.  You then have ten minutes with your books open to plan possible big themes about ‘revolution’ during the Age of Revolution.  </vt:lpstr>
      <vt:lpstr>PowerPoint Presentation</vt:lpstr>
    </vt:vector>
  </TitlesOfParts>
  <Company>Historical Association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did 'revolution' mean in the Age of Revolution?</dc:title>
  <dc:creator>William Bailey-Watson</dc:creator>
  <cp:keywords>HATF</cp:keywords>
  <dcterms:created xsi:type="dcterms:W3CDTF">2018-07-04T14:09:03Z</dcterms:created>
  <dcterms:modified xsi:type="dcterms:W3CDTF">2019-08-19T11:05:42Z</dcterms:modified>
</cp:coreProperties>
</file>