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56" r:id="rId4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D0A40B-282B-15B8-2BF7-BD444C246E7E}" v="48" dt="2020-03-17T12:42:04.508"/>
    <p1510:client id="{B1BBCFA5-AFA5-0D19-BF89-76EBC7368F34}" v="10" dt="2020-03-22T17:51:30.5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" d="2"/>
          <a:sy n="1" d="2"/>
        </p:scale>
        <p:origin x="-3972" y="-91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 Manners" userId="S::e.manners@huntington-ed.org.uk::5498dc95-868f-4d30-ad72-335f4e2571cf" providerId="AD" clId="Web-{B1BBCFA5-AFA5-0D19-BF89-76EBC7368F34}"/>
    <pc:docChg chg="modSld">
      <pc:chgData name="E Manners" userId="S::e.manners@huntington-ed.org.uk::5498dc95-868f-4d30-ad72-335f4e2571cf" providerId="AD" clId="Web-{B1BBCFA5-AFA5-0D19-BF89-76EBC7368F34}" dt="2020-03-22T17:51:29.131" v="7"/>
      <pc:docMkLst>
        <pc:docMk/>
      </pc:docMkLst>
      <pc:sldChg chg="modSp">
        <pc:chgData name="E Manners" userId="S::e.manners@huntington-ed.org.uk::5498dc95-868f-4d30-ad72-335f4e2571cf" providerId="AD" clId="Web-{B1BBCFA5-AFA5-0D19-BF89-76EBC7368F34}" dt="2020-03-22T17:51:29.131" v="7"/>
        <pc:sldMkLst>
          <pc:docMk/>
          <pc:sldMk cId="3660567328" sldId="256"/>
        </pc:sldMkLst>
        <pc:graphicFrameChg chg="mod modGraphic">
          <ac:chgData name="E Manners" userId="S::e.manners@huntington-ed.org.uk::5498dc95-868f-4d30-ad72-335f4e2571cf" providerId="AD" clId="Web-{B1BBCFA5-AFA5-0D19-BF89-76EBC7368F34}" dt="2020-03-22T17:51:29.131" v="7"/>
          <ac:graphicFrameMkLst>
            <pc:docMk/>
            <pc:sldMk cId="3660567328" sldId="256"/>
            <ac:graphicFrameMk id="4" creationId="{00000000-0000-0000-0000-000000000000}"/>
          </ac:graphicFrameMkLst>
        </pc:graphicFrameChg>
      </pc:sldChg>
    </pc:docChg>
  </pc:docChgLst>
  <pc:docChgLst>
    <pc:chgData name="H Richards" userId="S::h.richards@huntington-ed.org.uk::190661c5-68ed-4987-ad12-7171b2d9876f" providerId="AD" clId="Web-{71D0A40B-282B-15B8-2BF7-BD444C246E7E}"/>
    <pc:docChg chg="modSld">
      <pc:chgData name="H Richards" userId="S::h.richards@huntington-ed.org.uk::190661c5-68ed-4987-ad12-7171b2d9876f" providerId="AD" clId="Web-{71D0A40B-282B-15B8-2BF7-BD444C246E7E}" dt="2020-03-17T12:40:54.758" v="45"/>
      <pc:docMkLst>
        <pc:docMk/>
      </pc:docMkLst>
      <pc:sldChg chg="modSp">
        <pc:chgData name="H Richards" userId="S::h.richards@huntington-ed.org.uk::190661c5-68ed-4987-ad12-7171b2d9876f" providerId="AD" clId="Web-{71D0A40B-282B-15B8-2BF7-BD444C246E7E}" dt="2020-03-17T12:40:54.758" v="45"/>
        <pc:sldMkLst>
          <pc:docMk/>
          <pc:sldMk cId="3660567328" sldId="256"/>
        </pc:sldMkLst>
        <pc:graphicFrameChg chg="mod modGraphic">
          <ac:chgData name="H Richards" userId="S::h.richards@huntington-ed.org.uk::190661c5-68ed-4987-ad12-7171b2d9876f" providerId="AD" clId="Web-{71D0A40B-282B-15B8-2BF7-BD444C246E7E}" dt="2020-03-17T12:40:54.758" v="45"/>
          <ac:graphicFrameMkLst>
            <pc:docMk/>
            <pc:sldMk cId="3660567328" sldId="256"/>
            <ac:graphicFrameMk id="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0E0C-C76D-4268-B867-F322DA7CF277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688C-4B8D-47EC-8053-B29CDA86112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90849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0E0C-C76D-4268-B867-F322DA7CF277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688C-4B8D-47EC-8053-B29CDA86112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4084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0E0C-C76D-4268-B867-F322DA7CF277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688C-4B8D-47EC-8053-B29CDA86112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05266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0E0C-C76D-4268-B867-F322DA7CF277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688C-4B8D-47EC-8053-B29CDA86112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04164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0E0C-C76D-4268-B867-F322DA7CF277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688C-4B8D-47EC-8053-B29CDA86112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53608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0E0C-C76D-4268-B867-F322DA7CF277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688C-4B8D-47EC-8053-B29CDA86112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3551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0E0C-C76D-4268-B867-F322DA7CF277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688C-4B8D-47EC-8053-B29CDA86112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10152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0E0C-C76D-4268-B867-F322DA7CF277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688C-4B8D-47EC-8053-B29CDA86112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4684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0E0C-C76D-4268-B867-F322DA7CF277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688C-4B8D-47EC-8053-B29CDA86112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93980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0E0C-C76D-4268-B867-F322DA7CF277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688C-4B8D-47EC-8053-B29CDA86112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35062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0E0C-C76D-4268-B867-F322DA7CF277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688C-4B8D-47EC-8053-B29CDA86112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1518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B0E0C-C76D-4268-B867-F322DA7CF277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4688C-4B8D-47EC-8053-B29CDA86112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89977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.richards@huntington-ed.org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bc.co.uk/news/magazine-11213968" TargetMode="External"/><Relationship Id="rId3" Type="http://schemas.openxmlformats.org/officeDocument/2006/relationships/hyperlink" Target="https://www.historic-uk.com/HistoryUK/HistoryofBritain/Evacuation-of-Dunkirk/" TargetMode="External"/><Relationship Id="rId7" Type="http://schemas.openxmlformats.org/officeDocument/2006/relationships/hyperlink" Target="https://www.iwm.org.uk/history/the-blitz-around-britain" TargetMode="External"/><Relationship Id="rId2" Type="http://schemas.openxmlformats.org/officeDocument/2006/relationships/hyperlink" Target="https://www.history.com/topics/world-war-ii/dunkirk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arhistoryonline.com/world-war-ii/8-reasons-allies-won-battle-britain.html" TargetMode="External"/><Relationship Id="rId5" Type="http://schemas.openxmlformats.org/officeDocument/2006/relationships/hyperlink" Target="https://www.youtube.com/watch?v=8XD1DNR11nU" TargetMode="External"/><Relationship Id="rId10" Type="http://schemas.openxmlformats.org/officeDocument/2006/relationships/hyperlink" Target="https://www.iwm.org.uk/history/growing-up-in-the-second-world-war" TargetMode="External"/><Relationship Id="rId4" Type="http://schemas.openxmlformats.org/officeDocument/2006/relationships/hyperlink" Target="https://en.wikipedia.org/wiki/Little_Ships_of_Dunkirk" TargetMode="External"/><Relationship Id="rId9" Type="http://schemas.openxmlformats.org/officeDocument/2006/relationships/hyperlink" Target="https://www.bbc.co.uk/bitesize/guides/z6ctyrd/revision/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47688" y="867077"/>
          <a:ext cx="5915024" cy="4795234"/>
        </p:xfrm>
        <a:graphic>
          <a:graphicData uri="http://schemas.openxmlformats.org/drawingml/2006/table">
            <a:tbl>
              <a:tblPr/>
              <a:tblGrid>
                <a:gridCol w="3652744"/>
                <a:gridCol w="2262280"/>
              </a:tblGrid>
              <a:tr h="34597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dirty="0">
                          <a:latin typeface="Calibri"/>
                          <a:ea typeface="Calibri"/>
                          <a:cs typeface="Times New Roman"/>
                        </a:rPr>
                        <a:t>HA Resource Hub Submission Form</a:t>
                      </a: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63" marR="66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44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dirty="0">
                          <a:latin typeface="Calibri"/>
                          <a:ea typeface="Calibri"/>
                          <a:cs typeface="Times New Roman"/>
                        </a:rPr>
                        <a:t>Resource Title: Distance learning task setting </a:t>
                      </a:r>
                      <a:r>
                        <a:rPr lang="en-GB" sz="1100" b="1" dirty="0" err="1">
                          <a:latin typeface="Calibri"/>
                          <a:ea typeface="Calibri"/>
                          <a:cs typeface="Times New Roman"/>
                        </a:rPr>
                        <a:t>proforma</a:t>
                      </a: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63" marR="66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dirty="0">
                          <a:latin typeface="Calibri"/>
                          <a:ea typeface="Calibri"/>
                          <a:cs typeface="Times New Roman"/>
                        </a:rPr>
                        <a:t>Age Range:</a:t>
                      </a: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63" marR="66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5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>
                          <a:latin typeface="Calibri"/>
                          <a:ea typeface="Calibri"/>
                          <a:cs typeface="Times New Roman"/>
                        </a:rPr>
                        <a:t>Author name and email contact: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latin typeface="Calibri"/>
                          <a:ea typeface="Calibri"/>
                          <a:cs typeface="Times New Roman"/>
                        </a:rPr>
                        <a:t>Hugh Richards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u="sng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  <a:hlinkClick r:id="rId2"/>
                        </a:rPr>
                        <a:t>h.richards@huntington-ed.org.uk</a:t>
                      </a:r>
                      <a:r>
                        <a:rPr lang="en-GB" sz="11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6963" marR="66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dirty="0">
                          <a:latin typeface="Calibri"/>
                          <a:ea typeface="Calibri"/>
                          <a:cs typeface="Times New Roman"/>
                        </a:rPr>
                        <a:t>Resource Details: (e.g. how many documents does it consist of? In which order?) </a:t>
                      </a: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atin typeface="Calibri"/>
                          <a:ea typeface="Calibri"/>
                          <a:cs typeface="Times New Roman"/>
                        </a:rPr>
                        <a:t>2 documents – one </a:t>
                      </a:r>
                      <a:r>
                        <a:rPr lang="en-GB" sz="1100" dirty="0" err="1">
                          <a:latin typeface="Calibri"/>
                          <a:ea typeface="Calibri"/>
                          <a:cs typeface="Times New Roman"/>
                        </a:rPr>
                        <a:t>proforma</a:t>
                      </a:r>
                      <a:r>
                        <a:rPr lang="en-GB" sz="1100" dirty="0">
                          <a:latin typeface="Calibri"/>
                          <a:ea typeface="Calibri"/>
                          <a:cs typeface="Times New Roman"/>
                        </a:rPr>
                        <a:t> and one completed exemplar</a:t>
                      </a:r>
                    </a:p>
                  </a:txBody>
                  <a:tcPr marL="66963" marR="66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dirty="0">
                          <a:latin typeface="Calibri"/>
                          <a:ea typeface="Calibri"/>
                          <a:cs typeface="Times New Roman"/>
                        </a:rPr>
                        <a:t>Necessary prior learning to complete this:</a:t>
                      </a: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atin typeface="Calibri"/>
                          <a:ea typeface="Calibri"/>
                          <a:cs typeface="Times New Roman"/>
                        </a:rPr>
                        <a:t>None</a:t>
                      </a:r>
                    </a:p>
                  </a:txBody>
                  <a:tcPr marL="66963" marR="66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>
                          <a:latin typeface="Calibri"/>
                          <a:ea typeface="Calibri"/>
                          <a:cs typeface="Times New Roman"/>
                        </a:rPr>
                        <a:t>What does it lead to next? 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latin typeface="Calibri"/>
                          <a:ea typeface="Calibri"/>
                          <a:cs typeface="Times New Roman"/>
                        </a:rPr>
                        <a:t>This can be used as a stopgap before further learning is set, or as part of a series of projects. </a:t>
                      </a:r>
                    </a:p>
                  </a:txBody>
                  <a:tcPr marL="66963" marR="66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88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dirty="0">
                          <a:latin typeface="Calibri"/>
                          <a:ea typeface="Calibri"/>
                          <a:cs typeface="Times New Roman"/>
                        </a:rPr>
                        <a:t>Explanation: How should this resource be used? </a:t>
                      </a: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atin typeface="Calibri"/>
                          <a:ea typeface="Calibri"/>
                          <a:cs typeface="Times New Roman"/>
                        </a:rPr>
                        <a:t>The best thing to do is look at the WW2 exemplar attached, but the </a:t>
                      </a:r>
                      <a:r>
                        <a:rPr lang="en-GB" sz="1100" dirty="0" err="1">
                          <a:latin typeface="Calibri"/>
                          <a:ea typeface="Calibri"/>
                          <a:cs typeface="Times New Roman"/>
                        </a:rPr>
                        <a:t>proforma</a:t>
                      </a:r>
                      <a:r>
                        <a:rPr lang="en-GB" sz="1100" dirty="0">
                          <a:latin typeface="Calibri"/>
                          <a:ea typeface="Calibri"/>
                          <a:cs typeface="Times New Roman"/>
                        </a:rPr>
                        <a:t> provides a structured way to set work that: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100" dirty="0">
                          <a:latin typeface="Calibri"/>
                          <a:ea typeface="Calibri"/>
                          <a:cs typeface="Times New Roman"/>
                        </a:rPr>
                        <a:t>Explains how a bigger task can be broken down into smaller steps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100" dirty="0">
                          <a:latin typeface="Calibri"/>
                          <a:ea typeface="Calibri"/>
                          <a:cs typeface="Times New Roman"/>
                        </a:rPr>
                        <a:t>Exactly what to do in each step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GB" sz="1100" dirty="0">
                          <a:latin typeface="Calibri"/>
                          <a:ea typeface="Calibri"/>
                          <a:cs typeface="Times New Roman"/>
                        </a:rPr>
                        <a:t>The resources needed for each step, including how much time to spend on it.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atin typeface="Calibri"/>
                          <a:ea typeface="Calibri"/>
                          <a:cs typeface="Times New Roman"/>
                        </a:rPr>
                        <a:t>This is a really helpful one If you have a department planning different sections of distance learning, as it helps get a consistent method of setting instructions for students and helps colleagues to plan appropriate tasks. </a:t>
                      </a:r>
                    </a:p>
                  </a:txBody>
                  <a:tcPr marL="66963" marR="66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55230553"/>
              </p:ext>
            </p:extLst>
          </p:nvPr>
        </p:nvGraphicFramePr>
        <p:xfrm>
          <a:off x="0" y="1"/>
          <a:ext cx="6892288" cy="99902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60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901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30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30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03206">
                <a:tc gridSpan="4"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Huntington School History Department Virtual Learning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26419">
                <a:tc>
                  <a:txBody>
                    <a:bodyPr/>
                    <a:lstStyle/>
                    <a:p>
                      <a:r>
                        <a:rPr lang="en-GB" sz="1400" dirty="0"/>
                        <a:t>Year group</a:t>
                      </a:r>
                    </a:p>
                    <a:p>
                      <a:endParaRPr lang="en-GB" sz="700" dirty="0"/>
                    </a:p>
                    <a:p>
                      <a:pPr algn="ctr"/>
                      <a:r>
                        <a:rPr lang="en-GB" sz="4400" dirty="0"/>
                        <a:t>9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dirty="0"/>
                        <a:t>Research Project Title: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World War II: The British Experience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400" dirty="0"/>
                        <a:t>Estimated minimum time needed:</a:t>
                      </a:r>
                      <a:endParaRPr lang="en-US"/>
                    </a:p>
                    <a:p>
                      <a:pPr lvl="0">
                        <a:buNone/>
                      </a:pPr>
                      <a:endParaRPr lang="en-GB" sz="1400" dirty="0"/>
                    </a:p>
                    <a:p>
                      <a:pPr lvl="0" algn="ctr">
                        <a:buNone/>
                      </a:pPr>
                      <a:r>
                        <a:rPr lang="en-GB" sz="1400" dirty="0"/>
                        <a:t>Over the course of 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r>
                        <a:rPr lang="en-GB" sz="1800" b="1" dirty="0"/>
                        <a:t>2 weeks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600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STEP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TASK</a:t>
                      </a:r>
                      <a:r>
                        <a:rPr lang="en-GB" sz="1600" b="1" baseline="0" dirty="0"/>
                        <a:t> </a:t>
                      </a:r>
                      <a:r>
                        <a:rPr lang="en-GB" sz="1600" b="1" dirty="0"/>
                        <a:t>INSTRUCTIONS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PRESENTATION</a:t>
                      </a:r>
                      <a:r>
                        <a:rPr lang="en-GB" sz="1600" b="1" baseline="0" dirty="0"/>
                        <a:t> 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RESOURCES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14436"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1</a:t>
                      </a:r>
                    </a:p>
                    <a:p>
                      <a:pPr lvl="0" algn="ctr">
                        <a:buNone/>
                      </a:pPr>
                      <a:endParaRPr lang="en-GB" sz="2000" dirty="0"/>
                    </a:p>
                    <a:p>
                      <a:pPr lvl="0" algn="ctr">
                        <a:buNone/>
                      </a:pPr>
                      <a:r>
                        <a:rPr lang="en-GB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Dunkirk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aseline="0" dirty="0"/>
                        <a:t>1)  Learn about what happened during the Evacuation of Dunkirk</a:t>
                      </a:r>
                    </a:p>
                    <a:p>
                      <a:pPr marL="0" lvl="0" indent="0">
                        <a:buNone/>
                      </a:pPr>
                      <a:endParaRPr lang="en-GB" sz="1200" baseline="0" dirty="0"/>
                    </a:p>
                    <a:p>
                      <a:pPr marL="0" lvl="0" indent="0">
                        <a:buNone/>
                      </a:pPr>
                      <a:r>
                        <a:rPr lang="en-GB" sz="1200" baseline="0" dirty="0"/>
                        <a:t>2) Collect evidence to argue that Dunkirk was both a </a:t>
                      </a:r>
                      <a:r>
                        <a:rPr lang="en-GB" sz="1200" b="1" baseline="0" dirty="0"/>
                        <a:t>victory</a:t>
                      </a:r>
                      <a:r>
                        <a:rPr lang="en-GB" sz="1200" baseline="0" dirty="0"/>
                        <a:t>, (success) and a </a:t>
                      </a:r>
                      <a:r>
                        <a:rPr lang="en-GB" sz="1200" b="1" baseline="0" dirty="0"/>
                        <a:t>defeat</a:t>
                      </a:r>
                      <a:r>
                        <a:rPr lang="en-GB" sz="1200" baseline="0" dirty="0"/>
                        <a:t> (failure)</a:t>
                      </a:r>
                    </a:p>
                    <a:p>
                      <a:pPr marL="0" lvl="0" indent="0">
                        <a:buNone/>
                      </a:pPr>
                      <a:endParaRPr lang="en-GB" sz="1200" baseline="0" dirty="0"/>
                    </a:p>
                    <a:p>
                      <a:pPr marL="0" lvl="0" indent="0">
                        <a:buNone/>
                      </a:pPr>
                      <a:r>
                        <a:rPr lang="en-GB" sz="1200" baseline="0" dirty="0"/>
                        <a:t>3) Little Ships of Dunkirk: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GB" sz="1050" baseline="0" dirty="0"/>
                        <a:t>Research an example of someone </a:t>
                      </a:r>
                      <a:r>
                        <a:rPr lang="en-GB" sz="1050" b="1" baseline="0" dirty="0"/>
                        <a:t>who helped</a:t>
                      </a:r>
                      <a:r>
                        <a:rPr lang="en-GB" sz="1050" baseline="0" dirty="0"/>
                        <a:t> evacuate the soldiers</a:t>
                      </a:r>
                      <a:endParaRPr lang="en-GB" sz="105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1) Present your facts as a spider diagram or a neat bullet-point list.</a:t>
                      </a: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2) Draw a two-sided table and add your evidence.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Calibri"/>
                        </a:rPr>
                        <a:t>e.g. success – 338,000 soldiers rescued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Calibri"/>
                        </a:rPr>
                        <a:t>failure – equipment left behind</a:t>
                      </a:r>
                    </a:p>
                    <a:p>
                      <a:pPr lvl="0">
                        <a:buNone/>
                      </a:pPr>
                      <a:endParaRPr lang="en-GB" sz="8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3) Little fact 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000" b="0" i="0" u="none" strike="noStrike" baseline="0" noProof="0" dirty="0">
                          <a:latin typeface="Calibri"/>
                        </a:rPr>
                        <a:t>Paper, or your exercise book</a:t>
                      </a:r>
                      <a:br>
                        <a:rPr lang="en-GB" sz="1000" b="0" i="0" u="none" strike="noStrike" baseline="0" noProof="0" dirty="0">
                          <a:latin typeface="Calibri"/>
                        </a:rPr>
                      </a:br>
                      <a:endParaRPr lang="en-GB" sz="1000" b="0" i="0" u="none" strike="noStrike" baseline="0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baseline="0" noProof="0" dirty="0">
                          <a:latin typeface="Calibri"/>
                        </a:rPr>
                        <a:t>Helpful web pages:</a:t>
                      </a:r>
                    </a:p>
                    <a:p>
                      <a:pPr lvl="0">
                        <a:buNone/>
                      </a:pPr>
                      <a:r>
                        <a:rPr lang="en-GB" sz="700" b="0" i="0" u="none" strike="noStrike" baseline="0" noProof="0" dirty="0">
                          <a:latin typeface="Calibri"/>
                          <a:hlinkClick r:id="rId2"/>
                        </a:rPr>
                        <a:t>https://www.history.com/topics/world-war-ii/dunkirk</a:t>
                      </a:r>
                      <a:endParaRPr lang="en-US" sz="700"/>
                    </a:p>
                    <a:p>
                      <a:pPr lvl="0">
                        <a:buNone/>
                      </a:pPr>
                      <a:endParaRPr lang="en-GB" sz="700" b="0" i="0" u="none" strike="noStrike" baseline="0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700" b="0" i="0" u="none" strike="noStrike" baseline="0" noProof="0" dirty="0">
                          <a:hlinkClick r:id="rId3"/>
                        </a:rPr>
                        <a:t>https://www.historic-uk.com/HistoryUK/HistoryofBritain/Evacuation-of-Dunkirk/</a:t>
                      </a:r>
                      <a:endParaRPr lang="en-GB" sz="700"/>
                    </a:p>
                    <a:p>
                      <a:pPr lvl="0">
                        <a:buNone/>
                      </a:pPr>
                      <a:endParaRPr lang="en-GB" sz="1050" baseline="0" dirty="0"/>
                    </a:p>
                    <a:p>
                      <a:pPr lvl="0">
                        <a:buNone/>
                      </a:pPr>
                      <a:r>
                        <a:rPr lang="en-GB" sz="700" b="0" i="0" u="none" strike="noStrike" baseline="0" noProof="0" dirty="0">
                          <a:latin typeface="Calibri"/>
                          <a:hlinkClick r:id="rId4"/>
                        </a:rPr>
                        <a:t>https://en.wikipedia.org/wiki/Little_Ships_of_Dunkirk</a:t>
                      </a:r>
                      <a:endParaRPr lang="en-GB" sz="700"/>
                    </a:p>
                    <a:p>
                      <a:pPr lvl="0">
                        <a:buNone/>
                      </a:pPr>
                      <a:endParaRPr lang="en-GB" sz="1050" baseline="0" dirty="0"/>
                    </a:p>
                    <a:p>
                      <a:pPr lvl="0">
                        <a:buNone/>
                      </a:pPr>
                      <a:r>
                        <a:rPr lang="en-GB" sz="700" baseline="0" dirty="0">
                          <a:solidFill>
                            <a:srgbClr val="C00000"/>
                          </a:solidFill>
                        </a:rPr>
                        <a:t>The Film 'Dunkirk' is currently on Netflix!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6005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1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en-GB" sz="105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b="1" i="0" u="none" strike="noStrike" baseline="0" noProof="0" dirty="0">
                          <a:latin typeface="Calibri"/>
                        </a:rPr>
                        <a:t>1 hour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17297316"/>
                  </a:ext>
                </a:extLst>
              </a:tr>
              <a:tr h="1310421"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2</a:t>
                      </a:r>
                    </a:p>
                    <a:p>
                      <a:pPr lvl="0" algn="ctr">
                        <a:buNone/>
                      </a:pPr>
                      <a:endParaRPr lang="en-GB" sz="1100" dirty="0"/>
                    </a:p>
                    <a:p>
                      <a:pPr lvl="0" algn="ctr">
                        <a:buNone/>
                      </a:pPr>
                      <a:r>
                        <a:rPr lang="en-GB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The Battle of Britain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dirty="0"/>
                        <a:t>1) Watch </a:t>
                      </a:r>
                      <a:r>
                        <a:rPr lang="en-GB" sz="1200" b="1" dirty="0"/>
                        <a:t>the clip</a:t>
                      </a:r>
                      <a:r>
                        <a:rPr lang="en-GB" sz="1200" dirty="0"/>
                        <a:t> and list the advantages and disadvantages for Britain, and then for Germany</a:t>
                      </a:r>
                    </a:p>
                    <a:p>
                      <a:pPr marL="0" lvl="0" indent="0">
                        <a:buNone/>
                      </a:pPr>
                      <a:endParaRPr lang="en-GB" sz="1200" dirty="0"/>
                    </a:p>
                    <a:p>
                      <a:pPr marL="0" lvl="0" indent="0">
                        <a:buNone/>
                      </a:pPr>
                      <a:r>
                        <a:rPr lang="en-GB" sz="1200" dirty="0"/>
                        <a:t>2) </a:t>
                      </a:r>
                      <a:r>
                        <a:rPr lang="en-GB" sz="1200" b="1" i="1" dirty="0"/>
                        <a:t>Why did we win the Battle of Britain?</a:t>
                      </a:r>
                      <a:r>
                        <a:rPr lang="en-GB" sz="1200" i="1" dirty="0"/>
                        <a:t> </a:t>
                      </a:r>
                      <a:r>
                        <a:rPr lang="en-GB" sz="1200" dirty="0"/>
                        <a:t> Research and discuss:</a:t>
                      </a:r>
                      <a:endParaRPr lang="en-GB" dirty="0"/>
                    </a:p>
                    <a:p>
                      <a:pPr marL="0" lvl="0" indent="0">
                        <a:buNone/>
                      </a:pPr>
                      <a:r>
                        <a:rPr lang="en-GB" sz="1100" dirty="0"/>
                        <a:t>- The bravery of the pilots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GB" sz="1100" dirty="0"/>
                        <a:t>- Technology and equipment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GB" sz="1100" dirty="0"/>
                        <a:t>- Pilots from other countries 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1) Make two lists.</a:t>
                      </a:r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>
                        <a:buNone/>
                      </a:pPr>
                      <a:r>
                        <a:rPr lang="en-GB" sz="1200" dirty="0"/>
                        <a:t>2) Write a detailed paragraph.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i="0" u="none" strike="noStrike" noProof="0" dirty="0">
                          <a:latin typeface="Calibri"/>
                        </a:rPr>
                        <a:t>Paper, or your exercise book</a:t>
                      </a:r>
                      <a:endParaRPr lang="en-GB" sz="1000" dirty="0"/>
                    </a:p>
                    <a:p>
                      <a:pPr lvl="0">
                        <a:buNone/>
                      </a:pPr>
                      <a:endParaRPr lang="en-GB" sz="10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000" b="1" i="0" u="none" strike="noStrike" noProof="0" dirty="0">
                          <a:latin typeface="Calibri"/>
                        </a:rPr>
                        <a:t>Clip</a:t>
                      </a:r>
                      <a:r>
                        <a:rPr lang="en-GB" sz="1000" b="0" i="0" u="none" strike="noStrike" noProof="0" dirty="0">
                          <a:latin typeface="Calibri"/>
                        </a:rPr>
                        <a:t> </a:t>
                      </a:r>
                      <a:r>
                        <a:rPr lang="en-GB" sz="900" b="0" i="0" u="none" strike="noStrike" noProof="0" dirty="0">
                          <a:latin typeface="Calibri"/>
                        </a:rPr>
                        <a:t>: </a:t>
                      </a:r>
                      <a:r>
                        <a:rPr lang="en-GB" sz="700" b="0" i="0" u="none" strike="noStrike" noProof="0" dirty="0">
                          <a:hlinkClick r:id="rId5"/>
                        </a:rPr>
                        <a:t>https://www.youtube.com/watch?v=8XD1DNR11nU</a:t>
                      </a:r>
                      <a:endParaRPr lang="en-GB" sz="105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000" dirty="0"/>
                    </a:p>
                    <a:p>
                      <a:pPr lvl="0">
                        <a:buNone/>
                      </a:pPr>
                      <a:r>
                        <a:rPr lang="en-GB" sz="1000" dirty="0"/>
                        <a:t>Helpful webpages:</a:t>
                      </a:r>
                    </a:p>
                    <a:p>
                      <a:pPr lvl="0">
                        <a:buNone/>
                      </a:pPr>
                      <a:r>
                        <a:rPr lang="en-GB" sz="700" b="0" i="0" u="none" strike="noStrike" noProof="0" dirty="0">
                          <a:latin typeface="Calibri"/>
                          <a:hlinkClick r:id="rId6"/>
                        </a:rPr>
                        <a:t>https://www.warhistoryonline.com/world-war-ii/8-reasons-allies-won-battle-britain.html</a:t>
                      </a:r>
                      <a:endParaRPr lang="en-GB" sz="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6005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1800" b="1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en-GB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b="1" dirty="0"/>
                        <a:t>1 hour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56744218"/>
                  </a:ext>
                </a:extLst>
              </a:tr>
              <a:tr h="1360823"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3</a:t>
                      </a:r>
                    </a:p>
                    <a:p>
                      <a:pPr lvl="0" algn="ctr">
                        <a:buNone/>
                      </a:pPr>
                      <a:endParaRPr lang="en-GB" sz="1200" dirty="0"/>
                    </a:p>
                    <a:p>
                      <a:pPr lvl="0" algn="ctr">
                        <a:buNone/>
                      </a:pPr>
                      <a:r>
                        <a:rPr lang="en-GB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The Blitz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aseline="0" dirty="0"/>
                        <a:t>1) Pick </a:t>
                      </a:r>
                      <a:r>
                        <a:rPr lang="en-GB" sz="1200" b="1" baseline="0" dirty="0"/>
                        <a:t>3 UK cities</a:t>
                      </a:r>
                      <a:r>
                        <a:rPr lang="en-GB" sz="1200" baseline="0" dirty="0"/>
                        <a:t> and research the impact of the Blitz on them</a:t>
                      </a:r>
                    </a:p>
                    <a:p>
                      <a:pPr marL="0" lvl="0" indent="0">
                        <a:buNone/>
                      </a:pPr>
                      <a:endParaRPr lang="en-GB" sz="1200" baseline="0" dirty="0"/>
                    </a:p>
                    <a:p>
                      <a:pPr marL="0" lvl="0" indent="0">
                        <a:buNone/>
                      </a:pPr>
                      <a:r>
                        <a:rPr lang="en-GB" sz="1200" baseline="0" dirty="0"/>
                        <a:t>2) Google a definition of </a:t>
                      </a:r>
                      <a:r>
                        <a:rPr lang="en-GB" sz="1200" b="1" baseline="0" dirty="0"/>
                        <a:t>'Blitz Spirit'.  </a:t>
                      </a:r>
                      <a:r>
                        <a:rPr lang="en-GB" sz="1200" b="0" baseline="0" dirty="0"/>
                        <a:t>Find 3 examples of people who showed 'blitz spirit' in 1940</a:t>
                      </a:r>
                      <a:endParaRPr lang="en-GB" sz="1200" b="0" dirty="0"/>
                    </a:p>
                    <a:p>
                      <a:pPr marL="0" lvl="0" indent="0">
                        <a:buNone/>
                      </a:pPr>
                      <a:endParaRPr lang="en-GB" sz="1200" b="1" baseline="0" dirty="0"/>
                    </a:p>
                    <a:p>
                      <a:pPr marL="0" lvl="0" indent="0">
                        <a:buNone/>
                      </a:pPr>
                      <a:r>
                        <a:rPr lang="en-GB" sz="1200" b="0" baseline="0" dirty="0"/>
                        <a:t>3) </a:t>
                      </a:r>
                      <a:r>
                        <a:rPr lang="en-GB" sz="1200" b="1" i="1" baseline="0" dirty="0"/>
                        <a:t>Why do you think 'Blitz Spirit' is important in times of crisis?'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1200" baseline="0" dirty="0"/>
                        <a:t>1) Half a page each. Layout as mini posters.</a:t>
                      </a:r>
                    </a:p>
                    <a:p>
                      <a:pPr lvl="0">
                        <a:buNone/>
                      </a:pPr>
                      <a:endParaRPr lang="en-GB" sz="1200" baseline="0" dirty="0"/>
                    </a:p>
                    <a:p>
                      <a:pPr lvl="0">
                        <a:buNone/>
                      </a:pPr>
                      <a:r>
                        <a:rPr lang="en-GB" sz="1200" baseline="0" dirty="0"/>
                        <a:t>2) Copy definition , and then bullet point examples</a:t>
                      </a:r>
                    </a:p>
                    <a:p>
                      <a:pPr lvl="0">
                        <a:buNone/>
                      </a:pPr>
                      <a:endParaRPr lang="en-GB" sz="1200" baseline="0" dirty="0"/>
                    </a:p>
                    <a:p>
                      <a:pPr lvl="0">
                        <a:buNone/>
                      </a:pPr>
                      <a:r>
                        <a:rPr lang="en-GB" sz="1200" baseline="0" dirty="0"/>
                        <a:t>3) Answer in full sentences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baseline="0" noProof="0" dirty="0">
                          <a:latin typeface="Calibri"/>
                        </a:rPr>
                        <a:t>Paper, or your exercise book</a:t>
                      </a:r>
                    </a:p>
                    <a:p>
                      <a:pPr lvl="0">
                        <a:buNone/>
                      </a:pPr>
                      <a:endParaRPr lang="en-GB" baseline="0" dirty="0"/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baseline="0" noProof="0" dirty="0">
                          <a:latin typeface="Calibri"/>
                        </a:rPr>
                        <a:t>Helpful webpages:</a:t>
                      </a:r>
                      <a:endParaRPr lang="en-GB" sz="700" dirty="0"/>
                    </a:p>
                    <a:p>
                      <a:pPr lvl="0">
                        <a:buNone/>
                      </a:pPr>
                      <a:r>
                        <a:rPr lang="en-GB" sz="700" b="0" i="0" u="none" strike="noStrike" baseline="0" noProof="0" dirty="0">
                          <a:hlinkClick r:id="rId7"/>
                        </a:rPr>
                        <a:t>https://www.iwm.org.uk/history/the-blitz-around-britain</a:t>
                      </a:r>
                      <a:endParaRPr lang="en-GB" sz="700"/>
                    </a:p>
                    <a:p>
                      <a:pPr lvl="0">
                        <a:buNone/>
                      </a:pPr>
                      <a:endParaRPr lang="en-GB" sz="700" b="0" i="0" u="none" strike="noStrike" baseline="0" noProof="0" dirty="0"/>
                    </a:p>
                    <a:p>
                      <a:pPr lvl="0">
                        <a:buNone/>
                      </a:pPr>
                      <a:r>
                        <a:rPr lang="en-GB" sz="700" b="0" i="0" u="none" strike="noStrike" noProof="0" dirty="0">
                          <a:latin typeface="Calibri"/>
                          <a:hlinkClick r:id="rId8"/>
                        </a:rPr>
                        <a:t>https://www.bbc.co.uk/news/magazine-11213968</a:t>
                      </a:r>
                      <a:endParaRPr lang="en-GB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6005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1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en-GB" sz="1200" b="1" i="1" baseline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b="1" i="0" u="none" strike="noStrike" noProof="0" dirty="0">
                          <a:latin typeface="Calibri"/>
                        </a:rPr>
                        <a:t>1 hour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3722026"/>
                  </a:ext>
                </a:extLst>
              </a:tr>
              <a:tr h="1663226"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4</a:t>
                      </a:r>
                    </a:p>
                    <a:p>
                      <a:pPr lvl="0" algn="ctr">
                        <a:buNone/>
                      </a:pPr>
                      <a:endParaRPr lang="en-GB" sz="1800" dirty="0"/>
                    </a:p>
                    <a:p>
                      <a:pPr lvl="0" algn="ctr">
                        <a:buNone/>
                      </a:pPr>
                      <a:r>
                        <a:rPr lang="en-GB" sz="1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The Home Front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aseline="0" dirty="0"/>
                        <a:t>1) How did </a:t>
                      </a:r>
                      <a:r>
                        <a:rPr lang="en-GB" sz="1200" b="1" baseline="0" dirty="0"/>
                        <a:t>people help</a:t>
                      </a:r>
                      <a:r>
                        <a:rPr lang="en-GB" sz="1200" baseline="0" dirty="0"/>
                        <a:t> during a time of crisis?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aseline="0" dirty="0"/>
                        <a:t>Research: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Evacuations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Rationing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The Home Guard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Women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GB" sz="1200" baseline="0" dirty="0"/>
                    </a:p>
                    <a:p>
                      <a:pPr marL="0" lvl="0" indent="0">
                        <a:buNone/>
                      </a:pPr>
                      <a:r>
                        <a:rPr lang="en-GB" sz="1200" baseline="0" dirty="0"/>
                        <a:t>2) Who did life</a:t>
                      </a:r>
                      <a:r>
                        <a:rPr lang="en-GB" sz="1200" b="1" baseline="0" dirty="0"/>
                        <a:t> change</a:t>
                      </a:r>
                      <a:r>
                        <a:rPr lang="en-GB" sz="1200" baseline="0" dirty="0"/>
                        <a:t> the most for; men, women or children?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1200" baseline="0" dirty="0"/>
                        <a:t>1) Set out as a big mind map on A3 paper </a:t>
                      </a:r>
                      <a:r>
                        <a:rPr lang="en-GB" sz="1000" baseline="0" dirty="0"/>
                        <a:t>(glue/stick together A4)</a:t>
                      </a:r>
                    </a:p>
                    <a:p>
                      <a:pPr lvl="0">
                        <a:buNone/>
                      </a:pPr>
                      <a:endParaRPr lang="en-GB" sz="1400" baseline="0" dirty="0"/>
                    </a:p>
                    <a:p>
                      <a:pPr lvl="0">
                        <a:buNone/>
                      </a:pPr>
                      <a:r>
                        <a:rPr lang="en-GB" sz="1200" baseline="0" dirty="0"/>
                        <a:t>2) Colour code your mind map into</a:t>
                      </a:r>
                    </a:p>
                    <a:p>
                      <a:pPr lvl="0">
                        <a:buNone/>
                      </a:pPr>
                      <a:r>
                        <a:rPr lang="en-GB" sz="1050" baseline="0" dirty="0"/>
                        <a:t>- Men</a:t>
                      </a:r>
                    </a:p>
                    <a:p>
                      <a:pPr lvl="0">
                        <a:buNone/>
                      </a:pPr>
                      <a:r>
                        <a:rPr lang="en-GB" sz="1050" baseline="0" dirty="0"/>
                        <a:t>-Women</a:t>
                      </a:r>
                    </a:p>
                    <a:p>
                      <a:pPr lvl="0">
                        <a:buNone/>
                      </a:pPr>
                      <a:r>
                        <a:rPr lang="en-GB" sz="1050" baseline="0" dirty="0"/>
                        <a:t>-Children</a:t>
                      </a:r>
                    </a:p>
                    <a:p>
                      <a:pPr lvl="0">
                        <a:buNone/>
                      </a:pPr>
                      <a:r>
                        <a:rPr lang="en-GB" sz="1200" baseline="0" dirty="0"/>
                        <a:t>Write a judgement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000" b="0" i="0" u="none" strike="noStrike" baseline="0" noProof="0" dirty="0">
                          <a:latin typeface="Calibri"/>
                        </a:rPr>
                        <a:t>Paper, or your exercise book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000" b="0" i="0" u="none" strike="noStrike" baseline="0" noProof="0" dirty="0"/>
                    </a:p>
                    <a:p>
                      <a:pPr lvl="0">
                        <a:buNone/>
                      </a:pPr>
                      <a:endParaRPr lang="en-GB" sz="1000" b="0" i="0" u="none" strike="noStrike" baseline="0" noProof="0" dirty="0"/>
                    </a:p>
                    <a:p>
                      <a:pPr lvl="0">
                        <a:buNone/>
                      </a:pPr>
                      <a:endParaRPr lang="en-GB" sz="1000" b="0" i="0" u="none" strike="noStrike" baseline="0" noProof="0" dirty="0"/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baseline="0" noProof="0" dirty="0"/>
                        <a:t>Helpful webpages:</a:t>
                      </a:r>
                      <a:endParaRPr lang="en-GB" sz="800" dirty="0"/>
                    </a:p>
                    <a:p>
                      <a:pPr lvl="0">
                        <a:buNone/>
                      </a:pPr>
                      <a:r>
                        <a:rPr lang="en-GB" sz="700" b="0" i="0" u="none" strike="noStrike" baseline="0" noProof="0" dirty="0">
                          <a:latin typeface="Calibri"/>
                          <a:hlinkClick r:id="rId9"/>
                        </a:rPr>
                        <a:t>#https://www.bbc.co.uk/bitesize/guides/z6ctyrd/revision/3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700" b="0" i="0" u="none" strike="noStrike" baseline="0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700" b="0" i="0" u="none" strike="noStrike" baseline="0" noProof="0" dirty="0">
                          <a:hlinkClick r:id="rId10"/>
                        </a:rPr>
                        <a:t>https://www.iwm.org.uk/history/growing-up-in-the-second-world-war</a:t>
                      </a:r>
                      <a:endParaRPr lang="en-GB" sz="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2805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1800" b="1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en-GB" sz="1200" baseline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b="1" i="0" u="none" strike="noStrike" baseline="0" noProof="0" dirty="0">
                          <a:latin typeface="Calibri"/>
                        </a:rPr>
                        <a:t>1 hour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8556948"/>
                  </a:ext>
                </a:extLst>
              </a:tr>
              <a:tr h="386405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Help</a:t>
                      </a:r>
                      <a:r>
                        <a:rPr lang="en-GB" sz="1000" baseline="0" dirty="0"/>
                        <a:t> and support:</a:t>
                      </a:r>
                      <a:endParaRPr lang="en-GB" sz="10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r>
                        <a:rPr lang="en-GB" sz="1100" dirty="0"/>
                        <a:t>Email your teacher</a:t>
                      </a:r>
                      <a:r>
                        <a:rPr lang="en-GB" sz="1100" baseline="0" dirty="0"/>
                        <a:t> using the school email system. </a:t>
                      </a:r>
                      <a:endParaRPr lang="en-US" sz="11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60567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64652841"/>
              </p:ext>
            </p:extLst>
          </p:nvPr>
        </p:nvGraphicFramePr>
        <p:xfrm>
          <a:off x="0" y="0"/>
          <a:ext cx="6858000" cy="97740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77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812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24381">
                <a:tc gridSpan="4">
                  <a:txBody>
                    <a:bodyPr/>
                    <a:lstStyle/>
                    <a:p>
                      <a:pPr algn="ctr"/>
                      <a:r>
                        <a:rPr lang="en-GB" sz="1800"/>
                        <a:t>Huntington School History Department Virtual Learning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32915">
                <a:tc>
                  <a:txBody>
                    <a:bodyPr/>
                    <a:lstStyle/>
                    <a:p>
                      <a:r>
                        <a:rPr lang="en-GB" sz="1400"/>
                        <a:t>Year group</a:t>
                      </a:r>
                    </a:p>
                    <a:p>
                      <a:endParaRPr lang="en-GB" sz="700"/>
                    </a:p>
                    <a:p>
                      <a:pPr algn="ctr"/>
                      <a:r>
                        <a:rPr lang="en-GB" sz="2800"/>
                        <a:t>11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/>
                        <a:t>Title/Question:</a:t>
                      </a:r>
                    </a:p>
                    <a:p>
                      <a:endParaRPr lang="en-GB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Estimated minimum time needed:</a:t>
                      </a:r>
                    </a:p>
                    <a:p>
                      <a:endParaRPr lang="en-GB" sz="1400" baseline="0"/>
                    </a:p>
                    <a:p>
                      <a:pPr lvl="0">
                        <a:buNone/>
                      </a:pPr>
                      <a:r>
                        <a:rPr lang="en-GB" sz="1400" baseline="0"/>
                        <a:t>30 mins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33325">
                <a:tc gridSpan="4">
                  <a:txBody>
                    <a:bodyPr/>
                    <a:lstStyle/>
                    <a:p>
                      <a:r>
                        <a:rPr lang="en-GB" sz="1400"/>
                        <a:t>Purpose of learning: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8949"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STEP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TASK</a:t>
                      </a:r>
                      <a:r>
                        <a:rPr lang="en-GB" sz="1400" baseline="0"/>
                        <a:t> </a:t>
                      </a:r>
                      <a:r>
                        <a:rPr lang="en-GB" sz="1400"/>
                        <a:t>INSTRUCTIONS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PRESENTATION</a:t>
                      </a:r>
                      <a:r>
                        <a:rPr lang="en-GB" sz="1400" baseline="0"/>
                        <a:t> 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/>
                        <a:t>RESOURCES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64218">
                <a:tc>
                  <a:txBody>
                    <a:bodyPr/>
                    <a:lstStyle/>
                    <a:p>
                      <a:pPr algn="ctr"/>
                      <a:r>
                        <a:rPr lang="en-GB" sz="400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64218">
                <a:tc>
                  <a:txBody>
                    <a:bodyPr/>
                    <a:lstStyle/>
                    <a:p>
                      <a:pPr algn="ctr"/>
                      <a:r>
                        <a:rPr lang="en-GB" sz="400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6421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4000"/>
                        <a:t>3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GB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46421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4000"/>
                        <a:t>4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GB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464218"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Help</a:t>
                      </a:r>
                      <a:r>
                        <a:rPr lang="en-GB" baseline="0"/>
                        <a:t> and support:</a:t>
                      </a:r>
                      <a:endParaRPr lang="en-GB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r>
                        <a:rPr lang="en-GB"/>
                        <a:t>Email your teacher</a:t>
                      </a:r>
                      <a:r>
                        <a:rPr lang="en-GB" baseline="0"/>
                        <a:t> using the school email system. </a:t>
                      </a:r>
                    </a:p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60567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444</Words>
  <Application>Microsoft Office PowerPoint</Application>
  <PresentationFormat>A4 Paper (210x297 mm)</PresentationFormat>
  <Paragraphs>153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Hugh</dc:creator>
  <cp:lastModifiedBy>Rosie</cp:lastModifiedBy>
  <cp:revision>2</cp:revision>
  <dcterms:created xsi:type="dcterms:W3CDTF">2020-03-17T11:24:11Z</dcterms:created>
  <dcterms:modified xsi:type="dcterms:W3CDTF">2020-04-02T09:58:35Z</dcterms:modified>
</cp:coreProperties>
</file>