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78" r:id="rId3"/>
    <p:sldId id="257" r:id="rId4"/>
    <p:sldId id="266" r:id="rId5"/>
    <p:sldId id="267" r:id="rId6"/>
    <p:sldId id="269" r:id="rId7"/>
    <p:sldId id="270" r:id="rId8"/>
    <p:sldId id="268" r:id="rId9"/>
    <p:sldId id="271" r:id="rId10"/>
    <p:sldId id="272" r:id="rId11"/>
    <p:sldId id="273" r:id="rId12"/>
    <p:sldId id="274" r:id="rId13"/>
    <p:sldId id="275"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456" y="-235"/>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00D17-563C-4B58-8C03-3920DA7E75B0}" type="datetimeFigureOut">
              <a:rPr lang="en-GB" smtClean="0"/>
              <a:pPr/>
              <a:t>02/04/2020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0E658-A1F9-4387-80CB-90684ACE85AA}" type="slidenum">
              <a:rPr lang="en-GB" smtClean="0"/>
              <a:pPr/>
              <a:t>‹#›</a:t>
            </a:fld>
            <a:endParaRPr lang="en-GB"/>
          </a:p>
        </p:txBody>
      </p:sp>
    </p:spTree>
    <p:extLst>
      <p:ext uri="{BB962C8B-B14F-4D97-AF65-F5344CB8AC3E}">
        <p14:creationId xmlns:p14="http://schemas.microsoft.com/office/powerpoint/2010/main" xmlns="" val="14873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the title in your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34895-1CE4-4859-99DC-224A9591B9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5432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34895-1CE4-4859-99DC-224A9591B9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4532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34895-1CE4-4859-99DC-224A9591B9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3299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the title The Domesday Book in your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34895-1CE4-4859-99DC-224A9591B9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4451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34895-1CE4-4859-99DC-224A9591B9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0999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5B736-984B-4136-9277-45059A912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0F3111CF-FBC9-47C5-8928-BC2B01450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B75E54F-F514-442E-8914-1C0945D7450E}"/>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5" name="Footer Placeholder 4">
            <a:extLst>
              <a:ext uri="{FF2B5EF4-FFF2-40B4-BE49-F238E27FC236}">
                <a16:creationId xmlns:a16="http://schemas.microsoft.com/office/drawing/2014/main" xmlns="" id="{B7FE1988-ED86-4580-BFBA-9B265D77A4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CF6E1B8-6499-47A5-B62A-E3634BB3D5AE}"/>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372904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84953-C395-4BF7-9B6F-2BA90E2525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39B95C3-F284-4F81-93C9-C55829642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2724E9D-F9D5-4525-8C15-357EB7DB33C6}"/>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5" name="Footer Placeholder 4">
            <a:extLst>
              <a:ext uri="{FF2B5EF4-FFF2-40B4-BE49-F238E27FC236}">
                <a16:creationId xmlns:a16="http://schemas.microsoft.com/office/drawing/2014/main" xmlns="" id="{01DF3320-DF45-4D02-BE07-9F4290F873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4A4FC65-7441-493E-8052-6D36581264AC}"/>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402373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F573CA-C3EE-4198-88C3-62302DEDD5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2B3755A-B526-40E3-98E8-8411280891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27DE308-0092-4791-9DD3-029EACB67424}"/>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5" name="Footer Placeholder 4">
            <a:extLst>
              <a:ext uri="{FF2B5EF4-FFF2-40B4-BE49-F238E27FC236}">
                <a16:creationId xmlns:a16="http://schemas.microsoft.com/office/drawing/2014/main" xmlns="" id="{3C3E172F-116D-4C7E-9EAA-4081ABECF5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2595466-27EB-4CA9-84C9-7A9900B0C55F}"/>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201629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306264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403747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1490019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2545362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208586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21237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3486268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422912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4B6D31-ECD4-4B22-A97C-C48ACD5D32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6161922-3E48-48CF-A82B-8C2DDCD552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F665F39-13B9-46C7-AE33-F857CFAFBCB3}"/>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5" name="Footer Placeholder 4">
            <a:extLst>
              <a:ext uri="{FF2B5EF4-FFF2-40B4-BE49-F238E27FC236}">
                <a16:creationId xmlns:a16="http://schemas.microsoft.com/office/drawing/2014/main" xmlns="" id="{638FA8B1-4914-41AB-9E26-EF4A65D514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498B441-B6D6-495B-AE32-7AEDE12BB090}"/>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3930454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3365256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194259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3D69AD-E92C-49FE-9121-5A916AF9816B}" type="datetimeFigureOut">
              <a:rPr lang="en-GB" smtClean="0"/>
              <a:pPr/>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255656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3E312C-57ED-45B4-8035-4232C25160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90BF654-6A2B-4C13-B7CC-9D80A3C16A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A42D25-550B-4362-ACCD-4049D732A65E}"/>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5" name="Footer Placeholder 4">
            <a:extLst>
              <a:ext uri="{FF2B5EF4-FFF2-40B4-BE49-F238E27FC236}">
                <a16:creationId xmlns:a16="http://schemas.microsoft.com/office/drawing/2014/main" xmlns="" id="{FA3E65CB-8E69-4BB9-8B50-9DD4ED4DCF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B13DB58-620F-4F90-A842-0A0EC409C068}"/>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339467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7B218-CBDC-417A-B7DD-2AA8619BEC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13610B6-4258-441D-8C4D-68E8C65C87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DD6AB360-DFE7-4B74-AE72-5CFF5AFCCC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D80D47B3-D0D9-47BF-9646-618D9F96427D}"/>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6" name="Footer Placeholder 5">
            <a:extLst>
              <a:ext uri="{FF2B5EF4-FFF2-40B4-BE49-F238E27FC236}">
                <a16:creationId xmlns:a16="http://schemas.microsoft.com/office/drawing/2014/main" xmlns="" id="{BC03826E-2D57-42F2-AE5C-52C34288D6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5EBA86F-BF38-4F92-90E0-132DC7505137}"/>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235995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4989B2-041F-44A9-BBC4-4E51E16EF6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135C672-04B7-48BB-8B08-81C6F8A49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8A1FF8F-B245-442E-89C9-3F40834F20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47E749DF-D9C1-4068-8F5E-8A5F56E27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5F18847-41CA-405B-B9FD-08241CC154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860D621B-DB59-4D6A-A340-59BAC6D79D85}"/>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8" name="Footer Placeholder 7">
            <a:extLst>
              <a:ext uri="{FF2B5EF4-FFF2-40B4-BE49-F238E27FC236}">
                <a16:creationId xmlns:a16="http://schemas.microsoft.com/office/drawing/2014/main" xmlns="" id="{CFC5EE95-A9A8-46A8-A433-6F1BBF85C2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D7B65520-AA98-4474-AC7F-F6E2666CFD41}"/>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16886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DBDA95-2853-40A4-9432-69257DFC74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89F412C-8FB5-406C-B690-970C7A49E41C}"/>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4" name="Footer Placeholder 3">
            <a:extLst>
              <a:ext uri="{FF2B5EF4-FFF2-40B4-BE49-F238E27FC236}">
                <a16:creationId xmlns:a16="http://schemas.microsoft.com/office/drawing/2014/main" xmlns="" id="{E71B8D2A-ADBE-4E34-9EF9-C3C9AF0D17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D34454FC-4B6F-46D1-92A8-0719C157EABF}"/>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193998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8015336-89F2-461F-85FF-5482E882CC6B}"/>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3" name="Footer Placeholder 2">
            <a:extLst>
              <a:ext uri="{FF2B5EF4-FFF2-40B4-BE49-F238E27FC236}">
                <a16:creationId xmlns:a16="http://schemas.microsoft.com/office/drawing/2014/main" xmlns="" id="{8047ACC5-4A77-46E9-A012-85133BFDEC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5623FB61-01D0-43E8-820A-65C96C0892A5}"/>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344351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DBC30B-4DBB-4C16-B98E-8497C471C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3E2871C-3AB3-40FE-BF2C-A9859F6D0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3F42EC38-522B-469F-A51E-4FD1313C7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3DFC196-3770-4F1A-A33E-93BDD8292120}"/>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6" name="Footer Placeholder 5">
            <a:extLst>
              <a:ext uri="{FF2B5EF4-FFF2-40B4-BE49-F238E27FC236}">
                <a16:creationId xmlns:a16="http://schemas.microsoft.com/office/drawing/2014/main" xmlns="" id="{50D13784-FCF9-41E2-A1F4-D5F2F4F2CF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17BBE0F-A315-4364-8BD1-213E25CC3011}"/>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25539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4F2CD-479B-48FC-B697-43FDC3FB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0369DB33-95E1-437F-B190-A80BD662E6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56DDEE53-28B1-4D1F-B2C9-783DF3F8A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7CDA04C-63B3-4D40-8E08-0EAB0221437B}"/>
              </a:ext>
            </a:extLst>
          </p:cNvPr>
          <p:cNvSpPr>
            <a:spLocks noGrp="1"/>
          </p:cNvSpPr>
          <p:nvPr>
            <p:ph type="dt" sz="half" idx="10"/>
          </p:nvPr>
        </p:nvSpPr>
        <p:spPr/>
        <p:txBody>
          <a:bodyPr/>
          <a:lstStyle/>
          <a:p>
            <a:fld id="{9732BD35-9EA2-470D-8DA3-2BD0E1D942E0}" type="datetimeFigureOut">
              <a:rPr lang="en-GB" smtClean="0"/>
              <a:pPr/>
              <a:t>02/04/2020</a:t>
            </a:fld>
            <a:endParaRPr lang="en-GB"/>
          </a:p>
        </p:txBody>
      </p:sp>
      <p:sp>
        <p:nvSpPr>
          <p:cNvPr id="6" name="Footer Placeholder 5">
            <a:extLst>
              <a:ext uri="{FF2B5EF4-FFF2-40B4-BE49-F238E27FC236}">
                <a16:creationId xmlns:a16="http://schemas.microsoft.com/office/drawing/2014/main" xmlns="" id="{D0AEC8BE-4D42-4156-9428-46C49D5443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429C31B-B523-4446-8CFB-4A03346BF501}"/>
              </a:ext>
            </a:extLst>
          </p:cNvPr>
          <p:cNvSpPr>
            <a:spLocks noGrp="1"/>
          </p:cNvSpPr>
          <p:nvPr>
            <p:ph type="sldNum" sz="quarter" idx="12"/>
          </p:nvPr>
        </p:nvSpPr>
        <p:spPr/>
        <p:txBody>
          <a:body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31998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B1C6510-D458-4807-82EC-D26D8365A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189A105-DA91-44B3-A698-2484977008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C7B032E-9B97-4A47-A1C6-560CE8C12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BD35-9EA2-470D-8DA3-2BD0E1D942E0}" type="datetimeFigureOut">
              <a:rPr lang="en-GB" smtClean="0"/>
              <a:pPr/>
              <a:t>02/04/2020</a:t>
            </a:fld>
            <a:endParaRPr lang="en-GB"/>
          </a:p>
        </p:txBody>
      </p:sp>
      <p:sp>
        <p:nvSpPr>
          <p:cNvPr id="5" name="Footer Placeholder 4">
            <a:extLst>
              <a:ext uri="{FF2B5EF4-FFF2-40B4-BE49-F238E27FC236}">
                <a16:creationId xmlns:a16="http://schemas.microsoft.com/office/drawing/2014/main" xmlns="" id="{FCB0C955-EA53-4FC9-8C07-6DD13911E2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18B474EA-C579-4822-A6CC-9CB1D57C8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53237-8644-43E3-B7F7-81AC2BD63EE6}" type="slidenum">
              <a:rPr lang="en-GB" smtClean="0"/>
              <a:pPr/>
              <a:t>‹#›</a:t>
            </a:fld>
            <a:endParaRPr lang="en-GB"/>
          </a:p>
        </p:txBody>
      </p:sp>
    </p:spTree>
    <p:extLst>
      <p:ext uri="{BB962C8B-B14F-4D97-AF65-F5344CB8AC3E}">
        <p14:creationId xmlns:p14="http://schemas.microsoft.com/office/powerpoint/2010/main" xmlns="" val="115657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69AD-E92C-49FE-9121-5A916AF9816B}" type="datetimeFigureOut">
              <a:rPr lang="en-GB" smtClean="0"/>
              <a:pPr/>
              <a:t>02/04/2020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B23B1-7E64-448A-83D4-45484C995318}" type="slidenum">
              <a:rPr lang="en-GB" smtClean="0"/>
              <a:pPr/>
              <a:t>‹#›</a:t>
            </a:fld>
            <a:endParaRPr lang="en-GB"/>
          </a:p>
        </p:txBody>
      </p:sp>
    </p:spTree>
    <p:extLst>
      <p:ext uri="{BB962C8B-B14F-4D97-AF65-F5344CB8AC3E}">
        <p14:creationId xmlns:p14="http://schemas.microsoft.com/office/powerpoint/2010/main" xmlns="" val="760390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lburnham@yahoo.co.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opendomesday.org/place/TF0646/new-and-old-sleaford/"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3.xml"/><Relationship Id="rId1" Type="http://schemas.openxmlformats.org/officeDocument/2006/relationships/video"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554182"/>
            <a:ext cx="10515600" cy="5622781"/>
          </a:xfrm>
        </p:spPr>
        <p:txBody>
          <a:bodyPr>
            <a:normAutofit fontScale="62500" lnSpcReduction="20000"/>
          </a:bodyPr>
          <a:lstStyle/>
          <a:p>
            <a:pPr>
              <a:buNone/>
            </a:pPr>
            <a:r>
              <a:rPr lang="en-US" b="1" dirty="0" smtClean="0"/>
              <a:t>HA Resource Hub Submission Form	</a:t>
            </a:r>
            <a:r>
              <a:rPr lang="en-US" b="1" dirty="0" smtClean="0"/>
              <a:t/>
            </a:r>
            <a:br>
              <a:rPr lang="en-US" b="1" dirty="0" smtClean="0"/>
            </a:br>
            <a:endParaRPr lang="en-US" b="1" dirty="0" smtClean="0"/>
          </a:p>
          <a:p>
            <a:pPr>
              <a:buNone/>
            </a:pPr>
            <a:r>
              <a:rPr lang="en-US" b="1" dirty="0" smtClean="0"/>
              <a:t>Resource Title: What was the impact of the Norman Conquest on England?	</a:t>
            </a:r>
            <a:endParaRPr lang="en-US" b="1" dirty="0" smtClean="0"/>
          </a:p>
          <a:p>
            <a:pPr>
              <a:buNone/>
            </a:pPr>
            <a:r>
              <a:rPr lang="en-US" b="1" dirty="0" smtClean="0"/>
              <a:t>Age </a:t>
            </a:r>
            <a:r>
              <a:rPr lang="en-US" b="1" dirty="0" smtClean="0"/>
              <a:t>Range: Year 10 (GCSE)	</a:t>
            </a:r>
          </a:p>
          <a:p>
            <a:pPr>
              <a:buNone/>
            </a:pPr>
            <a:r>
              <a:rPr lang="en-US" b="1" dirty="0" smtClean="0"/>
              <a:t>Author name and email contact</a:t>
            </a:r>
            <a:r>
              <a:rPr lang="en-US" b="1" dirty="0" smtClean="0"/>
              <a:t>: </a:t>
            </a:r>
            <a:r>
              <a:rPr lang="en-GB" b="1" dirty="0" smtClean="0"/>
              <a:t>Sally Burnham </a:t>
            </a:r>
            <a:r>
              <a:rPr lang="en-GB" b="1" dirty="0" smtClean="0">
                <a:hlinkClick r:id="rId2"/>
              </a:rPr>
              <a:t>Salburnham@yahoo.co.uk</a:t>
            </a:r>
            <a:r>
              <a:rPr lang="en-GB" b="1" dirty="0" smtClean="0"/>
              <a:t> </a:t>
            </a:r>
            <a:endParaRPr lang="en-GB" b="1" dirty="0" smtClean="0"/>
          </a:p>
          <a:p>
            <a:pPr>
              <a:buNone/>
            </a:pPr>
            <a:r>
              <a:rPr lang="en-US" b="1" dirty="0" smtClean="0"/>
              <a:t>Resource </a:t>
            </a:r>
            <a:r>
              <a:rPr lang="en-US" b="1" dirty="0" smtClean="0"/>
              <a:t>Details:  </a:t>
            </a:r>
            <a:r>
              <a:rPr lang="en-GB" b="1" dirty="0" smtClean="0"/>
              <a:t>2x PPTs </a:t>
            </a:r>
            <a:endParaRPr lang="en-GB" b="1" dirty="0" smtClean="0"/>
          </a:p>
          <a:p>
            <a:pPr>
              <a:buNone/>
            </a:pPr>
            <a:r>
              <a:rPr lang="en-GB" b="1" dirty="0" smtClean="0"/>
              <a:t>	</a:t>
            </a:r>
          </a:p>
          <a:p>
            <a:pPr>
              <a:buNone/>
            </a:pPr>
            <a:r>
              <a:rPr lang="en-US" b="1" dirty="0" smtClean="0"/>
              <a:t>Necessary prior learning to complete this:</a:t>
            </a:r>
          </a:p>
          <a:p>
            <a:pPr>
              <a:buNone/>
            </a:pPr>
            <a:r>
              <a:rPr lang="en-US" dirty="0" smtClean="0"/>
              <a:t>Students should have studied the Battle of Hastings and how the Normans established control. It is based on the OCR B SHP course.	</a:t>
            </a:r>
            <a:endParaRPr lang="en-US" dirty="0" smtClean="0"/>
          </a:p>
          <a:p>
            <a:pPr>
              <a:buNone/>
            </a:pPr>
            <a:r>
              <a:rPr lang="en-US" b="1" dirty="0" smtClean="0"/>
              <a:t>What </a:t>
            </a:r>
            <a:r>
              <a:rPr lang="en-US" b="1" dirty="0" smtClean="0"/>
              <a:t>does it lead to next? </a:t>
            </a:r>
          </a:p>
          <a:p>
            <a:pPr>
              <a:buNone/>
            </a:pPr>
            <a:r>
              <a:rPr lang="en-US" dirty="0" smtClean="0"/>
              <a:t>Exam question on the impact of the Conquest.</a:t>
            </a:r>
          </a:p>
          <a:p>
            <a:pPr>
              <a:buNone/>
            </a:pPr>
            <a:endParaRPr lang="en-GB" b="1" dirty="0" smtClean="0"/>
          </a:p>
          <a:p>
            <a:pPr>
              <a:buNone/>
            </a:pPr>
            <a:r>
              <a:rPr lang="en-US" b="1" dirty="0" smtClean="0"/>
              <a:t>Explanation</a:t>
            </a:r>
            <a:r>
              <a:rPr lang="en-US" b="1" dirty="0" smtClean="0"/>
              <a:t>: How should this resource be used? </a:t>
            </a:r>
          </a:p>
          <a:p>
            <a:r>
              <a:rPr lang="en-US" dirty="0" smtClean="0"/>
              <a:t>Students need access to a textbook – the pages here are from the OCR B SHP textbook but teachers could easily use the pages in their own textbook.</a:t>
            </a:r>
          </a:p>
          <a:p>
            <a:r>
              <a:rPr lang="en-US" dirty="0" smtClean="0"/>
              <a:t>For the </a:t>
            </a:r>
            <a:r>
              <a:rPr lang="en-US" dirty="0" err="1" smtClean="0"/>
              <a:t>Domesday</a:t>
            </a:r>
            <a:r>
              <a:rPr lang="en-US" dirty="0" smtClean="0"/>
              <a:t> Book work you might want to change the </a:t>
            </a:r>
            <a:r>
              <a:rPr lang="en-US" dirty="0" err="1" smtClean="0"/>
              <a:t>weblink</a:t>
            </a:r>
            <a:r>
              <a:rPr lang="en-US" dirty="0" smtClean="0"/>
              <a:t> to your local </a:t>
            </a:r>
            <a:r>
              <a:rPr lang="en-US" dirty="0" err="1" smtClean="0"/>
              <a:t>Domesday</a:t>
            </a:r>
            <a:r>
              <a:rPr lang="en-US" dirty="0" smtClean="0"/>
              <a:t> Book records.</a:t>
            </a:r>
          </a:p>
          <a:p>
            <a:r>
              <a:rPr lang="en-US" dirty="0" smtClean="0"/>
              <a:t>Students work through the PPT following instructions, answering questions and finally completing the essay question</a:t>
            </a:r>
            <a:r>
              <a:rPr lang="en-US" dirty="0" smtClean="0"/>
              <a:t>.</a:t>
            </a:r>
            <a:endParaRPr lang="en-GB" dirty="0" smtClean="0"/>
          </a:p>
          <a:p>
            <a:pPr>
              <a:buNone/>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029D5AD-8348-4446-B191-6A9B6FE03F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xmlns="" id="{A3F395A2-2B64-4749-BD93-2F159C7E1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xmlns="" id="{5CF0135B-EAB8-4CA0-896C-2D897ECD28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5F49E92-3E73-42A2-ADBA-0421E845447D}"/>
              </a:ext>
            </a:extLst>
          </p:cNvPr>
          <p:cNvSpPr>
            <a:spLocks noGrp="1"/>
          </p:cNvSpPr>
          <p:nvPr>
            <p:ph type="title"/>
          </p:nvPr>
        </p:nvSpPr>
        <p:spPr>
          <a:xfrm>
            <a:off x="838200" y="253397"/>
            <a:ext cx="10515600" cy="1273233"/>
          </a:xfrm>
        </p:spPr>
        <p:txBody>
          <a:bodyPr>
            <a:normAutofit/>
          </a:bodyPr>
          <a:lstStyle/>
          <a:p>
            <a:r>
              <a:rPr lang="en-GB" sz="4000"/>
              <a:t>Landownership</a:t>
            </a:r>
          </a:p>
        </p:txBody>
      </p:sp>
      <p:sp>
        <p:nvSpPr>
          <p:cNvPr id="14" name="Rectangle 13">
            <a:extLst>
              <a:ext uri="{FF2B5EF4-FFF2-40B4-BE49-F238E27FC236}">
                <a16:creationId xmlns:a16="http://schemas.microsoft.com/office/drawing/2014/main" xmlns="" id="{92C3387C-D24F-4737-8A37-1DC5CFF09C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EF638D84-D6F5-4582-8F92-FBEBB24B2641}"/>
              </a:ext>
            </a:extLst>
          </p:cNvPr>
          <p:cNvSpPr>
            <a:spLocks noGrp="1"/>
          </p:cNvSpPr>
          <p:nvPr>
            <p:ph idx="1"/>
          </p:nvPr>
        </p:nvSpPr>
        <p:spPr>
          <a:xfrm>
            <a:off x="838200" y="2478024"/>
            <a:ext cx="10515600" cy="3694176"/>
          </a:xfrm>
        </p:spPr>
        <p:txBody>
          <a:bodyPr>
            <a:normAutofit/>
          </a:bodyPr>
          <a:lstStyle/>
          <a:p>
            <a:pPr marL="0" indent="0">
              <a:buNone/>
            </a:pPr>
            <a:r>
              <a:rPr lang="en-GB" sz="2200"/>
              <a:t>Write </a:t>
            </a:r>
            <a:r>
              <a:rPr lang="en-GB" sz="2200" u="sng"/>
              <a:t>Losing the Land </a:t>
            </a:r>
            <a:r>
              <a:rPr lang="en-GB" sz="2200"/>
              <a:t>as a title.</a:t>
            </a:r>
          </a:p>
          <a:p>
            <a:pPr marL="0" indent="0">
              <a:buNone/>
            </a:pPr>
            <a:r>
              <a:rPr lang="en-GB" sz="2200"/>
              <a:t>Read p 86-87</a:t>
            </a:r>
          </a:p>
          <a:p>
            <a:pPr marL="0" indent="0">
              <a:buNone/>
            </a:pPr>
            <a:r>
              <a:rPr lang="en-GB" sz="2200"/>
              <a:t>Answer the following two questions in full sentences.</a:t>
            </a:r>
          </a:p>
          <a:p>
            <a:pPr marL="514350" indent="-514350">
              <a:buAutoNum type="arabicPeriod"/>
            </a:pPr>
            <a:r>
              <a:rPr lang="en-GB" sz="2200"/>
              <a:t>How had landownership changed in England by 1086?</a:t>
            </a:r>
          </a:p>
          <a:p>
            <a:pPr marL="514350" indent="-514350">
              <a:buAutoNum type="arabicPeriod"/>
            </a:pPr>
            <a:r>
              <a:rPr lang="en-GB" sz="2200"/>
              <a:t>What does the case study of Alan Rufus tell us about the new Norman landowner</a:t>
            </a:r>
          </a:p>
          <a:p>
            <a:pPr marL="0" indent="0">
              <a:buNone/>
            </a:pPr>
            <a:endParaRPr lang="en-GB" sz="2200"/>
          </a:p>
        </p:txBody>
      </p:sp>
    </p:spTree>
    <p:extLst>
      <p:ext uri="{BB962C8B-B14F-4D97-AF65-F5344CB8AC3E}">
        <p14:creationId xmlns:p14="http://schemas.microsoft.com/office/powerpoint/2010/main" xmlns="" val="2614662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AF1966E-FD40-4A4A-B61B-C4DF7FA05F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BFA19-D45E-416B-A404-7AF2F3F2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8E0105E7-23DB-4CF2-8258-FF47C762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5270D4D-80BD-40BC-8D31-618F9ACA938B}"/>
              </a:ext>
            </a:extLst>
          </p:cNvPr>
          <p:cNvSpPr>
            <a:spLocks noGrp="1"/>
          </p:cNvSpPr>
          <p:nvPr>
            <p:ph type="title"/>
          </p:nvPr>
        </p:nvSpPr>
        <p:spPr>
          <a:xfrm>
            <a:off x="1115568" y="548640"/>
            <a:ext cx="10168128" cy="1179576"/>
          </a:xfrm>
        </p:spPr>
        <p:txBody>
          <a:bodyPr>
            <a:normAutofit/>
          </a:bodyPr>
          <a:lstStyle/>
          <a:p>
            <a:r>
              <a:rPr lang="en-GB" sz="4000"/>
              <a:t>What about landownership in our area?</a:t>
            </a:r>
          </a:p>
        </p:txBody>
      </p:sp>
      <p:sp>
        <p:nvSpPr>
          <p:cNvPr id="14" name="Rectangle 13">
            <a:extLst>
              <a:ext uri="{FF2B5EF4-FFF2-40B4-BE49-F238E27FC236}">
                <a16:creationId xmlns:a16="http://schemas.microsoft.com/office/drawing/2014/main" xmlns="" id="{074B4F7D-14B2-478B-8BF5-01E4E0C5D2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6EBD2F1E-9979-4669-B661-036D6506CA60}"/>
              </a:ext>
            </a:extLst>
          </p:cNvPr>
          <p:cNvSpPr>
            <a:spLocks noGrp="1"/>
          </p:cNvSpPr>
          <p:nvPr>
            <p:ph idx="1"/>
          </p:nvPr>
        </p:nvSpPr>
        <p:spPr>
          <a:xfrm>
            <a:off x="1115568" y="2481943"/>
            <a:ext cx="10168128" cy="3695020"/>
          </a:xfrm>
        </p:spPr>
        <p:txBody>
          <a:bodyPr>
            <a:normAutofit/>
          </a:bodyPr>
          <a:lstStyle/>
          <a:p>
            <a:r>
              <a:rPr lang="en-GB" sz="2000"/>
              <a:t>Click on this link</a:t>
            </a:r>
          </a:p>
          <a:p>
            <a:pPr marL="0" indent="0">
              <a:buNone/>
            </a:pPr>
            <a:r>
              <a:rPr lang="en-GB" sz="2000">
                <a:hlinkClick r:id="rId2"/>
              </a:rPr>
              <a:t>https://opendomesday.org/place/TF0646/new-and-old-sleaford/</a:t>
            </a:r>
            <a:endParaRPr lang="en-GB" sz="2000"/>
          </a:p>
          <a:p>
            <a:pPr marL="0" indent="0">
              <a:buNone/>
            </a:pPr>
            <a:endParaRPr lang="en-GB" sz="2000"/>
          </a:p>
          <a:p>
            <a:pPr marL="0" indent="0">
              <a:buNone/>
            </a:pPr>
            <a:r>
              <a:rPr lang="en-GB" sz="2000"/>
              <a:t>1. Who owned the land in 1066? Who owned the land in 1086?</a:t>
            </a:r>
          </a:p>
          <a:p>
            <a:pPr marL="0" indent="0">
              <a:buNone/>
            </a:pPr>
            <a:r>
              <a:rPr lang="en-GB" sz="2000"/>
              <a:t>2. Look at other local villages – how does land ownership change?</a:t>
            </a:r>
          </a:p>
          <a:p>
            <a:pPr marL="0" indent="0">
              <a:buNone/>
            </a:pPr>
            <a:endParaRPr lang="en-GB" sz="2000"/>
          </a:p>
          <a:p>
            <a:pPr marL="0" indent="0">
              <a:buNone/>
            </a:pPr>
            <a:r>
              <a:rPr lang="en-GB" sz="2000"/>
              <a:t>3. If you look carefully at the entries you see that William didn’t give the same Norman landlord lots of land in one area (Edward had landowners with huge areas of land in a region) instead he gave them land scattered across the country. Why do you think this was?</a:t>
            </a:r>
          </a:p>
        </p:txBody>
      </p:sp>
    </p:spTree>
    <p:extLst>
      <p:ext uri="{BB962C8B-B14F-4D97-AF65-F5344CB8AC3E}">
        <p14:creationId xmlns:p14="http://schemas.microsoft.com/office/powerpoint/2010/main" xmlns="" val="348873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45CA849-654C-4173-AD99-B3A2528275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D7F06A8-1556-46B3-8EB6-C52C558CE3E6}"/>
              </a:ext>
            </a:extLst>
          </p:cNvPr>
          <p:cNvSpPr>
            <a:spLocks noGrp="1"/>
          </p:cNvSpPr>
          <p:nvPr>
            <p:ph type="title"/>
          </p:nvPr>
        </p:nvSpPr>
        <p:spPr>
          <a:xfrm>
            <a:off x="429768" y="411480"/>
            <a:ext cx="11201400" cy="1106424"/>
          </a:xfrm>
        </p:spPr>
        <p:txBody>
          <a:bodyPr>
            <a:normAutofit/>
          </a:bodyPr>
          <a:lstStyle/>
          <a:p>
            <a:r>
              <a:rPr lang="en-GB" sz="3600"/>
              <a:t>Landownership – change or continuity?</a:t>
            </a:r>
          </a:p>
        </p:txBody>
      </p:sp>
      <p:sp>
        <p:nvSpPr>
          <p:cNvPr id="11" name="Rectangle 10">
            <a:extLst>
              <a:ext uri="{FF2B5EF4-FFF2-40B4-BE49-F238E27FC236}">
                <a16:creationId xmlns:a16="http://schemas.microsoft.com/office/drawing/2014/main" xmlns="" id="{3E23A947-2D45-4208-AE2B-64948C87A3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xmlns="" id="{8397979A-F009-485A-82CF-8D585E704021}"/>
              </a:ext>
            </a:extLst>
          </p:cNvPr>
          <p:cNvPicPr>
            <a:picLocks noChangeAspect="1"/>
          </p:cNvPicPr>
          <p:nvPr/>
        </p:nvPicPr>
        <p:blipFill rotWithShape="1">
          <a:blip r:embed="rId2" cstate="print"/>
          <a:srcRect t="6813" r="-1" b="3290"/>
          <a:stretch/>
        </p:blipFill>
        <p:spPr>
          <a:xfrm>
            <a:off x="429768" y="1721922"/>
            <a:ext cx="6704891" cy="4520559"/>
          </a:xfrm>
          <a:prstGeom prst="rect">
            <a:avLst/>
          </a:prstGeom>
        </p:spPr>
      </p:pic>
      <p:sp useBgFill="1">
        <p:nvSpPr>
          <p:cNvPr id="13" name="Rectangle 12">
            <a:extLst>
              <a:ext uri="{FF2B5EF4-FFF2-40B4-BE49-F238E27FC236}">
                <a16:creationId xmlns:a16="http://schemas.microsoft.com/office/drawing/2014/main" xmlns="" id="{E5BBB0F9-6A59-4D02-A9C7-A2D651668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9143CFF1-AB34-4711-9007-4743091BE9EA}"/>
              </a:ext>
            </a:extLst>
          </p:cNvPr>
          <p:cNvSpPr>
            <a:spLocks noGrp="1"/>
          </p:cNvSpPr>
          <p:nvPr>
            <p:ph idx="1"/>
          </p:nvPr>
        </p:nvSpPr>
        <p:spPr>
          <a:xfrm>
            <a:off x="7938752" y="2020824"/>
            <a:ext cx="3455097" cy="3959352"/>
          </a:xfrm>
        </p:spPr>
        <p:txBody>
          <a:bodyPr anchor="ctr">
            <a:normAutofit/>
          </a:bodyPr>
          <a:lstStyle/>
          <a:p>
            <a:pPr marL="0" indent="0">
              <a:buNone/>
            </a:pPr>
            <a:r>
              <a:rPr lang="en-GB" sz="1800"/>
              <a:t>Go to your change and continuity line in your book. Put landownership on your line with a sentence to justify why you have put it there.</a:t>
            </a:r>
          </a:p>
        </p:txBody>
      </p:sp>
    </p:spTree>
    <p:extLst>
      <p:ext uri="{BB962C8B-B14F-4D97-AF65-F5344CB8AC3E}">
        <p14:creationId xmlns:p14="http://schemas.microsoft.com/office/powerpoint/2010/main" xmlns="" val="1747971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AF1966E-FD40-4A4A-B61B-C4DF7FA05F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BFA19-D45E-416B-A404-7AF2F3F2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8E0105E7-23DB-4CF2-8258-FF47C762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1BD844F-A2E2-4877-8652-3583800A5902}"/>
              </a:ext>
            </a:extLst>
          </p:cNvPr>
          <p:cNvSpPr>
            <a:spLocks noGrp="1"/>
          </p:cNvSpPr>
          <p:nvPr>
            <p:ph type="title"/>
          </p:nvPr>
        </p:nvSpPr>
        <p:spPr>
          <a:xfrm>
            <a:off x="1115568" y="548640"/>
            <a:ext cx="10168128" cy="1179576"/>
          </a:xfrm>
        </p:spPr>
        <p:txBody>
          <a:bodyPr>
            <a:normAutofit/>
          </a:bodyPr>
          <a:lstStyle/>
          <a:p>
            <a:r>
              <a:rPr lang="en-GB" sz="4000"/>
              <a:t>Farming, towns, markets and taxes</a:t>
            </a:r>
          </a:p>
        </p:txBody>
      </p:sp>
      <p:sp>
        <p:nvSpPr>
          <p:cNvPr id="14" name="Rectangle 13">
            <a:extLst>
              <a:ext uri="{FF2B5EF4-FFF2-40B4-BE49-F238E27FC236}">
                <a16:creationId xmlns:a16="http://schemas.microsoft.com/office/drawing/2014/main" xmlns="" id="{074B4F7D-14B2-478B-8BF5-01E4E0C5D2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E2D058B-3301-4046-A27D-DD262E63D875}"/>
              </a:ext>
            </a:extLst>
          </p:cNvPr>
          <p:cNvSpPr>
            <a:spLocks noGrp="1"/>
          </p:cNvSpPr>
          <p:nvPr>
            <p:ph idx="1"/>
          </p:nvPr>
        </p:nvSpPr>
        <p:spPr>
          <a:xfrm>
            <a:off x="1115568" y="2481943"/>
            <a:ext cx="10168128" cy="3695020"/>
          </a:xfrm>
        </p:spPr>
        <p:txBody>
          <a:bodyPr>
            <a:normAutofit/>
          </a:bodyPr>
          <a:lstStyle/>
          <a:p>
            <a:r>
              <a:rPr lang="en-GB" sz="2200"/>
              <a:t>Read p88-89</a:t>
            </a:r>
          </a:p>
          <a:p>
            <a:r>
              <a:rPr lang="en-GB" sz="2200"/>
              <a:t>Answer the following questions:</a:t>
            </a:r>
          </a:p>
          <a:p>
            <a:endParaRPr lang="en-GB" sz="2200"/>
          </a:p>
          <a:p>
            <a:pPr marL="514350" indent="-514350">
              <a:buAutoNum type="arabicPeriod"/>
            </a:pPr>
            <a:r>
              <a:rPr lang="en-GB" sz="2200"/>
              <a:t>How did life change for English peasants between 1066 and 1086?</a:t>
            </a:r>
          </a:p>
          <a:p>
            <a:pPr marL="514350" indent="-514350">
              <a:buAutoNum type="arabicPeriod"/>
            </a:pPr>
            <a:r>
              <a:rPr lang="en-GB" sz="2200"/>
              <a:t>Did the Norman Conquest improve life in English towns?</a:t>
            </a:r>
          </a:p>
          <a:p>
            <a:pPr marL="514350" indent="-514350">
              <a:buAutoNum type="arabicPeriod"/>
            </a:pPr>
            <a:r>
              <a:rPr lang="en-GB" sz="2200"/>
              <a:t>Did taxation change?</a:t>
            </a:r>
          </a:p>
        </p:txBody>
      </p:sp>
    </p:spTree>
    <p:extLst>
      <p:ext uri="{BB962C8B-B14F-4D97-AF65-F5344CB8AC3E}">
        <p14:creationId xmlns:p14="http://schemas.microsoft.com/office/powerpoint/2010/main" xmlns="" val="2047431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F80FD9D-2B1F-4D2F-AE61-B894F17CB6BC}"/>
              </a:ext>
            </a:extLst>
          </p:cNvPr>
          <p:cNvPicPr>
            <a:picLocks noGrp="1" noChangeAspect="1"/>
          </p:cNvPicPr>
          <p:nvPr>
            <p:ph idx="4294967295"/>
          </p:nvPr>
        </p:nvPicPr>
        <p:blipFill>
          <a:blip r:embed="rId2" cstate="print"/>
          <a:stretch>
            <a:fillRect/>
          </a:stretch>
        </p:blipFill>
        <p:spPr>
          <a:xfrm>
            <a:off x="365760" y="215704"/>
            <a:ext cx="5242560" cy="6426592"/>
          </a:xfrm>
          <a:prstGeom prst="rect">
            <a:avLst/>
          </a:prstGeom>
        </p:spPr>
      </p:pic>
      <p:sp>
        <p:nvSpPr>
          <p:cNvPr id="5" name="TextBox 4">
            <a:extLst>
              <a:ext uri="{FF2B5EF4-FFF2-40B4-BE49-F238E27FC236}">
                <a16:creationId xmlns:a16="http://schemas.microsoft.com/office/drawing/2014/main" xmlns="" id="{07DFE816-BAB8-46DB-BAEB-1BB49F27C1C9}"/>
              </a:ext>
            </a:extLst>
          </p:cNvPr>
          <p:cNvSpPr txBox="1"/>
          <p:nvPr/>
        </p:nvSpPr>
        <p:spPr>
          <a:xfrm>
            <a:off x="6451600" y="680720"/>
            <a:ext cx="470408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These are coins from Harold’s reign and William’s. They are very similar in design and historians think the same people who made the coins (moneyers) under Edward and Harold made the coins for William.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2762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ACA2EA0-FFD3-42EC-9406-B595015ED9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D5288BCE-665C-472A-8C43-664BCFA31E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F66B0CF-CA41-4013-AA3A-A764DC733A38}"/>
              </a:ext>
            </a:extLst>
          </p:cNvPr>
          <p:cNvSpPr>
            <a:spLocks noGrp="1"/>
          </p:cNvSpPr>
          <p:nvPr>
            <p:ph type="ctrTitle"/>
          </p:nvPr>
        </p:nvSpPr>
        <p:spPr>
          <a:xfrm>
            <a:off x="1804988" y="1442172"/>
            <a:ext cx="8582025" cy="2177328"/>
          </a:xfrm>
        </p:spPr>
        <p:txBody>
          <a:bodyPr anchor="ctr">
            <a:normAutofit/>
          </a:bodyPr>
          <a:lstStyle/>
          <a:p>
            <a:r>
              <a:rPr lang="en-GB" sz="4600"/>
              <a:t>What was the Impact of the Norman Conquest on England by 1087?</a:t>
            </a:r>
          </a:p>
        </p:txBody>
      </p:sp>
      <p:sp>
        <p:nvSpPr>
          <p:cNvPr id="12" name="Rectangle: Rounded Corners 11">
            <a:extLst>
              <a:ext uri="{FF2B5EF4-FFF2-40B4-BE49-F238E27FC236}">
                <a16:creationId xmlns:a16="http://schemas.microsoft.com/office/drawing/2014/main" xmlns="" id="{46C57131-53A7-4C1A-BEA8-25F06A06A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xmlns="" id="{D918226A-D29C-4C8F-9A53-EF6208322A96}"/>
              </a:ext>
            </a:extLst>
          </p:cNvPr>
          <p:cNvSpPr>
            <a:spLocks noGrp="1"/>
          </p:cNvSpPr>
          <p:nvPr>
            <p:ph type="subTitle" idx="1"/>
          </p:nvPr>
        </p:nvSpPr>
        <p:spPr>
          <a:xfrm>
            <a:off x="2566988" y="3962400"/>
            <a:ext cx="7058025" cy="581025"/>
          </a:xfrm>
        </p:spPr>
        <p:txBody>
          <a:bodyPr anchor="ctr">
            <a:normAutofit fontScale="77500" lnSpcReduction="20000"/>
          </a:bodyPr>
          <a:lstStyle/>
          <a:p>
            <a:r>
              <a:rPr lang="en-GB" sz="2800" dirty="0">
                <a:solidFill>
                  <a:srgbClr val="FFFFFF"/>
                </a:solidFill>
              </a:rPr>
              <a:t>You need to use chapter 5 from the SHP Norman Conquest book alongside this </a:t>
            </a:r>
            <a:r>
              <a:rPr lang="en-GB" sz="2800" dirty="0" err="1">
                <a:solidFill>
                  <a:srgbClr val="FFFFFF"/>
                </a:solidFill>
              </a:rPr>
              <a:t>powerpoint</a:t>
            </a:r>
            <a:r>
              <a:rPr lang="en-GB" sz="2800" dirty="0">
                <a:solidFill>
                  <a:srgbClr val="FFFFFF"/>
                </a:solidFill>
              </a:rPr>
              <a:t>.</a:t>
            </a:r>
          </a:p>
        </p:txBody>
      </p:sp>
    </p:spTree>
    <p:extLst>
      <p:ext uri="{BB962C8B-B14F-4D97-AF65-F5344CB8AC3E}">
        <p14:creationId xmlns:p14="http://schemas.microsoft.com/office/powerpoint/2010/main" xmlns="" val="105791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79477870-C64A-4E35-8F2F-05B7114F3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12648" y="1078992"/>
            <a:ext cx="6268770" cy="1536192"/>
          </a:xfrm>
        </p:spPr>
        <p:txBody>
          <a:bodyPr vert="horz" lIns="91440" tIns="45720" rIns="91440" bIns="45720" rtlCol="0" anchor="b">
            <a:normAutofit/>
          </a:bodyPr>
          <a:lstStyle/>
          <a:p>
            <a:r>
              <a:rPr lang="en-US" sz="2500"/>
              <a:t>Simon Schama says… Read Simon Schama’s interpretation – what is he arguing? Sum up in your book his main argument.</a:t>
            </a:r>
            <a:br>
              <a:rPr lang="en-US" sz="2500"/>
            </a:br>
            <a:endParaRPr lang="en-US" sz="2500"/>
          </a:p>
        </p:txBody>
      </p:sp>
      <p:sp>
        <p:nvSpPr>
          <p:cNvPr id="12" name="Rectangle 11">
            <a:extLst>
              <a:ext uri="{FF2B5EF4-FFF2-40B4-BE49-F238E27FC236}">
                <a16:creationId xmlns:a16="http://schemas.microsoft.com/office/drawing/2014/main" xmlns="" id="{8AEA628B-C8FF-4D0B-B111-F101F580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42663BD0-064C-40FC-A331-F49FCA9536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15458" y="3355848"/>
            <a:ext cx="6268770" cy="2825496"/>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‘Historians like a quiet life, and usually they get it. For the most part, history moves at a deliberate pace, working its changes subtly and incrementally. Nations and their institutions harden into shape or crumble away like sediment carried by the flow of a sluggish river. </a:t>
            </a:r>
            <a:r>
              <a:rPr kumimoji="0" lang="en-US" sz="1900" b="0" i="0" u="sng" strike="noStrike" kern="1200" cap="none" spc="0" normalizeH="0" baseline="0" noProof="0">
                <a:ln>
                  <a:noFill/>
                </a:ln>
                <a:solidFill>
                  <a:prstClr val="black"/>
                </a:solidFill>
                <a:effectLst/>
                <a:uLnTx/>
                <a:uFillTx/>
                <a:latin typeface="Calibri" panose="020F0502020204030204"/>
                <a:ea typeface="+mn-ea"/>
                <a:cs typeface="+mn-cs"/>
              </a:rPr>
              <a:t>But there are moments when history is unsubtle; when changes arrives in a violent rush, decisive, bloody, traumatic; as a truck-load of trouble, wiping out everything that gives a culture its bearings – custom, language, law and loyalty. 1066 was one of those moments.’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1030" descr="http://www.columbia.edu/cu/news/07/06/images/schama1.jpg"/>
          <p:cNvPicPr>
            <a:picLocks noGrp="1" noChangeAspect="1" noChangeArrowheads="1"/>
          </p:cNvPicPr>
          <p:nvPr>
            <p:ph idx="1"/>
          </p:nvPr>
        </p:nvPicPr>
        <p:blipFill rotWithShape="1">
          <a:blip r:embed="rId3" cstate="print"/>
          <a:srcRect l="1890"/>
          <a:stretch/>
        </p:blipFill>
        <p:spPr bwMode="auto">
          <a:xfrm>
            <a:off x="7684006" y="10"/>
            <a:ext cx="4507993" cy="6857990"/>
          </a:xfrm>
          <a:prstGeom prst="rect">
            <a:avLst/>
          </a:prstGeom>
          <a:noFill/>
        </p:spPr>
      </p:pic>
    </p:spTree>
    <p:extLst>
      <p:ext uri="{BB962C8B-B14F-4D97-AF65-F5344CB8AC3E}">
        <p14:creationId xmlns:p14="http://schemas.microsoft.com/office/powerpoint/2010/main" xmlns="" val="109761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84ECDE7A-6944-466D-8FFE-149A29BA6B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xmlns="" id="{B3420082-9415-44EC-802E-C77D71D59C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xmlns="" id="{55A52C45-1FCB-4636-A80F-2849B8226C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9A7C3C3-2DB1-465A-B7CE-101A1B28B9BD}"/>
              </a:ext>
            </a:extLst>
          </p:cNvPr>
          <p:cNvSpPr>
            <a:spLocks noGrp="1"/>
          </p:cNvSpPr>
          <p:nvPr>
            <p:ph type="title"/>
          </p:nvPr>
        </p:nvSpPr>
        <p:spPr>
          <a:xfrm>
            <a:off x="1115568" y="548640"/>
            <a:ext cx="10168128" cy="1179576"/>
          </a:xfrm>
        </p:spPr>
        <p:txBody>
          <a:bodyPr>
            <a:normAutofit/>
          </a:bodyPr>
          <a:lstStyle/>
          <a:p>
            <a:r>
              <a:rPr lang="en-GB" sz="1900" dirty="0"/>
              <a:t>We are going to investigate the impact of the Norman conquest on England</a:t>
            </a:r>
            <a:br>
              <a:rPr lang="en-GB" sz="1900" dirty="0"/>
            </a:br>
            <a:r>
              <a:rPr lang="en-GB" sz="1900" dirty="0"/>
              <a:t>Take a clean page and draw a change continuity line across the page. As you look at each section you are going to put them onto the change/continuity line.</a:t>
            </a:r>
            <a:br>
              <a:rPr lang="en-GB" sz="1900" dirty="0"/>
            </a:br>
            <a:endParaRPr lang="en-GB" sz="1900" dirty="0"/>
          </a:p>
        </p:txBody>
      </p:sp>
      <p:sp>
        <p:nvSpPr>
          <p:cNvPr id="77" name="Rectangle 76">
            <a:extLst>
              <a:ext uri="{FF2B5EF4-FFF2-40B4-BE49-F238E27FC236}">
                <a16:creationId xmlns:a16="http://schemas.microsoft.com/office/drawing/2014/main" xmlns="" id="{768EB4DD-3704-43AD-92B3-C4E0C6EA92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xmlns="" id="{77E19F1F-7639-4619-8E19-5D8513A06AB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957" r="2" b="12086"/>
          <a:stretch/>
        </p:blipFill>
        <p:spPr bwMode="auto">
          <a:xfrm>
            <a:off x="908304" y="2478024"/>
            <a:ext cx="6009855" cy="36941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815229C3-ECD5-4D2D-A7F8-C3F4302B695E}"/>
              </a:ext>
            </a:extLst>
          </p:cNvPr>
          <p:cNvSpPr>
            <a:spLocks noGrp="1"/>
          </p:cNvSpPr>
          <p:nvPr>
            <p:ph idx="1"/>
          </p:nvPr>
        </p:nvSpPr>
        <p:spPr>
          <a:xfrm>
            <a:off x="7411453" y="2478024"/>
            <a:ext cx="3872243" cy="3694176"/>
          </a:xfrm>
        </p:spPr>
        <p:txBody>
          <a:bodyPr anchor="ctr">
            <a:normAutofit/>
          </a:bodyPr>
          <a:lstStyle/>
          <a:p>
            <a:r>
              <a:rPr lang="en-GB" sz="1500"/>
              <a:t>Land ownership</a:t>
            </a:r>
          </a:p>
          <a:p>
            <a:r>
              <a:rPr lang="en-GB" sz="1500"/>
              <a:t>Farming</a:t>
            </a:r>
          </a:p>
          <a:p>
            <a:r>
              <a:rPr lang="en-GB" sz="1500"/>
              <a:t>Ordinary people</a:t>
            </a:r>
          </a:p>
          <a:p>
            <a:r>
              <a:rPr lang="en-GB" sz="1500"/>
              <a:t>Names</a:t>
            </a:r>
          </a:p>
          <a:p>
            <a:r>
              <a:rPr lang="en-GB" sz="1500"/>
              <a:t>Towns</a:t>
            </a:r>
          </a:p>
          <a:p>
            <a:r>
              <a:rPr lang="en-GB" sz="1500"/>
              <a:t>Taxes</a:t>
            </a:r>
          </a:p>
          <a:p>
            <a:r>
              <a:rPr lang="en-GB" sz="1500"/>
              <a:t>Markets</a:t>
            </a:r>
          </a:p>
          <a:p>
            <a:r>
              <a:rPr lang="en-GB" sz="1500"/>
              <a:t>Coins </a:t>
            </a:r>
          </a:p>
          <a:p>
            <a:r>
              <a:rPr lang="en-GB" sz="1500"/>
              <a:t>Laws</a:t>
            </a:r>
          </a:p>
          <a:p>
            <a:r>
              <a:rPr lang="en-GB" sz="1500"/>
              <a:t>Language</a:t>
            </a:r>
          </a:p>
          <a:p>
            <a:r>
              <a:rPr lang="en-GB" sz="1500"/>
              <a:t>Church</a:t>
            </a:r>
          </a:p>
        </p:txBody>
      </p:sp>
    </p:spTree>
    <p:extLst>
      <p:ext uri="{BB962C8B-B14F-4D97-AF65-F5344CB8AC3E}">
        <p14:creationId xmlns:p14="http://schemas.microsoft.com/office/powerpoint/2010/main" xmlns="" val="267044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table, piece, green, sitting&#10;&#10;Description automatically generated">
            <a:extLst>
              <a:ext uri="{FF2B5EF4-FFF2-40B4-BE49-F238E27FC236}">
                <a16:creationId xmlns:a16="http://schemas.microsoft.com/office/drawing/2014/main" xmlns="" id="{2964764B-12B0-48D3-A644-6566D537011A}"/>
              </a:ext>
            </a:extLst>
          </p:cNvPr>
          <p:cNvPicPr>
            <a:picLocks noGrp="1" noChangeAspect="1"/>
          </p:cNvPicPr>
          <p:nvPr>
            <p:ph idx="1"/>
          </p:nvPr>
        </p:nvPicPr>
        <p:blipFill rotWithShape="1">
          <a:blip r:embed="rId2" cstate="print"/>
          <a:srcRect t="9091" r="2703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14DB23E-F6DC-4BE5-B3F1-FC11941169F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Old Sarum</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7556488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45CA849-654C-4173-AD99-B3A2528275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58AE7CF-0DCC-47C7-9FC0-F9F96DBE3454}"/>
              </a:ext>
            </a:extLst>
          </p:cNvPr>
          <p:cNvSpPr>
            <a:spLocks noGrp="1"/>
          </p:cNvSpPr>
          <p:nvPr>
            <p:ph type="title"/>
          </p:nvPr>
        </p:nvSpPr>
        <p:spPr>
          <a:xfrm>
            <a:off x="429768" y="411480"/>
            <a:ext cx="11201400" cy="1106424"/>
          </a:xfrm>
        </p:spPr>
        <p:txBody>
          <a:bodyPr>
            <a:normAutofit/>
          </a:bodyPr>
          <a:lstStyle/>
          <a:p>
            <a:r>
              <a:rPr lang="en-GB" sz="3600"/>
              <a:t>Old Sarum</a:t>
            </a:r>
          </a:p>
        </p:txBody>
      </p:sp>
      <p:sp>
        <p:nvSpPr>
          <p:cNvPr id="11" name="Rectangle 10">
            <a:extLst>
              <a:ext uri="{FF2B5EF4-FFF2-40B4-BE49-F238E27FC236}">
                <a16:creationId xmlns:a16="http://schemas.microsoft.com/office/drawing/2014/main" xmlns="" id="{3E23A947-2D45-4208-AE2B-64948C87A3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59370A6-C268-4489-8881-439111DE75B5}"/>
              </a:ext>
            </a:extLst>
          </p:cNvPr>
          <p:cNvPicPr>
            <a:picLocks noChangeAspect="1"/>
          </p:cNvPicPr>
          <p:nvPr/>
        </p:nvPicPr>
        <p:blipFill rotWithShape="1">
          <a:blip r:embed="rId2" cstate="print"/>
          <a:srcRect r="5814" b="-3"/>
          <a:stretch/>
        </p:blipFill>
        <p:spPr>
          <a:xfrm>
            <a:off x="429768" y="1721922"/>
            <a:ext cx="6704891" cy="4520559"/>
          </a:xfrm>
          <a:prstGeom prst="rect">
            <a:avLst/>
          </a:prstGeom>
        </p:spPr>
      </p:pic>
      <p:sp useBgFill="1">
        <p:nvSpPr>
          <p:cNvPr id="13" name="Rectangle 12">
            <a:extLst>
              <a:ext uri="{FF2B5EF4-FFF2-40B4-BE49-F238E27FC236}">
                <a16:creationId xmlns:a16="http://schemas.microsoft.com/office/drawing/2014/main" xmlns="" id="{E5BBB0F9-6A59-4D02-A9C7-A2D651668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167E8859-57B9-4122-A48D-68942E884760}"/>
              </a:ext>
            </a:extLst>
          </p:cNvPr>
          <p:cNvSpPr>
            <a:spLocks noGrp="1"/>
          </p:cNvSpPr>
          <p:nvPr>
            <p:ph idx="1"/>
          </p:nvPr>
        </p:nvSpPr>
        <p:spPr>
          <a:xfrm>
            <a:off x="7938752" y="2020824"/>
            <a:ext cx="3455097" cy="3959352"/>
          </a:xfrm>
        </p:spPr>
        <p:txBody>
          <a:bodyPr anchor="ctr">
            <a:normAutofit/>
          </a:bodyPr>
          <a:lstStyle/>
          <a:p>
            <a:r>
              <a:rPr lang="en-GB" sz="1800"/>
              <a:t>Read p 80-81</a:t>
            </a:r>
          </a:p>
          <a:p>
            <a:r>
              <a:rPr lang="en-GB" sz="1800"/>
              <a:t>Write a side heading </a:t>
            </a:r>
            <a:r>
              <a:rPr lang="en-GB" sz="1800" u="sng"/>
              <a:t>Old Sarum</a:t>
            </a:r>
          </a:p>
          <a:p>
            <a:r>
              <a:rPr lang="en-GB" sz="1800"/>
              <a:t>Write a summary that could go with this image to explain what happened at Old Sarum.</a:t>
            </a:r>
          </a:p>
          <a:p>
            <a:r>
              <a:rPr lang="en-GB" sz="1800"/>
              <a:t>Write a side heading </a:t>
            </a:r>
            <a:r>
              <a:rPr lang="en-GB" sz="1800" u="sng"/>
              <a:t>William’s Death</a:t>
            </a:r>
          </a:p>
          <a:p>
            <a:r>
              <a:rPr lang="en-GB" sz="1800"/>
              <a:t>Write a summary of how William died.</a:t>
            </a:r>
          </a:p>
        </p:txBody>
      </p:sp>
    </p:spTree>
    <p:extLst>
      <p:ext uri="{BB962C8B-B14F-4D97-AF65-F5344CB8AC3E}">
        <p14:creationId xmlns:p14="http://schemas.microsoft.com/office/powerpoint/2010/main" xmlns="" val="3041762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95928601-5B69-4EFF-9ED6-7B5933395C45}"/>
              </a:ext>
            </a:extLst>
          </p:cNvPr>
          <p:cNvPicPr>
            <a:picLocks noGrp="1" noChangeAspect="1"/>
          </p:cNvPicPr>
          <p:nvPr>
            <p:ph idx="1"/>
          </p:nvPr>
        </p:nvPicPr>
        <p:blipFill rotWithShape="1">
          <a:blip r:embed="rId3" cstate="print"/>
          <a:srcRect t="7600" r="23585" b="149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6C0BF43-AEE2-4B21-9CCB-B9ECB965E59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The Domesday Book</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733133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029D5AD-8348-4446-B191-6A9B6FE03F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xmlns="" id="{A3F395A2-2B64-4749-BD93-2F159C7E1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xmlns="" id="{5CF0135B-EAB8-4CA0-896C-2D897ECD28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2C19D53-C72A-4410-903F-2532C7C58D7B}"/>
              </a:ext>
            </a:extLst>
          </p:cNvPr>
          <p:cNvSpPr>
            <a:spLocks noGrp="1"/>
          </p:cNvSpPr>
          <p:nvPr>
            <p:ph type="title"/>
          </p:nvPr>
        </p:nvSpPr>
        <p:spPr>
          <a:xfrm>
            <a:off x="838200" y="253397"/>
            <a:ext cx="10515600" cy="1273233"/>
          </a:xfrm>
        </p:spPr>
        <p:txBody>
          <a:bodyPr>
            <a:normAutofit/>
          </a:bodyPr>
          <a:lstStyle/>
          <a:p>
            <a:r>
              <a:rPr lang="en-GB" sz="4000"/>
              <a:t>The Domesday Book</a:t>
            </a:r>
          </a:p>
        </p:txBody>
      </p:sp>
      <p:sp>
        <p:nvSpPr>
          <p:cNvPr id="14" name="Rectangle 13">
            <a:extLst>
              <a:ext uri="{FF2B5EF4-FFF2-40B4-BE49-F238E27FC236}">
                <a16:creationId xmlns:a16="http://schemas.microsoft.com/office/drawing/2014/main" xmlns="" id="{92C3387C-D24F-4737-8A37-1DC5CFF09C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4385742E-11AE-43E4-B8E4-A40B69DA357F}"/>
              </a:ext>
            </a:extLst>
          </p:cNvPr>
          <p:cNvSpPr>
            <a:spLocks noGrp="1"/>
          </p:cNvSpPr>
          <p:nvPr>
            <p:ph idx="1"/>
          </p:nvPr>
        </p:nvSpPr>
        <p:spPr>
          <a:xfrm>
            <a:off x="838200" y="2478024"/>
            <a:ext cx="10515600" cy="3694176"/>
          </a:xfrm>
        </p:spPr>
        <p:txBody>
          <a:bodyPr>
            <a:normAutofit/>
          </a:bodyPr>
          <a:lstStyle/>
          <a:p>
            <a:r>
              <a:rPr lang="en-GB" sz="2200"/>
              <a:t>Read p82-83</a:t>
            </a:r>
          </a:p>
          <a:p>
            <a:r>
              <a:rPr lang="en-GB" sz="2200"/>
              <a:t>Answer the following questions in your book in full sentences:</a:t>
            </a:r>
          </a:p>
          <a:p>
            <a:pPr marL="514350" indent="-514350">
              <a:buAutoNum type="arabicPeriod"/>
            </a:pPr>
            <a:r>
              <a:rPr lang="en-GB" sz="2200"/>
              <a:t>Why is the name Domesday Book misleading?</a:t>
            </a:r>
          </a:p>
          <a:p>
            <a:pPr marL="514350" indent="-514350">
              <a:buAutoNum type="arabicPeriod"/>
            </a:pPr>
            <a:r>
              <a:rPr lang="en-GB" sz="2200"/>
              <a:t>How was the survey carried out?</a:t>
            </a:r>
          </a:p>
          <a:p>
            <a:pPr marL="514350" indent="-514350">
              <a:buAutoNum type="arabicPeriod"/>
            </a:pPr>
            <a:r>
              <a:rPr lang="en-GB" sz="2200"/>
              <a:t>What sort of questions were asked?</a:t>
            </a:r>
          </a:p>
          <a:p>
            <a:pPr marL="514350" indent="-514350">
              <a:buAutoNum type="arabicPeriod"/>
            </a:pPr>
            <a:r>
              <a:rPr lang="en-GB" sz="2200"/>
              <a:t>What were ‘inquests’ and why were they needed?</a:t>
            </a:r>
          </a:p>
          <a:p>
            <a:pPr marL="0" indent="0">
              <a:buNone/>
            </a:pPr>
            <a:endParaRPr lang="en-GB" sz="2200"/>
          </a:p>
        </p:txBody>
      </p:sp>
    </p:spTree>
    <p:extLst>
      <p:ext uri="{BB962C8B-B14F-4D97-AF65-F5344CB8AC3E}">
        <p14:creationId xmlns:p14="http://schemas.microsoft.com/office/powerpoint/2010/main" xmlns="" val="381440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5F103-5B22-417B-8355-3643D2A8268E}"/>
              </a:ext>
            </a:extLst>
          </p:cNvPr>
          <p:cNvSpPr>
            <a:spLocks noGrp="1"/>
          </p:cNvSpPr>
          <p:nvPr>
            <p:ph type="title"/>
          </p:nvPr>
        </p:nvSpPr>
        <p:spPr/>
        <p:txBody>
          <a:bodyPr/>
          <a:lstStyle/>
          <a:p>
            <a:r>
              <a:rPr lang="en-GB" dirty="0"/>
              <a:t>What was the Domesday Book really for?</a:t>
            </a:r>
          </a:p>
        </p:txBody>
      </p:sp>
      <p:sp>
        <p:nvSpPr>
          <p:cNvPr id="3" name="Content Placeholder 2">
            <a:extLst>
              <a:ext uri="{FF2B5EF4-FFF2-40B4-BE49-F238E27FC236}">
                <a16:creationId xmlns:a16="http://schemas.microsoft.com/office/drawing/2014/main" xmlns="" id="{14A50E48-3C37-404C-83C5-9BEA659F4921}"/>
              </a:ext>
            </a:extLst>
          </p:cNvPr>
          <p:cNvSpPr>
            <a:spLocks noGrp="1"/>
          </p:cNvSpPr>
          <p:nvPr>
            <p:ph idx="1"/>
          </p:nvPr>
        </p:nvSpPr>
        <p:spPr/>
        <p:txBody>
          <a:bodyPr/>
          <a:lstStyle/>
          <a:p>
            <a:r>
              <a:rPr lang="en-GB" dirty="0"/>
              <a:t>Listen to the explanation and then write a paragraph explaining how interpretations have changed about the purpose of the Domesday Book. </a:t>
            </a:r>
          </a:p>
        </p:txBody>
      </p:sp>
      <p:pic>
        <p:nvPicPr>
          <p:cNvPr id="4" name="Video 3">
            <a:hlinkClick r:id="" action="ppaction://media"/>
            <a:extLst>
              <a:ext uri="{FF2B5EF4-FFF2-40B4-BE49-F238E27FC236}">
                <a16:creationId xmlns:a16="http://schemas.microsoft.com/office/drawing/2014/main" xmlns="" id="{C79A6CF0-E275-4F17-8E5A-14A6C8CB3761}"/>
              </a:ext>
            </a:extLst>
          </p:cNvPr>
          <p:cNvPicPr>
            <a:picLocks noChangeAspect="1"/>
          </p:cNvPicPr>
          <p:nvPr>
            <a:videoFile r:link="rId1"/>
            <p:extLst>
              <p:ext uri="{DAA4B4D4-6D71-4841-9C94-3DE7FCFB9230}">
                <p14:media xmlns:p14="http://schemas.microsoft.com/office/powerpoint/2010/main" xmlns="" r:embed="rId3"/>
              </p:ext>
              <p:ext uri="{42D2F446-02D8-4167-A562-619A0277C38B}">
                <p15:isNarration xmlns:p15="http://schemas.microsoft.com/office/powerpoint/2012/main" xmlns="" val="1"/>
              </p:ext>
            </p:extLst>
          </p:nvPr>
        </p:nvPicPr>
        <p:blipFill>
          <a:blip r:embed="rId4" cstate="print"/>
          <a:stretch>
            <a:fillRect/>
          </a:stretch>
        </p:blipFill>
        <p:spPr>
          <a:xfrm>
            <a:off x="9906000" y="5143500"/>
            <a:ext cx="2285999" cy="1714500"/>
          </a:xfrm>
          <a:prstGeom prst="rect">
            <a:avLst/>
          </a:prstGeom>
        </p:spPr>
      </p:pic>
    </p:spTree>
    <p:extLst>
      <p:ext uri="{BB962C8B-B14F-4D97-AF65-F5344CB8AC3E}">
        <p14:creationId xmlns:p14="http://schemas.microsoft.com/office/powerpoint/2010/main" xmlns="" val="3872962503"/>
      </p:ext>
    </p:extLst>
  </p:cSld>
  <p:clrMapOvr>
    <a:masterClrMapping/>
  </p:clrMapOvr>
  <mc:AlternateContent xmlns:mc="http://schemas.openxmlformats.org/markup-compatibility/2006">
    <mc:Choice xmlns:p14="http://schemas.microsoft.com/office/powerpoint/2010/main" xmlns="" Requires="p14">
      <p:transition spd="slow" p14:dur="2000" advTm="87173"/>
    </mc:Choice>
    <mc:Fallback>
      <p:transition spd="slow" advTm="8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595</Words>
  <Application>Microsoft Office PowerPoint</Application>
  <PresentationFormat>Custom</PresentationFormat>
  <Paragraphs>79</Paragraphs>
  <Slides>14</Slides>
  <Notes>5</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1_Office Theme</vt:lpstr>
      <vt:lpstr>Slide 1</vt:lpstr>
      <vt:lpstr>What was the Impact of the Norman Conquest on England by 1087?</vt:lpstr>
      <vt:lpstr>Simon Schama says… Read Simon Schama’s interpretation – what is he arguing? Sum up in your book his main argument. </vt:lpstr>
      <vt:lpstr>We are going to investigate the impact of the Norman conquest on England Take a clean page and draw a change continuity line across the page. As you look at each section you are going to put them onto the change/continuity line. </vt:lpstr>
      <vt:lpstr>Old Sarum</vt:lpstr>
      <vt:lpstr>Old Sarum</vt:lpstr>
      <vt:lpstr>The Domesday Book</vt:lpstr>
      <vt:lpstr>The Domesday Book</vt:lpstr>
      <vt:lpstr>What was the Domesday Book really for?</vt:lpstr>
      <vt:lpstr>Landownership</vt:lpstr>
      <vt:lpstr>What about landownership in our area?</vt:lpstr>
      <vt:lpstr>Landownership – change or continuity?</vt:lpstr>
      <vt:lpstr>Farming, towns, markets and taxes</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Wilson</dc:creator>
  <cp:lastModifiedBy>lenovo</cp:lastModifiedBy>
  <cp:revision>2</cp:revision>
  <dcterms:created xsi:type="dcterms:W3CDTF">2020-03-31T12:43:17Z</dcterms:created>
  <dcterms:modified xsi:type="dcterms:W3CDTF">2020-04-02T14:39:16Z</dcterms:modified>
</cp:coreProperties>
</file>