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67"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6" r:id="rId29"/>
    <p:sldId id="36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712" autoAdjust="0"/>
  </p:normalViewPr>
  <p:slideViewPr>
    <p:cSldViewPr>
      <p:cViewPr varScale="1">
        <p:scale>
          <a:sx n="110" d="100"/>
          <a:sy n="110" d="100"/>
        </p:scale>
        <p:origin x="-18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EE52636-C77C-423C-A8D1-F66AD1163902}" type="datetimeFigureOut">
              <a:rPr lang="en-US"/>
              <a:pPr>
                <a:defRPr/>
              </a:pPr>
              <a:t>4/16/2020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9FDA2E9-3E85-4FF2-B002-7FA402EA1E92}" type="slidenum">
              <a:rPr lang="en-US"/>
              <a:pPr>
                <a:defRPr/>
              </a:pPr>
              <a:t>‹#›</a:t>
            </a:fld>
            <a:endParaRPr lang="en-US"/>
          </a:p>
        </p:txBody>
      </p:sp>
    </p:spTree>
    <p:extLst>
      <p:ext uri="{BB962C8B-B14F-4D97-AF65-F5344CB8AC3E}">
        <p14:creationId xmlns:p14="http://schemas.microsoft.com/office/powerpoint/2010/main" xmlns="" val="751257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3</a:t>
            </a:fld>
            <a:endParaRPr lang="nl-NL"/>
          </a:p>
        </p:txBody>
      </p:sp>
    </p:spTree>
    <p:extLst>
      <p:ext uri="{BB962C8B-B14F-4D97-AF65-F5344CB8AC3E}">
        <p14:creationId xmlns:p14="http://schemas.microsoft.com/office/powerpoint/2010/main" xmlns="" val="220015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http://upload.wikimedia.org/wikipedia/commons/1/16/L'ermitage_-_Edifici_Estat_Major_des_de_pla%C3%A7a_interior.jpg</a:t>
            </a:r>
          </a:p>
        </p:txBody>
      </p:sp>
      <p:sp>
        <p:nvSpPr>
          <p:cNvPr id="4" name="Slide Number Placeholder 3"/>
          <p:cNvSpPr>
            <a:spLocks noGrp="1"/>
          </p:cNvSpPr>
          <p:nvPr>
            <p:ph type="sldNum" sz="quarter" idx="10"/>
          </p:nvPr>
        </p:nvSpPr>
        <p:spPr/>
        <p:txBody>
          <a:bodyPr/>
          <a:lstStyle/>
          <a:p>
            <a:fld id="{8068EEE1-2CF2-419E-ACFC-7304FE394418}" type="slidenum">
              <a:rPr lang="nl-NL" smtClean="0"/>
              <a:pPr/>
              <a:t>12</a:t>
            </a:fld>
            <a:endParaRPr lang="nl-NL"/>
          </a:p>
        </p:txBody>
      </p:sp>
    </p:spTree>
    <p:extLst>
      <p:ext uri="{BB962C8B-B14F-4D97-AF65-F5344CB8AC3E}">
        <p14:creationId xmlns:p14="http://schemas.microsoft.com/office/powerpoint/2010/main" xmlns="" val="16398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399162B3-9032-4546-B5BF-3DD77766D0F4}" type="slidenum">
              <a:rPr lang="en-GB"/>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14</a:t>
            </a:fld>
            <a:endParaRPr lang="nl-NL"/>
          </a:p>
        </p:txBody>
      </p:sp>
    </p:spTree>
    <p:extLst>
      <p:ext uri="{BB962C8B-B14F-4D97-AF65-F5344CB8AC3E}">
        <p14:creationId xmlns:p14="http://schemas.microsoft.com/office/powerpoint/2010/main" xmlns="" val="189601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15</a:t>
            </a:fld>
            <a:endParaRPr lang="nl-NL"/>
          </a:p>
        </p:txBody>
      </p:sp>
    </p:spTree>
    <p:extLst>
      <p:ext uri="{BB962C8B-B14F-4D97-AF65-F5344CB8AC3E}">
        <p14:creationId xmlns:p14="http://schemas.microsoft.com/office/powerpoint/2010/main" xmlns="" val="240282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16</a:t>
            </a:fld>
            <a:endParaRPr lang="nl-NL"/>
          </a:p>
        </p:txBody>
      </p:sp>
    </p:spTree>
    <p:extLst>
      <p:ext uri="{BB962C8B-B14F-4D97-AF65-F5344CB8AC3E}">
        <p14:creationId xmlns:p14="http://schemas.microsoft.com/office/powerpoint/2010/main" xmlns="" val="60125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openclipart.org</a:t>
            </a:r>
            <a:r>
              <a:rPr lang="en-US" dirty="0"/>
              <a:t>/detail/170979/camera-icon-by-qubodup-170979</a:t>
            </a:r>
          </a:p>
        </p:txBody>
      </p:sp>
      <p:sp>
        <p:nvSpPr>
          <p:cNvPr id="4" name="Slide Number Placeholder 3"/>
          <p:cNvSpPr>
            <a:spLocks noGrp="1"/>
          </p:cNvSpPr>
          <p:nvPr>
            <p:ph type="sldNum" sz="quarter" idx="10"/>
          </p:nvPr>
        </p:nvSpPr>
        <p:spPr/>
        <p:txBody>
          <a:bodyPr/>
          <a:lstStyle/>
          <a:p>
            <a:fld id="{8068EEE1-2CF2-419E-ACFC-7304FE394418}" type="slidenum">
              <a:rPr lang="nl-NL" smtClean="0"/>
              <a:pPr/>
              <a:t>17</a:t>
            </a:fld>
            <a:endParaRPr lang="nl-NL"/>
          </a:p>
        </p:txBody>
      </p:sp>
    </p:spTree>
    <p:extLst>
      <p:ext uri="{BB962C8B-B14F-4D97-AF65-F5344CB8AC3E}">
        <p14:creationId xmlns:p14="http://schemas.microsoft.com/office/powerpoint/2010/main" xmlns="" val="417088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18</a:t>
            </a:fld>
            <a:endParaRPr lang="nl-NL"/>
          </a:p>
        </p:txBody>
      </p:sp>
    </p:spTree>
    <p:extLst>
      <p:ext uri="{BB962C8B-B14F-4D97-AF65-F5344CB8AC3E}">
        <p14:creationId xmlns:p14="http://schemas.microsoft.com/office/powerpoint/2010/main" xmlns="" val="2200159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19</a:t>
            </a:fld>
            <a:endParaRPr lang="nl-NL"/>
          </a:p>
        </p:txBody>
      </p:sp>
    </p:spTree>
    <p:extLst>
      <p:ext uri="{BB962C8B-B14F-4D97-AF65-F5344CB8AC3E}">
        <p14:creationId xmlns:p14="http://schemas.microsoft.com/office/powerpoint/2010/main" xmlns="" val="297237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D5F526C2-D429-DD4B-BF08-AEBA5003E5C7}" type="slidenum">
              <a:rPr lang="en-GB"/>
              <a:pPr/>
              <a:t>21</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http://upload.wikimedia.org/wikipedia/commons/8/86/Anatoly_Lunacharsky.jpg</a:t>
            </a:r>
          </a:p>
        </p:txBody>
      </p:sp>
      <p:sp>
        <p:nvSpPr>
          <p:cNvPr id="4" name="Slide Number Placeholder 3"/>
          <p:cNvSpPr>
            <a:spLocks noGrp="1"/>
          </p:cNvSpPr>
          <p:nvPr>
            <p:ph type="sldNum" sz="quarter" idx="10"/>
          </p:nvPr>
        </p:nvSpPr>
        <p:spPr/>
        <p:txBody>
          <a:bodyPr/>
          <a:lstStyle/>
          <a:p>
            <a:fld id="{8068EEE1-2CF2-419E-ACFC-7304FE394418}" type="slidenum">
              <a:rPr lang="nl-NL" smtClean="0"/>
              <a:pPr/>
              <a:t>22</a:t>
            </a:fld>
            <a:endParaRPr lang="nl-NL"/>
          </a:p>
        </p:txBody>
      </p:sp>
    </p:spTree>
    <p:extLst>
      <p:ext uri="{BB962C8B-B14F-4D97-AF65-F5344CB8AC3E}">
        <p14:creationId xmlns:p14="http://schemas.microsoft.com/office/powerpoint/2010/main" xmlns="" val="62671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971AE-4798-4D5D-9ADF-9BEEC7BC7A38}" type="slidenum">
              <a:rPr lang="en-US" smtClean="0"/>
              <a:pPr/>
              <a:t>4</a:t>
            </a:fld>
            <a:endParaRPr lang="en-US"/>
          </a:p>
        </p:txBody>
      </p:sp>
    </p:spTree>
    <p:extLst>
      <p:ext uri="{BB962C8B-B14F-4D97-AF65-F5344CB8AC3E}">
        <p14:creationId xmlns:p14="http://schemas.microsoft.com/office/powerpoint/2010/main" xmlns="" val="381327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23</a:t>
            </a:fld>
            <a:endParaRPr lang="nl-NL"/>
          </a:p>
        </p:txBody>
      </p:sp>
    </p:spTree>
    <p:extLst>
      <p:ext uri="{BB962C8B-B14F-4D97-AF65-F5344CB8AC3E}">
        <p14:creationId xmlns:p14="http://schemas.microsoft.com/office/powerpoint/2010/main" xmlns="" val="1896017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24</a:t>
            </a:fld>
            <a:endParaRPr lang="nl-NL"/>
          </a:p>
        </p:txBody>
      </p:sp>
    </p:spTree>
    <p:extLst>
      <p:ext uri="{BB962C8B-B14F-4D97-AF65-F5344CB8AC3E}">
        <p14:creationId xmlns:p14="http://schemas.microsoft.com/office/powerpoint/2010/main" xmlns="" val="1896017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25</a:t>
            </a:fld>
            <a:endParaRPr lang="nl-NL"/>
          </a:p>
        </p:txBody>
      </p:sp>
    </p:spTree>
    <p:extLst>
      <p:ext uri="{BB962C8B-B14F-4D97-AF65-F5344CB8AC3E}">
        <p14:creationId xmlns:p14="http://schemas.microsoft.com/office/powerpoint/2010/main" xmlns="" val="2402827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26</a:t>
            </a:fld>
            <a:endParaRPr lang="nl-NL"/>
          </a:p>
        </p:txBody>
      </p:sp>
    </p:spTree>
    <p:extLst>
      <p:ext uri="{BB962C8B-B14F-4D97-AF65-F5344CB8AC3E}">
        <p14:creationId xmlns:p14="http://schemas.microsoft.com/office/powerpoint/2010/main" xmlns="" val="601252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www.flickr.com</a:t>
            </a:r>
            <a:r>
              <a:rPr lang="en-US" dirty="0"/>
              <a:t>/photos/</a:t>
            </a:r>
            <a:r>
              <a:rPr lang="en-US" dirty="0" err="1"/>
              <a:t>shordzi</a:t>
            </a:r>
            <a:r>
              <a:rPr lang="en-US" dirty="0"/>
              <a:t>/3688727434/sizes/o/</a:t>
            </a:r>
          </a:p>
        </p:txBody>
      </p:sp>
      <p:sp>
        <p:nvSpPr>
          <p:cNvPr id="4" name="Slide Number Placeholder 3"/>
          <p:cNvSpPr>
            <a:spLocks noGrp="1"/>
          </p:cNvSpPr>
          <p:nvPr>
            <p:ph type="sldNum" sz="quarter" idx="10"/>
          </p:nvPr>
        </p:nvSpPr>
        <p:spPr/>
        <p:txBody>
          <a:bodyPr/>
          <a:lstStyle/>
          <a:p>
            <a:fld id="{8068EEE1-2CF2-419E-ACFC-7304FE394418}" type="slidenum">
              <a:rPr lang="nl-NL" smtClean="0"/>
              <a:pPr/>
              <a:t>27</a:t>
            </a:fld>
            <a:endParaRPr lang="nl-NL"/>
          </a:p>
        </p:txBody>
      </p:sp>
    </p:spTree>
    <p:extLst>
      <p:ext uri="{BB962C8B-B14F-4D97-AF65-F5344CB8AC3E}">
        <p14:creationId xmlns:p14="http://schemas.microsoft.com/office/powerpoint/2010/main" xmlns="" val="237157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5</a:t>
            </a:fld>
            <a:endParaRPr lang="nl-NL"/>
          </a:p>
        </p:txBody>
      </p:sp>
    </p:spTree>
    <p:extLst>
      <p:ext uri="{BB962C8B-B14F-4D97-AF65-F5344CB8AC3E}">
        <p14:creationId xmlns:p14="http://schemas.microsoft.com/office/powerpoint/2010/main" xmlns="" val="220015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340EC071-6CFA-2C4F-95D0-E746299703AE}" type="slidenum">
              <a:rPr lang="en-GB"/>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68EEE1-2CF2-419E-ACFC-7304FE394418}" type="slidenum">
              <a:rPr lang="nl-NL" smtClean="0"/>
              <a:pPr/>
              <a:t>7</a:t>
            </a:fld>
            <a:endParaRPr lang="nl-NL"/>
          </a:p>
        </p:txBody>
      </p:sp>
    </p:spTree>
    <p:extLst>
      <p:ext uri="{BB962C8B-B14F-4D97-AF65-F5344CB8AC3E}">
        <p14:creationId xmlns:p14="http://schemas.microsoft.com/office/powerpoint/2010/main" xmlns="" val="1899687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http://upload.wikimedia.org/wikipedia/commons/4/46/Inside_Winter_Palace.jpg</a:t>
            </a:r>
          </a:p>
        </p:txBody>
      </p:sp>
      <p:sp>
        <p:nvSpPr>
          <p:cNvPr id="4" name="Slide Number Placeholder 3"/>
          <p:cNvSpPr>
            <a:spLocks noGrp="1"/>
          </p:cNvSpPr>
          <p:nvPr>
            <p:ph type="sldNum" sz="quarter" idx="10"/>
          </p:nvPr>
        </p:nvSpPr>
        <p:spPr/>
        <p:txBody>
          <a:bodyPr/>
          <a:lstStyle/>
          <a:p>
            <a:fld id="{8068EEE1-2CF2-419E-ACFC-7304FE394418}" type="slidenum">
              <a:rPr lang="nl-NL" smtClean="0"/>
              <a:pPr/>
              <a:t>8</a:t>
            </a:fld>
            <a:endParaRPr lang="nl-NL"/>
          </a:p>
        </p:txBody>
      </p:sp>
    </p:spTree>
    <p:extLst>
      <p:ext uri="{BB962C8B-B14F-4D97-AF65-F5344CB8AC3E}">
        <p14:creationId xmlns:p14="http://schemas.microsoft.com/office/powerpoint/2010/main" xmlns="" val="145543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http://en.wikipedia.org/wiki/File:SPB_Admiralty_1890-1900.jpg,</a:t>
            </a:r>
            <a:r>
              <a:rPr lang="nl-NL" baseline="0" dirty="0"/>
              <a:t> http://pixabay.com/en/walking-man-male-figure-sportive-149724/</a:t>
            </a:r>
            <a:endParaRPr lang="nl-NL" dirty="0"/>
          </a:p>
        </p:txBody>
      </p:sp>
      <p:sp>
        <p:nvSpPr>
          <p:cNvPr id="4" name="Slide Number Placeholder 3"/>
          <p:cNvSpPr>
            <a:spLocks noGrp="1"/>
          </p:cNvSpPr>
          <p:nvPr>
            <p:ph type="sldNum" sz="quarter" idx="10"/>
          </p:nvPr>
        </p:nvSpPr>
        <p:spPr/>
        <p:txBody>
          <a:bodyPr/>
          <a:lstStyle/>
          <a:p>
            <a:fld id="{8068EEE1-2CF2-419E-ACFC-7304FE394418}" type="slidenum">
              <a:rPr lang="nl-NL" smtClean="0"/>
              <a:pPr/>
              <a:t>9</a:t>
            </a:fld>
            <a:endParaRPr lang="nl-NL"/>
          </a:p>
        </p:txBody>
      </p:sp>
    </p:spTree>
    <p:extLst>
      <p:ext uri="{BB962C8B-B14F-4D97-AF65-F5344CB8AC3E}">
        <p14:creationId xmlns:p14="http://schemas.microsoft.com/office/powerpoint/2010/main" xmlns="" val="116500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http://upload.wikimedia.org/wikipedia/commons/1/16/L'ermitage_-_Edifici_Estat_Major_des_de_pla%C3%A7a_interior.jpg</a:t>
            </a:r>
          </a:p>
        </p:txBody>
      </p:sp>
      <p:sp>
        <p:nvSpPr>
          <p:cNvPr id="4" name="Slide Number Placeholder 3"/>
          <p:cNvSpPr>
            <a:spLocks noGrp="1"/>
          </p:cNvSpPr>
          <p:nvPr>
            <p:ph type="sldNum" sz="quarter" idx="10"/>
          </p:nvPr>
        </p:nvSpPr>
        <p:spPr/>
        <p:txBody>
          <a:bodyPr/>
          <a:lstStyle/>
          <a:p>
            <a:fld id="{8068EEE1-2CF2-419E-ACFC-7304FE394418}" type="slidenum">
              <a:rPr lang="nl-NL" smtClean="0"/>
              <a:pPr/>
              <a:t>10</a:t>
            </a:fld>
            <a:endParaRPr lang="nl-NL"/>
          </a:p>
        </p:txBody>
      </p:sp>
    </p:spTree>
    <p:extLst>
      <p:ext uri="{BB962C8B-B14F-4D97-AF65-F5344CB8AC3E}">
        <p14:creationId xmlns:p14="http://schemas.microsoft.com/office/powerpoint/2010/main" xmlns="" val="163983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http://upload.wikimedia.org/wikipedia/commons/1/16/L'ermitage_-_Edifici_Estat_Major_des_de_pla%C3%A7a_interior.jpg</a:t>
            </a:r>
          </a:p>
        </p:txBody>
      </p:sp>
      <p:sp>
        <p:nvSpPr>
          <p:cNvPr id="4" name="Slide Number Placeholder 3"/>
          <p:cNvSpPr>
            <a:spLocks noGrp="1"/>
          </p:cNvSpPr>
          <p:nvPr>
            <p:ph type="sldNum" sz="quarter" idx="10"/>
          </p:nvPr>
        </p:nvSpPr>
        <p:spPr/>
        <p:txBody>
          <a:bodyPr/>
          <a:lstStyle/>
          <a:p>
            <a:fld id="{8068EEE1-2CF2-419E-ACFC-7304FE394418}" type="slidenum">
              <a:rPr lang="nl-NL" smtClean="0"/>
              <a:pPr/>
              <a:t>11</a:t>
            </a:fld>
            <a:endParaRPr lang="nl-NL"/>
          </a:p>
        </p:txBody>
      </p:sp>
    </p:spTree>
    <p:extLst>
      <p:ext uri="{BB962C8B-B14F-4D97-AF65-F5344CB8AC3E}">
        <p14:creationId xmlns:p14="http://schemas.microsoft.com/office/powerpoint/2010/main" xmlns="" val="16398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1"/>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Powerpoint 20 years - 4.jpg"/>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l="75884" t="88383"/>
          <a:stretch/>
        </p:blipFill>
        <p:spPr bwMode="auto">
          <a:xfrm>
            <a:off x="7391400" y="6061364"/>
            <a:ext cx="1752600" cy="633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EUROCLIO logo.jpg"/>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304800" y="6248400"/>
            <a:ext cx="1416596" cy="533400"/>
          </a:xfrm>
          <a:prstGeom prst="rect">
            <a:avLst/>
          </a:prstGeom>
        </p:spPr>
      </p:pic>
      <p:sp>
        <p:nvSpPr>
          <p:cNvPr id="10" name="TextBox 9"/>
          <p:cNvSpPr txBox="1"/>
          <p:nvPr userDrawn="1"/>
        </p:nvSpPr>
        <p:spPr>
          <a:xfrm>
            <a:off x="1371600" y="6169968"/>
            <a:ext cx="2401620" cy="230832"/>
          </a:xfrm>
          <a:prstGeom prst="rect">
            <a:avLst/>
          </a:prstGeom>
          <a:noFill/>
        </p:spPr>
        <p:txBody>
          <a:bodyPr wrap="none" rtlCol="0">
            <a:spAutoFit/>
          </a:bodyPr>
          <a:lstStyle/>
          <a:p>
            <a:r>
              <a:rPr lang="en-US" sz="900" i="1" dirty="0">
                <a:solidFill>
                  <a:schemeClr val="tx2"/>
                </a:solidFill>
              </a:rPr>
              <a:t>European Association of History Educators</a:t>
            </a:r>
          </a:p>
        </p:txBody>
      </p:sp>
      <p:cxnSp>
        <p:nvCxnSpPr>
          <p:cNvPr id="11" name="Straight Connector 10"/>
          <p:cNvCxnSpPr/>
          <p:nvPr userDrawn="1"/>
        </p:nvCxnSpPr>
        <p:spPr>
          <a:xfrm>
            <a:off x="0" y="6096000"/>
            <a:ext cx="9144000"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467600" y="6519446"/>
            <a:ext cx="1678665" cy="338554"/>
          </a:xfrm>
          <a:prstGeom prst="rect">
            <a:avLst/>
          </a:prstGeom>
          <a:noFill/>
        </p:spPr>
        <p:txBody>
          <a:bodyPr wrap="none" rtlCol="0">
            <a:spAutoFit/>
          </a:bodyPr>
          <a:lstStyle/>
          <a:p>
            <a:r>
              <a:rPr lang="en-US" sz="1600" i="0" dirty="0" err="1">
                <a:solidFill>
                  <a:schemeClr val="tx2"/>
                </a:solidFill>
              </a:rPr>
              <a:t>www.euroclio.eu</a:t>
            </a:r>
            <a:endParaRPr lang="en-US" sz="1600" i="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b="1" kern="1200">
          <a:solidFill>
            <a:srgbClr val="1F497D"/>
          </a:solidFill>
          <a:latin typeface="Calibri"/>
          <a:ea typeface="+mj-ea"/>
          <a:cs typeface="Calibri"/>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ob.stradling@btinternet.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jpe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jpe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14400" y="457200"/>
          <a:ext cx="6858000" cy="5427312"/>
        </p:xfrm>
        <a:graphic>
          <a:graphicData uri="http://schemas.openxmlformats.org/drawingml/2006/table">
            <a:tbl>
              <a:tblPr/>
              <a:tblGrid>
                <a:gridCol w="4105469"/>
                <a:gridCol w="2752531"/>
              </a:tblGrid>
              <a:tr h="403964">
                <a:tc gridSpan="2">
                  <a:txBody>
                    <a:bodyPr/>
                    <a:lstStyle/>
                    <a:p>
                      <a:pPr>
                        <a:lnSpc>
                          <a:spcPct val="115000"/>
                        </a:lnSpc>
                        <a:spcAft>
                          <a:spcPts val="1000"/>
                        </a:spcAft>
                      </a:pPr>
                      <a:r>
                        <a:rPr lang="en-GB" sz="1400" b="1" dirty="0">
                          <a:latin typeface="Calibri"/>
                          <a:ea typeface="Calibri"/>
                          <a:cs typeface="Times New Roman"/>
                        </a:rPr>
                        <a:t>HA Resource Hub Submission Form</a:t>
                      </a:r>
                      <a:endParaRPr lang="en-GB" sz="1400" dirty="0">
                        <a:latin typeface="Calibri"/>
                        <a:ea typeface="Calibri"/>
                        <a:cs typeface="Times New Roman"/>
                      </a:endParaRPr>
                    </a:p>
                  </a:txBody>
                  <a:tcPr marL="48106" marR="48106" marT="73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GB"/>
                    </a:p>
                  </a:txBody>
                  <a:tcPr/>
                </a:tc>
              </a:tr>
              <a:tr h="702837">
                <a:tc>
                  <a:txBody>
                    <a:bodyPr/>
                    <a:lstStyle/>
                    <a:p>
                      <a:pPr>
                        <a:lnSpc>
                          <a:spcPct val="115000"/>
                        </a:lnSpc>
                        <a:spcAft>
                          <a:spcPts val="1000"/>
                        </a:spcAft>
                      </a:pPr>
                      <a:r>
                        <a:rPr lang="en-GB" sz="1400" b="1" dirty="0">
                          <a:latin typeface="Calibri"/>
                          <a:ea typeface="Calibri"/>
                          <a:cs typeface="Times New Roman"/>
                        </a:rPr>
                        <a:t>Resource Title:</a:t>
                      </a:r>
                      <a:r>
                        <a:rPr lang="en-GB" sz="1400" dirty="0">
                          <a:latin typeface="Calibri"/>
                          <a:ea typeface="Calibri"/>
                          <a:cs typeface="Times New Roman"/>
                        </a:rPr>
                        <a:t/>
                      </a:r>
                      <a:br>
                        <a:rPr lang="en-GB" sz="1400" dirty="0">
                          <a:latin typeface="Calibri"/>
                          <a:ea typeface="Calibri"/>
                          <a:cs typeface="Times New Roman"/>
                        </a:rPr>
                      </a:br>
                      <a:r>
                        <a:rPr lang="en-GB" sz="1400" b="1" dirty="0">
                          <a:latin typeface="Calibri"/>
                          <a:ea typeface="Calibri"/>
                          <a:cs typeface="Times New Roman"/>
                        </a:rPr>
                        <a:t>Perspectives on the ‘Storming’ of the Winter Palace</a:t>
                      </a:r>
                      <a:br>
                        <a:rPr lang="en-GB" sz="1400" b="1" dirty="0">
                          <a:latin typeface="Calibri"/>
                          <a:ea typeface="Calibri"/>
                          <a:cs typeface="Times New Roman"/>
                        </a:rPr>
                      </a:br>
                      <a:endParaRPr lang="en-GB" sz="1400" dirty="0">
                        <a:latin typeface="Calibri"/>
                        <a:ea typeface="Calibri"/>
                        <a:cs typeface="Times New Roman"/>
                      </a:endParaRPr>
                    </a:p>
                  </a:txBody>
                  <a:tcPr marL="48106" marR="48106" marT="73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1000"/>
                        </a:spcAft>
                      </a:pPr>
                      <a:r>
                        <a:rPr lang="en-GB" sz="1400" b="1">
                          <a:latin typeface="Calibri"/>
                          <a:ea typeface="Calibri"/>
                          <a:cs typeface="Times New Roman"/>
                        </a:rPr>
                        <a:t>Age Range: </a:t>
                      </a:r>
                      <a:r>
                        <a:rPr lang="en-GB" sz="1400">
                          <a:latin typeface="Calibri"/>
                          <a:ea typeface="Calibri"/>
                          <a:cs typeface="Times New Roman"/>
                        </a:rPr>
                        <a:t>Could be used KS3-5</a:t>
                      </a:r>
                    </a:p>
                  </a:txBody>
                  <a:tcPr marL="48106" marR="48106" marT="73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428150">
                <a:tc>
                  <a:txBody>
                    <a:bodyPr/>
                    <a:lstStyle/>
                    <a:p>
                      <a:pPr>
                        <a:lnSpc>
                          <a:spcPct val="115000"/>
                        </a:lnSpc>
                        <a:spcAft>
                          <a:spcPts val="1000"/>
                        </a:spcAft>
                      </a:pPr>
                      <a:r>
                        <a:rPr lang="en-GB" sz="1400" b="1">
                          <a:latin typeface="Calibri"/>
                          <a:ea typeface="Calibri"/>
                          <a:cs typeface="Times New Roman"/>
                        </a:rPr>
                        <a:t>Author name and email contact:</a:t>
                      </a:r>
                      <a:endParaRPr lang="en-GB" sz="1400">
                        <a:latin typeface="Calibri"/>
                        <a:ea typeface="Calibri"/>
                        <a:cs typeface="Times New Roman"/>
                      </a:endParaRPr>
                    </a:p>
                    <a:p>
                      <a:pPr>
                        <a:lnSpc>
                          <a:spcPct val="115000"/>
                        </a:lnSpc>
                        <a:spcAft>
                          <a:spcPts val="1000"/>
                        </a:spcAft>
                      </a:pPr>
                      <a:r>
                        <a:rPr lang="en-GB" sz="1400">
                          <a:latin typeface="Calibri"/>
                          <a:ea typeface="Calibri"/>
                          <a:cs typeface="Times New Roman"/>
                        </a:rPr>
                        <a:t>Bob Stradling</a:t>
                      </a:r>
                      <a:br>
                        <a:rPr lang="en-GB" sz="1400">
                          <a:latin typeface="Calibri"/>
                          <a:ea typeface="Calibri"/>
                          <a:cs typeface="Times New Roman"/>
                        </a:rPr>
                      </a:br>
                      <a:r>
                        <a:rPr lang="en-GB" sz="1400" u="sng">
                          <a:solidFill>
                            <a:srgbClr val="0000FF"/>
                          </a:solidFill>
                          <a:latin typeface="Calibri"/>
                          <a:ea typeface="Calibri"/>
                          <a:cs typeface="Times New Roman"/>
                          <a:hlinkClick r:id="rId2"/>
                        </a:rPr>
                        <a:t>Bob.stradling@btinternet.com</a:t>
                      </a:r>
                      <a:endParaRPr lang="en-GB" sz="1400">
                        <a:latin typeface="Calibri"/>
                        <a:ea typeface="Calibri"/>
                        <a:cs typeface="Times New Roman"/>
                      </a:endParaRPr>
                    </a:p>
                    <a:p>
                      <a:pPr>
                        <a:lnSpc>
                          <a:spcPct val="115000"/>
                        </a:lnSpc>
                        <a:spcAft>
                          <a:spcPts val="1000"/>
                        </a:spcAft>
                      </a:pPr>
                      <a:r>
                        <a:rPr lang="en-GB" sz="1400">
                          <a:latin typeface="Calibri"/>
                          <a:ea typeface="Calibri"/>
                          <a:cs typeface="Times New Roman"/>
                        </a:rPr>
                        <a:t> </a:t>
                      </a:r>
                    </a:p>
                  </a:txBody>
                  <a:tcPr marL="48106" marR="48106" marT="73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1000"/>
                        </a:spcAft>
                      </a:pPr>
                      <a:r>
                        <a:rPr lang="en-GB" sz="1400" b="1" dirty="0">
                          <a:latin typeface="Calibri"/>
                          <a:ea typeface="Calibri"/>
                          <a:cs typeface="Times New Roman"/>
                        </a:rPr>
                        <a:t>Resource Details: </a:t>
                      </a:r>
                      <a:r>
                        <a:rPr lang="en-GB" sz="1400" dirty="0">
                          <a:latin typeface="Calibri"/>
                          <a:ea typeface="Calibri"/>
                          <a:cs typeface="Times New Roman"/>
                        </a:rPr>
                        <a:t>(e.g. how many documents does it consist of? In which order?) </a:t>
                      </a:r>
                    </a:p>
                    <a:p>
                      <a:pPr>
                        <a:lnSpc>
                          <a:spcPct val="115000"/>
                        </a:lnSpc>
                        <a:spcAft>
                          <a:spcPts val="1000"/>
                        </a:spcAft>
                      </a:pPr>
                      <a:r>
                        <a:rPr lang="en-GB" sz="1400" dirty="0">
                          <a:latin typeface="Calibri"/>
                          <a:ea typeface="Calibri"/>
                          <a:cs typeface="Times New Roman"/>
                        </a:rPr>
                        <a:t>A PPT</a:t>
                      </a:r>
                    </a:p>
                    <a:p>
                      <a:pPr>
                        <a:lnSpc>
                          <a:spcPct val="115000"/>
                        </a:lnSpc>
                        <a:spcAft>
                          <a:spcPts val="1000"/>
                        </a:spcAft>
                      </a:pPr>
                      <a:r>
                        <a:rPr lang="en-GB" sz="1400" dirty="0">
                          <a:latin typeface="Calibri"/>
                          <a:ea typeface="Calibri"/>
                          <a:cs typeface="Times New Roman"/>
                        </a:rPr>
                        <a:t> </a:t>
                      </a:r>
                    </a:p>
                  </a:txBody>
                  <a:tcPr marL="48106" marR="48106" marT="73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950682">
                <a:tc>
                  <a:txBody>
                    <a:bodyPr/>
                    <a:lstStyle/>
                    <a:p>
                      <a:pPr>
                        <a:lnSpc>
                          <a:spcPct val="115000"/>
                        </a:lnSpc>
                        <a:spcAft>
                          <a:spcPts val="1000"/>
                        </a:spcAft>
                      </a:pPr>
                      <a:r>
                        <a:rPr lang="en-GB" sz="1400" b="1" dirty="0">
                          <a:latin typeface="Calibri"/>
                          <a:ea typeface="Calibri"/>
                          <a:cs typeface="Times New Roman"/>
                        </a:rPr>
                        <a:t>Necessary prior learning to complete this:</a:t>
                      </a:r>
                      <a:endParaRPr lang="en-GB" sz="1400" dirty="0">
                        <a:latin typeface="Calibri"/>
                        <a:ea typeface="Calibri"/>
                        <a:cs typeface="Times New Roman"/>
                      </a:endParaRPr>
                    </a:p>
                    <a:p>
                      <a:pPr>
                        <a:lnSpc>
                          <a:spcPct val="115000"/>
                        </a:lnSpc>
                        <a:spcAft>
                          <a:spcPts val="1000"/>
                        </a:spcAft>
                      </a:pPr>
                      <a:r>
                        <a:rPr lang="en-GB" sz="1400">
                          <a:latin typeface="Calibri"/>
                          <a:ea typeface="Calibri"/>
                          <a:cs typeface="Times New Roman"/>
                        </a:rPr>
                        <a:t>Is part of studying Russia in Revolution</a:t>
                      </a:r>
                    </a:p>
                    <a:p>
                      <a:pPr>
                        <a:lnSpc>
                          <a:spcPct val="115000"/>
                        </a:lnSpc>
                        <a:spcAft>
                          <a:spcPts val="1000"/>
                        </a:spcAft>
                      </a:pPr>
                      <a:r>
                        <a:rPr lang="en-GB" sz="1400" dirty="0">
                          <a:latin typeface="Calibri"/>
                          <a:ea typeface="Calibri"/>
                          <a:cs typeface="Times New Roman"/>
                        </a:rPr>
                        <a:t> </a:t>
                      </a:r>
                    </a:p>
                  </a:txBody>
                  <a:tcPr marL="48106" marR="48106" marT="73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nSpc>
                          <a:spcPct val="115000"/>
                        </a:lnSpc>
                        <a:spcAft>
                          <a:spcPts val="1000"/>
                        </a:spcAft>
                      </a:pPr>
                      <a:r>
                        <a:rPr lang="en-GB" sz="1400" b="1" dirty="0">
                          <a:latin typeface="Calibri"/>
                          <a:ea typeface="Calibri"/>
                          <a:cs typeface="Times New Roman"/>
                        </a:rPr>
                        <a:t>What does it lead to next? </a:t>
                      </a:r>
                      <a:endParaRPr lang="en-GB" sz="1400" dirty="0">
                        <a:latin typeface="Calibri"/>
                        <a:ea typeface="Calibri"/>
                        <a:cs typeface="Times New Roman"/>
                      </a:endParaRPr>
                    </a:p>
                    <a:p>
                      <a:pPr>
                        <a:lnSpc>
                          <a:spcPct val="115000"/>
                        </a:lnSpc>
                        <a:spcAft>
                          <a:spcPts val="1000"/>
                        </a:spcAft>
                      </a:pPr>
                      <a:r>
                        <a:rPr lang="en-GB" sz="1400" dirty="0">
                          <a:latin typeface="Calibri"/>
                          <a:ea typeface="Calibri"/>
                          <a:cs typeface="Times New Roman"/>
                        </a:rPr>
                        <a:t>The post Nov 1917 events in Russia</a:t>
                      </a:r>
                    </a:p>
                    <a:p>
                      <a:pPr>
                        <a:lnSpc>
                          <a:spcPct val="115000"/>
                        </a:lnSpc>
                        <a:spcAft>
                          <a:spcPts val="1000"/>
                        </a:spcAft>
                      </a:pPr>
                      <a:r>
                        <a:rPr lang="en-GB" sz="1400" dirty="0">
                          <a:latin typeface="Calibri"/>
                          <a:ea typeface="Calibri"/>
                          <a:cs typeface="Times New Roman"/>
                        </a:rPr>
                        <a:t> </a:t>
                      </a:r>
                    </a:p>
                  </a:txBody>
                  <a:tcPr marL="48106" marR="48106" marT="73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1543567">
                <a:tc gridSpan="2">
                  <a:txBody>
                    <a:bodyPr/>
                    <a:lstStyle/>
                    <a:p>
                      <a:pPr>
                        <a:lnSpc>
                          <a:spcPct val="115000"/>
                        </a:lnSpc>
                        <a:spcAft>
                          <a:spcPts val="1000"/>
                        </a:spcAft>
                      </a:pPr>
                      <a:r>
                        <a:rPr lang="en-GB" sz="1400" b="1" dirty="0">
                          <a:latin typeface="Calibri"/>
                          <a:ea typeface="Calibri"/>
                          <a:cs typeface="Times New Roman"/>
                        </a:rPr>
                        <a:t>Explanation: How should this resource be used? </a:t>
                      </a:r>
                      <a:endParaRPr lang="en-GB" sz="1400" dirty="0">
                        <a:latin typeface="Calibri"/>
                        <a:ea typeface="Calibri"/>
                        <a:cs typeface="Times New Roman"/>
                      </a:endParaRPr>
                    </a:p>
                    <a:p>
                      <a:pPr>
                        <a:lnSpc>
                          <a:spcPct val="115000"/>
                        </a:lnSpc>
                        <a:spcAft>
                          <a:spcPts val="1000"/>
                        </a:spcAft>
                      </a:pPr>
                      <a:r>
                        <a:rPr lang="en-GB" sz="1400" dirty="0">
                          <a:latin typeface="Calibri"/>
                          <a:ea typeface="Calibri"/>
                          <a:cs typeface="Times New Roman"/>
                        </a:rPr>
                        <a:t>It is designed as an online PPT and Bob would be pleased for it to be used. The students are prompted to think about each section, focusing on what the eyewitnesses, the people at the time who collected information and kept a record, the mythmakers and the historians have said. It promotes thinking about the variety of perspectives that have shaped our view of the ‘Storming’ of the Winter Palace and why it is difficult to be sure what actually happened.</a:t>
                      </a:r>
                      <a:br>
                        <a:rPr lang="en-GB" sz="1400" dirty="0">
                          <a:latin typeface="Calibri"/>
                          <a:ea typeface="Calibri"/>
                          <a:cs typeface="Times New Roman"/>
                        </a:rPr>
                      </a:br>
                      <a:endParaRPr lang="en-GB" sz="1400" dirty="0">
                        <a:latin typeface="Calibri"/>
                        <a:ea typeface="Calibri"/>
                        <a:cs typeface="Times New Roman"/>
                      </a:endParaRPr>
                    </a:p>
                  </a:txBody>
                  <a:tcPr marL="48106" marR="48106" marT="736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hMerge="1">
                  <a:txBody>
                    <a:bodyPr/>
                    <a:lstStyle/>
                    <a:p>
                      <a:endParaRPr lang="en-GB"/>
                    </a:p>
                  </a:txBody>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upload.wikimedia.org/wikipedia/commons/1/16/L'ermitage_-_Edifici_Estat_Major_des_de_pla%C3%A7a_interior.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l="6109" t="8822" r="20062" b="17349"/>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34172" y="2436593"/>
            <a:ext cx="1691749" cy="4418848"/>
          </a:xfrm>
          <a:prstGeom prst="rect">
            <a:avLst/>
          </a:prstGeom>
        </p:spPr>
      </p:pic>
      <p:pic>
        <p:nvPicPr>
          <p:cNvPr id="8" name="Picture 2" descr="http://upload.wikimedia.org/wikipedia/commons/a/a9/Logo_oe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188640"/>
            <a:ext cx="888425" cy="8884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Albert Rhys Williams had been covering the war for the American magazine, Outlook. He had been sent to Petrograd after the February Revolution. He headed for the Winter Palace as soon as he heard firing from the Battleship Aurora.</a:t>
            </a:r>
          </a:p>
        </p:txBody>
      </p:sp>
      <p:sp>
        <p:nvSpPr>
          <p:cNvPr id="10" name="Rounded Rectangular Callout 9"/>
          <p:cNvSpPr/>
          <p:nvPr/>
        </p:nvSpPr>
        <p:spPr>
          <a:xfrm>
            <a:off x="5292080" y="1340768"/>
            <a:ext cx="2858026" cy="2569970"/>
          </a:xfrm>
          <a:prstGeom prst="wedgeRoundRectCallout">
            <a:avLst>
              <a:gd name="adj1" fmla="val -64153"/>
              <a:gd name="adj2" fmla="val 65453"/>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5580112" y="1484784"/>
            <a:ext cx="2232248" cy="2554545"/>
          </a:xfrm>
          <a:prstGeom prst="rect">
            <a:avLst/>
          </a:prstGeom>
          <a:noFill/>
        </p:spPr>
        <p:txBody>
          <a:bodyPr wrap="square" rtlCol="0">
            <a:spAutoFit/>
          </a:bodyPr>
          <a:lstStyle/>
          <a:p>
            <a:r>
              <a:rPr lang="en-US" sz="1600" dirty="0"/>
              <a:t>“As we come into the Palace Square the booming of the guns dies away. The rifles no longer crackle through the dark. The Red Guards are crawling out to carry off the dead and dying.”</a:t>
            </a:r>
          </a:p>
          <a:p>
            <a:endParaRPr lang="en-US" sz="1600" dirty="0"/>
          </a:p>
        </p:txBody>
      </p:sp>
      <p:sp>
        <p:nvSpPr>
          <p:cNvPr id="4" name="TextBox 3"/>
          <p:cNvSpPr txBox="1"/>
          <p:nvPr/>
        </p:nvSpPr>
        <p:spPr>
          <a:xfrm>
            <a:off x="6876256" y="404664"/>
            <a:ext cx="2160240" cy="584776"/>
          </a:xfrm>
          <a:prstGeom prst="rect">
            <a:avLst/>
          </a:prstGeom>
          <a:noFill/>
        </p:spPr>
        <p:txBody>
          <a:bodyPr wrap="square" rtlCol="0">
            <a:spAutoFit/>
          </a:bodyPr>
          <a:lstStyle/>
          <a:p>
            <a:r>
              <a:rPr lang="en-US" sz="3200" b="1" dirty="0"/>
              <a:t>11.00 p.m.</a:t>
            </a:r>
          </a:p>
        </p:txBody>
      </p:sp>
    </p:spTree>
    <p:extLst>
      <p:ext uri="{BB962C8B-B14F-4D97-AF65-F5344CB8AC3E}">
        <p14:creationId xmlns:p14="http://schemas.microsoft.com/office/powerpoint/2010/main" xmlns="" val="270917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nl-NL"/>
          </a:p>
        </p:txBody>
      </p:sp>
      <p:sp>
        <p:nvSpPr>
          <p:cNvPr id="3" name="Subtitle 2"/>
          <p:cNvSpPr>
            <a:spLocks noGrp="1"/>
          </p:cNvSpPr>
          <p:nvPr>
            <p:ph type="subTitle" idx="1"/>
          </p:nvPr>
        </p:nvSpPr>
        <p:spPr/>
        <p:txBody>
          <a:bodyPr/>
          <a:lstStyle/>
          <a:p>
            <a:endParaRPr lang="nl-NL"/>
          </a:p>
        </p:txBody>
      </p:sp>
      <p:pic>
        <p:nvPicPr>
          <p:cNvPr id="1026" name="Picture 2" descr="http://upload.wikimedia.org/wikipedia/commons/1/16/L'ermitage_-_Edifici_Estat_Major_des_de_pla%C3%A7a_interior.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l="6109" t="8822" r="20062" b="17349"/>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upload.wikimedia.org/wikipedia/commons/a/a9/Logo_oei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88640"/>
            <a:ext cx="888425" cy="8884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7452320" y="260648"/>
            <a:ext cx="1458252" cy="584776"/>
          </a:xfrm>
          <a:prstGeom prst="rect">
            <a:avLst/>
          </a:prstGeom>
          <a:noFill/>
        </p:spPr>
        <p:txBody>
          <a:bodyPr wrap="none" rtlCol="0">
            <a:spAutoFit/>
          </a:bodyPr>
          <a:lstStyle/>
          <a:p>
            <a:r>
              <a:rPr lang="nl-NL" sz="3200" b="1" dirty="0"/>
              <a:t>2:00am</a:t>
            </a:r>
          </a:p>
        </p:txBody>
      </p:sp>
      <p:sp>
        <p:nvSpPr>
          <p:cNvPr id="10" name="Rounded Rectangular Callout 9"/>
          <p:cNvSpPr/>
          <p:nvPr/>
        </p:nvSpPr>
        <p:spPr>
          <a:xfrm>
            <a:off x="129798" y="1268760"/>
            <a:ext cx="3650114" cy="2808312"/>
          </a:xfrm>
          <a:prstGeom prst="wedgeRoundRectCallout">
            <a:avLst>
              <a:gd name="adj1" fmla="val 96412"/>
              <a:gd name="adj2" fmla="val 38498"/>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TextBox 10"/>
          <p:cNvSpPr txBox="1"/>
          <p:nvPr/>
        </p:nvSpPr>
        <p:spPr>
          <a:xfrm>
            <a:off x="357567" y="1432391"/>
            <a:ext cx="3350337" cy="25545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“Like a black river, filling all the street, without song or cheer we poured through the Red Arch, when the man just ahead of me said in a low voice: ‘</a:t>
            </a:r>
            <a:r>
              <a:rPr lang="en-US" sz="1600" i="1" dirty="0"/>
              <a:t>Look out comrades! Don’t trust them. They will fire, surely</a:t>
            </a:r>
            <a:r>
              <a:rPr lang="en-US" sz="1600" dirty="0"/>
              <a:t>!’ In the open we began to run, stooping low and bunching together… “How many of you did they kill?! I asked. </a:t>
            </a:r>
            <a:r>
              <a:rPr lang="en-US" sz="1600" i="1" dirty="0"/>
              <a:t>‘I don’t know. About ten…</a:t>
            </a:r>
            <a:r>
              <a:rPr lang="en-US" sz="1600" dirty="0"/>
              <a:t>’.”</a:t>
            </a:r>
          </a:p>
        </p:txBody>
      </p:sp>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36096" y="2243868"/>
            <a:ext cx="4131559" cy="4613316"/>
          </a:xfrm>
          <a:prstGeom prst="rect">
            <a:avLst/>
          </a:prstGeom>
        </p:spPr>
      </p:pic>
      <p:sp>
        <p:nvSpPr>
          <p:cNvPr id="5" name="Rectangle 4"/>
          <p:cNvSpPr/>
          <p:nvPr/>
        </p:nvSpPr>
        <p:spPr>
          <a:xfrm>
            <a:off x="0" y="6021288"/>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John Reed, an American journalist with socialist sympathies, who knew Lenin and Trotsky and supported the new revolutionary government. At 2.00am on 26 October Reed was with a group of sailors in the square outside the Winter Palace.</a:t>
            </a:r>
          </a:p>
        </p:txBody>
      </p:sp>
    </p:spTree>
    <p:extLst>
      <p:ext uri="{BB962C8B-B14F-4D97-AF65-F5344CB8AC3E}">
        <p14:creationId xmlns:p14="http://schemas.microsoft.com/office/powerpoint/2010/main" xmlns="" val="120583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pload.wikimedia.org/wikipedia/commons/1/16/L'ermitage_-_Edifici_Estat_Major_des_de_pla%C3%A7a_interior.jpg"/>
          <p:cNvPicPr>
            <a:picLocks noChangeAspect="1" noChangeArrowheads="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l="6109" t="8822" r="20062" b="17349"/>
          <a:stretch/>
        </p:blipFill>
        <p:spPr bwMode="auto">
          <a:xfrm>
            <a:off x="0"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2809912"/>
            <a:ext cx="4032448" cy="4048088"/>
          </a:xfrm>
          <a:prstGeom prst="rect">
            <a:avLst/>
          </a:prstGeom>
        </p:spPr>
      </p:pic>
      <p:pic>
        <p:nvPicPr>
          <p:cNvPr id="9" name="Picture 2" descr="http://upload.wikimedia.org/wikipedia/commons/a/a9/Logo_oe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188640"/>
            <a:ext cx="888425" cy="88842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7452320" y="260648"/>
            <a:ext cx="1458252" cy="584776"/>
          </a:xfrm>
          <a:prstGeom prst="rect">
            <a:avLst/>
          </a:prstGeom>
          <a:noFill/>
        </p:spPr>
        <p:txBody>
          <a:bodyPr wrap="none" rtlCol="0">
            <a:spAutoFit/>
          </a:bodyPr>
          <a:lstStyle/>
          <a:p>
            <a:r>
              <a:rPr lang="nl-NL" sz="3200" b="1" dirty="0"/>
              <a:t>2:00am</a:t>
            </a:r>
          </a:p>
        </p:txBody>
      </p:sp>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36096" y="2243868"/>
            <a:ext cx="4131559" cy="4613316"/>
          </a:xfrm>
          <a:prstGeom prst="rect">
            <a:avLst/>
          </a:prstGeom>
        </p:spPr>
      </p:pic>
      <p:sp>
        <p:nvSpPr>
          <p:cNvPr id="11" name="Rectangle 10"/>
          <p:cNvSpPr/>
          <p:nvPr/>
        </p:nvSpPr>
        <p:spPr>
          <a:xfrm>
            <a:off x="0" y="6021288"/>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Bessie Beatty, was another American journalist who also supported the revolution but she was not as committed to the Bolshevik cause as John Reed. Her account is less dramatic than Reed’s, even though she was also in the Palace Square at the same time and with the same group of sailors.  </a:t>
            </a:r>
          </a:p>
        </p:txBody>
      </p:sp>
      <p:sp>
        <p:nvSpPr>
          <p:cNvPr id="13" name="Rounded Rectangular Callout 12"/>
          <p:cNvSpPr/>
          <p:nvPr/>
        </p:nvSpPr>
        <p:spPr>
          <a:xfrm>
            <a:off x="3561190" y="172035"/>
            <a:ext cx="3650114" cy="2808312"/>
          </a:xfrm>
          <a:prstGeom prst="wedgeRoundRectCallout">
            <a:avLst>
              <a:gd name="adj1" fmla="val -66264"/>
              <a:gd name="adj2" fmla="val 61319"/>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3851920" y="260648"/>
            <a:ext cx="3168352" cy="2554545"/>
          </a:xfrm>
          <a:prstGeom prst="rect">
            <a:avLst/>
          </a:prstGeom>
          <a:noFill/>
        </p:spPr>
        <p:txBody>
          <a:bodyPr wrap="square" rtlCol="0">
            <a:spAutoFit/>
          </a:bodyPr>
          <a:lstStyle/>
          <a:p>
            <a:r>
              <a:rPr lang="en-US" sz="1600" b="1" dirty="0"/>
              <a:t>“Three rifle shots shattered the quiet. We stood speechless, awaiting a return volley; but the only sound was</a:t>
            </a:r>
            <a:r>
              <a:rPr lang="en-GB" sz="1600" b="1" dirty="0"/>
              <a:t> </a:t>
            </a:r>
            <a:r>
              <a:rPr lang="en-US" sz="1600" b="1" dirty="0"/>
              <a:t>the crunching of broken glass spread like a carpet over the cobblestones…. Suddenly a sailor emerged from the black. </a:t>
            </a:r>
            <a:r>
              <a:rPr lang="en-US" sz="1600" b="1" i="1" dirty="0"/>
              <a:t>’It’s</a:t>
            </a:r>
            <a:r>
              <a:rPr lang="en-GB" sz="1600" b="1" i="1" dirty="0"/>
              <a:t> </a:t>
            </a:r>
            <a:r>
              <a:rPr lang="en-US" sz="1600" b="1" i="1" dirty="0"/>
              <a:t>all over!’ </a:t>
            </a:r>
            <a:r>
              <a:rPr lang="en-US" sz="1600" b="1" dirty="0"/>
              <a:t>he said ‘</a:t>
            </a:r>
            <a:r>
              <a:rPr lang="en-US" sz="1600" b="1" i="1" dirty="0"/>
              <a:t>They have surrendered</a:t>
            </a:r>
            <a:r>
              <a:rPr lang="en-US" sz="1600" b="1" dirty="0"/>
              <a:t>.’”</a:t>
            </a:r>
          </a:p>
          <a:p>
            <a:endParaRPr lang="en-US" sz="1600" dirty="0"/>
          </a:p>
        </p:txBody>
      </p:sp>
    </p:spTree>
    <p:extLst>
      <p:ext uri="{BB962C8B-B14F-4D97-AF65-F5344CB8AC3E}">
        <p14:creationId xmlns:p14="http://schemas.microsoft.com/office/powerpoint/2010/main" xmlns="" val="409533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en-GB" sz="3200" b="1" dirty="0">
                <a:latin typeface="Calibri" charset="0"/>
              </a:rPr>
              <a:t>Different points of view</a:t>
            </a:r>
            <a:endParaRPr lang="en-GB" sz="3200" dirty="0">
              <a:latin typeface="Calibri" charset="0"/>
            </a:endParaRPr>
          </a:p>
        </p:txBody>
      </p:sp>
      <p:sp>
        <p:nvSpPr>
          <p:cNvPr id="3" name="TextBox 2"/>
          <p:cNvSpPr txBox="1"/>
          <p:nvPr/>
        </p:nvSpPr>
        <p:spPr>
          <a:xfrm>
            <a:off x="250825" y="1503363"/>
            <a:ext cx="8424863" cy="46782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r>
              <a:rPr lang="en-GB" sz="2000" dirty="0">
                <a:latin typeface="Calibri"/>
                <a:cs typeface="Calibri"/>
              </a:rPr>
              <a:t>There are essentially three elements to understanding the motives behind these different points of view, whether they are the perspectives of the authors of the various sources or of the person or persons referred to in those sources. </a:t>
            </a:r>
          </a:p>
          <a:p>
            <a:pPr algn="just"/>
            <a:endParaRPr lang="en-GB" sz="2000" dirty="0">
              <a:latin typeface="Calibri"/>
              <a:cs typeface="Calibri"/>
            </a:endParaRPr>
          </a:p>
          <a:p>
            <a:pPr marL="457200" indent="-457200" algn="just">
              <a:buFont typeface="+mj-lt"/>
              <a:buAutoNum type="arabicPeriod"/>
            </a:pPr>
            <a:r>
              <a:rPr lang="en-GB" sz="2000" dirty="0">
                <a:latin typeface="Calibri"/>
                <a:cs typeface="Calibri"/>
              </a:rPr>
              <a:t>Trying to </a:t>
            </a:r>
            <a:r>
              <a:rPr lang="en-GB" sz="2000" b="1" dirty="0">
                <a:latin typeface="Calibri"/>
                <a:cs typeface="Calibri"/>
              </a:rPr>
              <a:t>understand the logic </a:t>
            </a:r>
            <a:r>
              <a:rPr lang="en-GB" sz="2000" dirty="0">
                <a:latin typeface="Calibri"/>
                <a:cs typeface="Calibri"/>
              </a:rPr>
              <a:t>behind the view being expressed. Why would they think this? </a:t>
            </a:r>
          </a:p>
          <a:p>
            <a:pPr algn="just">
              <a:buFont typeface="Calibri" charset="0"/>
              <a:buAutoNum type="arabicPeriod"/>
            </a:pPr>
            <a:endParaRPr lang="en-GB" sz="2000" dirty="0">
              <a:latin typeface="Calibri"/>
              <a:cs typeface="Calibri"/>
            </a:endParaRPr>
          </a:p>
          <a:p>
            <a:pPr marL="457200" indent="-457200" algn="just">
              <a:buFont typeface="+mj-lt"/>
              <a:buAutoNum type="arabicPeriod"/>
            </a:pPr>
            <a:r>
              <a:rPr lang="en-GB" sz="2000" b="1" dirty="0">
                <a:latin typeface="Calibri"/>
                <a:cs typeface="Calibri"/>
              </a:rPr>
              <a:t>De-constructing </a:t>
            </a:r>
            <a:r>
              <a:rPr lang="en-GB" sz="2000" dirty="0">
                <a:latin typeface="Calibri"/>
                <a:cs typeface="Calibri"/>
              </a:rPr>
              <a:t>the text  or image (verifiable facts, opinions, hearsay, use of analogies, irony, symbols, etc.)  </a:t>
            </a:r>
          </a:p>
          <a:p>
            <a:pPr marL="457200" indent="-457200" algn="just">
              <a:buFont typeface="+mj-lt"/>
              <a:buAutoNum type="arabicPeriod"/>
            </a:pPr>
            <a:endParaRPr lang="en-GB" sz="2000" dirty="0">
              <a:latin typeface="Calibri"/>
              <a:cs typeface="Calibri"/>
            </a:endParaRPr>
          </a:p>
          <a:p>
            <a:pPr marL="457200" indent="-457200" algn="just">
              <a:buFont typeface="+mj-lt"/>
              <a:buAutoNum type="arabicPeriod"/>
            </a:pPr>
            <a:r>
              <a:rPr lang="en-GB" sz="2000" dirty="0">
                <a:latin typeface="Calibri"/>
                <a:cs typeface="Calibri"/>
              </a:rPr>
              <a:t>Collating and analysing </a:t>
            </a:r>
            <a:r>
              <a:rPr lang="en-GB" sz="2000" b="1" dirty="0">
                <a:latin typeface="Calibri"/>
                <a:cs typeface="Calibri"/>
              </a:rPr>
              <a:t>contextual information </a:t>
            </a:r>
            <a:r>
              <a:rPr lang="en-GB" sz="2000" dirty="0">
                <a:latin typeface="Calibri"/>
                <a:cs typeface="Calibri"/>
              </a:rPr>
              <a:t>about each source since this enables us to understand more fully where the person stating a point of view “is coming from”, their background, their associates, allegiances and affiliations.</a:t>
            </a:r>
          </a:p>
          <a:p>
            <a:endParaRPr lang="en-GB" dirty="0">
              <a:latin typeface="Calibri"/>
              <a:cs typeface="Calibri"/>
            </a:endParaRPr>
          </a:p>
        </p:txBody>
      </p:sp>
    </p:spTree>
    <p:extLst>
      <p:ext uri="{BB962C8B-B14F-4D97-AF65-F5344CB8AC3E}">
        <p14:creationId xmlns:p14="http://schemas.microsoft.com/office/powerpoint/2010/main" xmlns="" val="348097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on-trotsky.png"/>
          <p:cNvPicPr>
            <a:picLocks noChangeAspect="1"/>
          </p:cNvPicPr>
          <p:nvPr/>
        </p:nvPicPr>
        <p:blipFill rotWithShape="1">
          <a:blip r:embed="rId3" cstate="print">
            <a:extLst>
              <a:ext uri="{28A0092B-C50C-407E-A947-70E740481C1C}">
                <a14:useLocalDpi xmlns:a14="http://schemas.microsoft.com/office/drawing/2010/main" xmlns="" val="0"/>
              </a:ext>
            </a:extLst>
          </a:blip>
          <a:srcRect t="9213" b="38536"/>
          <a:stretch/>
        </p:blipFill>
        <p:spPr>
          <a:xfrm>
            <a:off x="-11337" y="-15842"/>
            <a:ext cx="9144001" cy="6858000"/>
          </a:xfrm>
          <a:prstGeom prst="rect">
            <a:avLst/>
          </a:prstGeom>
        </p:spPr>
      </p:pic>
      <p:sp>
        <p:nvSpPr>
          <p:cNvPr id="4" name="Rectangle 3"/>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In October 1917 Trotsky was second only to Lenin in the Bolshevik hierarchy. While the Winter Palace was being taken he was at the meeting of the Congress but receiving regular reports on what was happening.</a:t>
            </a:r>
          </a:p>
        </p:txBody>
      </p:sp>
      <p:pic>
        <p:nvPicPr>
          <p:cNvPr id="7" name="Picture 6"/>
          <p:cNvPicPr>
            <a:picLocks noChangeAspect="1"/>
          </p:cNvPicPr>
          <p:nvPr/>
        </p:nvPicPr>
        <p:blipFill>
          <a:blip r:embed="rId4" cstate="print"/>
          <a:stretch>
            <a:fillRect/>
          </a:stretch>
        </p:blipFill>
        <p:spPr>
          <a:xfrm>
            <a:off x="323528" y="332656"/>
            <a:ext cx="792088" cy="792088"/>
          </a:xfrm>
          <a:prstGeom prst="rect">
            <a:avLst/>
          </a:prstGeom>
        </p:spPr>
      </p:pic>
      <p:sp>
        <p:nvSpPr>
          <p:cNvPr id="6" name="Rounded Rectangular Callout 5"/>
          <p:cNvSpPr/>
          <p:nvPr/>
        </p:nvSpPr>
        <p:spPr>
          <a:xfrm>
            <a:off x="6145985" y="260647"/>
            <a:ext cx="2679582" cy="4006553"/>
          </a:xfrm>
          <a:prstGeom prst="wedgeRoundRectCallout">
            <a:avLst>
              <a:gd name="adj1" fmla="val -64786"/>
              <a:gd name="adj2" fmla="val 65064"/>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p:nvSpPr>
        <p:spPr>
          <a:xfrm>
            <a:off x="6228184" y="334857"/>
            <a:ext cx="2597383" cy="3785652"/>
          </a:xfrm>
          <a:prstGeom prst="rect">
            <a:avLst/>
          </a:prstGeom>
          <a:noFill/>
        </p:spPr>
        <p:txBody>
          <a:bodyPr wrap="square" rtlCol="0">
            <a:spAutoFit/>
          </a:bodyPr>
          <a:lstStyle/>
          <a:p>
            <a:r>
              <a:rPr lang="en-US" sz="1600" dirty="0"/>
              <a:t>“The attack on the Palace was opened by a few blank rounds being fired from the Fortress…followed by a massed onslaught from all sides, </a:t>
            </a:r>
            <a:r>
              <a:rPr lang="en-US" sz="1600" dirty="0" err="1"/>
              <a:t>armoured</a:t>
            </a:r>
            <a:r>
              <a:rPr lang="en-US" sz="1600" dirty="0"/>
              <a:t> cars and machine guns firing at the Palace from under the archway on the square…Both the women soldiers and the cadets had put up a brave </a:t>
            </a:r>
            <a:r>
              <a:rPr lang="en-US" sz="1600" dirty="0" err="1"/>
              <a:t>defence</a:t>
            </a:r>
            <a:r>
              <a:rPr lang="en-US" sz="1600" dirty="0"/>
              <a:t>, but they were greatly outnumbered.”</a:t>
            </a:r>
          </a:p>
        </p:txBody>
      </p:sp>
    </p:spTree>
    <p:extLst>
      <p:ext uri="{BB962C8B-B14F-4D97-AF65-F5344CB8AC3E}">
        <p14:creationId xmlns:p14="http://schemas.microsoft.com/office/powerpoint/2010/main" xmlns="" val="181361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riel2.jpg"/>
          <p:cNvPicPr>
            <a:picLocks noChangeAspect="1"/>
          </p:cNvPicPr>
          <p:nvPr/>
        </p:nvPicPr>
        <p:blipFill rotWithShape="1">
          <a:blip r:embed="rId3" cstate="print">
            <a:extLst>
              <a:ext uri="{28A0092B-C50C-407E-A947-70E740481C1C}">
                <a14:useLocalDpi xmlns:a14="http://schemas.microsoft.com/office/drawing/2010/main" xmlns="" val="0"/>
              </a:ext>
            </a:extLst>
          </a:blip>
          <a:srcRect t="4847" b="40061"/>
          <a:stretch/>
        </p:blipFill>
        <p:spPr>
          <a:xfrm>
            <a:off x="0" y="0"/>
            <a:ext cx="9180512" cy="6858000"/>
          </a:xfrm>
          <a:prstGeom prst="rect">
            <a:avLst/>
          </a:prstGeom>
        </p:spPr>
      </p:pic>
      <p:sp>
        <p:nvSpPr>
          <p:cNvPr id="4" name="Rectangle 3"/>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t>Meriel</a:t>
            </a:r>
            <a:r>
              <a:rPr lang="en-US" sz="1600" dirty="0"/>
              <a:t> Buchanan was the daughter of the British ambassador. From an Embassy window she could see the firing from the Aurora and the Peter and Paul fortress.  When the Palace was being attacked, she was inside the Embassy listening to the reports coming in from British diplomatic staff and military observers.</a:t>
            </a:r>
          </a:p>
        </p:txBody>
      </p:sp>
      <p:pic>
        <p:nvPicPr>
          <p:cNvPr id="8" name="Picture 7"/>
          <p:cNvPicPr>
            <a:picLocks noChangeAspect="1"/>
          </p:cNvPicPr>
          <p:nvPr/>
        </p:nvPicPr>
        <p:blipFill>
          <a:blip r:embed="rId4" cstate="print"/>
          <a:stretch>
            <a:fillRect/>
          </a:stretch>
        </p:blipFill>
        <p:spPr>
          <a:xfrm>
            <a:off x="323528" y="332656"/>
            <a:ext cx="792088" cy="792088"/>
          </a:xfrm>
          <a:prstGeom prst="rect">
            <a:avLst/>
          </a:prstGeom>
        </p:spPr>
      </p:pic>
      <p:sp>
        <p:nvSpPr>
          <p:cNvPr id="10" name="Rounded Rectangular Callout 9"/>
          <p:cNvSpPr/>
          <p:nvPr/>
        </p:nvSpPr>
        <p:spPr>
          <a:xfrm>
            <a:off x="6139198" y="260646"/>
            <a:ext cx="2686369" cy="4387554"/>
          </a:xfrm>
          <a:prstGeom prst="wedgeRoundRectCallout">
            <a:avLst>
              <a:gd name="adj1" fmla="val -52673"/>
              <a:gd name="adj2" fmla="val 69797"/>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TextBox 10"/>
          <p:cNvSpPr txBox="1"/>
          <p:nvPr/>
        </p:nvSpPr>
        <p:spPr>
          <a:xfrm>
            <a:off x="6228185" y="334857"/>
            <a:ext cx="2520280" cy="4278094"/>
          </a:xfrm>
          <a:prstGeom prst="rect">
            <a:avLst/>
          </a:prstGeom>
          <a:noFill/>
        </p:spPr>
        <p:txBody>
          <a:bodyPr wrap="square" rtlCol="0">
            <a:spAutoFit/>
          </a:bodyPr>
          <a:lstStyle/>
          <a:p>
            <a:r>
              <a:rPr lang="en-US" sz="1600" dirty="0"/>
              <a:t>‘The actual bombardment of the Palace ceased at about eleven. The Women's Battalion fought heroically </a:t>
            </a:r>
            <a:r>
              <a:rPr lang="en-US" sz="1600" dirty="0" err="1"/>
              <a:t>til</a:t>
            </a:r>
            <a:r>
              <a:rPr lang="en-US" sz="1600" dirty="0"/>
              <a:t> the last, though luckily they did not suffer any very severe casualties. Many stories concerning the siege were circulated later on [including] that there was a Bolshevik agent inside the Palace who .. finally opened the doors leading into the Hermitage, letting in the crowd of soldiers and sailors….’</a:t>
            </a:r>
          </a:p>
        </p:txBody>
      </p:sp>
    </p:spTree>
    <p:extLst>
      <p:ext uri="{BB962C8B-B14F-4D97-AF65-F5344CB8AC3E}">
        <p14:creationId xmlns:p14="http://schemas.microsoft.com/office/powerpoint/2010/main" xmlns="" val="76851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20px-Pavel_Milyukov_2.jpg"/>
          <p:cNvPicPr>
            <a:picLocks noChangeAspect="1"/>
          </p:cNvPicPr>
          <p:nvPr/>
        </p:nvPicPr>
        <p:blipFill rotWithShape="1">
          <a:blip r:embed="rId3" cstate="print">
            <a:extLst>
              <a:ext uri="{28A0092B-C50C-407E-A947-70E740481C1C}">
                <a14:useLocalDpi xmlns:a14="http://schemas.microsoft.com/office/drawing/2010/main" xmlns="" val="0"/>
              </a:ext>
            </a:extLst>
          </a:blip>
          <a:srcRect t="4263" r="4979" b="40725"/>
          <a:stretch/>
        </p:blipFill>
        <p:spPr>
          <a:xfrm>
            <a:off x="0" y="0"/>
            <a:ext cx="9144000" cy="6858000"/>
          </a:xfrm>
          <a:prstGeom prst="rect">
            <a:avLst/>
          </a:prstGeom>
        </p:spPr>
      </p:pic>
      <p:sp>
        <p:nvSpPr>
          <p:cNvPr id="4" name="Rectangle 3"/>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err="1"/>
              <a:t>Pavel</a:t>
            </a:r>
            <a:r>
              <a:rPr lang="en-US" sz="1600" dirty="0"/>
              <a:t> </a:t>
            </a:r>
            <a:r>
              <a:rPr lang="en-US" sz="1600" dirty="0" err="1"/>
              <a:t>Miliukov</a:t>
            </a:r>
            <a:r>
              <a:rPr lang="en-US" sz="1600" dirty="0"/>
              <a:t> was the leader of the </a:t>
            </a:r>
            <a:r>
              <a:rPr lang="en-US" sz="1600" dirty="0" err="1"/>
              <a:t>Kadet</a:t>
            </a:r>
            <a:r>
              <a:rPr lang="en-US" sz="1600" dirty="0"/>
              <a:t> Party and had been Foreign Minister in the Provisional Government but forced to resign because of his stated intention to keep Russia in the war.</a:t>
            </a:r>
          </a:p>
        </p:txBody>
      </p:sp>
      <p:pic>
        <p:nvPicPr>
          <p:cNvPr id="8" name="Picture 7"/>
          <p:cNvPicPr>
            <a:picLocks noChangeAspect="1"/>
          </p:cNvPicPr>
          <p:nvPr/>
        </p:nvPicPr>
        <p:blipFill>
          <a:blip r:embed="rId4" cstate="print"/>
          <a:stretch>
            <a:fillRect/>
          </a:stretch>
        </p:blipFill>
        <p:spPr>
          <a:xfrm>
            <a:off x="323528" y="332656"/>
            <a:ext cx="792088" cy="792088"/>
          </a:xfrm>
          <a:prstGeom prst="rect">
            <a:avLst/>
          </a:prstGeom>
        </p:spPr>
      </p:pic>
      <p:sp>
        <p:nvSpPr>
          <p:cNvPr id="6" name="Rounded Rectangular Callout 5"/>
          <p:cNvSpPr/>
          <p:nvPr/>
        </p:nvSpPr>
        <p:spPr>
          <a:xfrm>
            <a:off x="6145985" y="260648"/>
            <a:ext cx="2386455" cy="2482552"/>
          </a:xfrm>
          <a:prstGeom prst="wedgeRoundRectCallout">
            <a:avLst>
              <a:gd name="adj1" fmla="val -45967"/>
              <a:gd name="adj2" fmla="val 76308"/>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 name="TextBox 6"/>
          <p:cNvSpPr txBox="1"/>
          <p:nvPr/>
        </p:nvSpPr>
        <p:spPr>
          <a:xfrm>
            <a:off x="6181299" y="355302"/>
            <a:ext cx="2495157" cy="2062103"/>
          </a:xfrm>
          <a:prstGeom prst="rect">
            <a:avLst/>
          </a:prstGeom>
          <a:noFill/>
        </p:spPr>
        <p:txBody>
          <a:bodyPr wrap="square" rtlCol="0">
            <a:spAutoFit/>
          </a:bodyPr>
          <a:lstStyle/>
          <a:p>
            <a:r>
              <a:rPr lang="en-GB" sz="1600" dirty="0"/>
              <a:t> </a:t>
            </a:r>
            <a:r>
              <a:rPr lang="en-US" sz="1600" dirty="0"/>
              <a:t>"Those of the Women's Battalion who had not died under fire were seized by the Bolsheviks, subjected during that evening and night to the frightful attentions of the soldiers, to violence and execution."</a:t>
            </a:r>
            <a:endParaRPr lang="en-GB" sz="1600" dirty="0"/>
          </a:p>
        </p:txBody>
      </p:sp>
    </p:spTree>
    <p:extLst>
      <p:ext uri="{BB962C8B-B14F-4D97-AF65-F5344CB8AC3E}">
        <p14:creationId xmlns:p14="http://schemas.microsoft.com/office/powerpoint/2010/main" xmlns="" val="3803073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632" y="440577"/>
            <a:ext cx="3057440" cy="584775"/>
          </a:xfrm>
          <a:prstGeom prst="rect">
            <a:avLst/>
          </a:prstGeom>
          <a:noFill/>
        </p:spPr>
        <p:txBody>
          <a:bodyPr wrap="none" rtlCol="0">
            <a:spAutoFit/>
          </a:bodyPr>
          <a:lstStyle/>
          <a:p>
            <a:pPr algn="ctr"/>
            <a:r>
              <a:rPr lang="en-US" sz="3200" b="1" dirty="0"/>
              <a:t>The Mythmakers</a:t>
            </a:r>
          </a:p>
        </p:txBody>
      </p:sp>
      <p:pic>
        <p:nvPicPr>
          <p:cNvPr id="2" name="Picture 1"/>
          <p:cNvPicPr>
            <a:picLocks noChangeAspect="1"/>
          </p:cNvPicPr>
          <p:nvPr/>
        </p:nvPicPr>
        <p:blipFill>
          <a:blip r:embed="rId3" cstate="print"/>
          <a:stretch>
            <a:fillRect/>
          </a:stretch>
        </p:blipFill>
        <p:spPr>
          <a:xfrm>
            <a:off x="251520" y="332656"/>
            <a:ext cx="883823" cy="692696"/>
          </a:xfrm>
          <a:prstGeom prst="rect">
            <a:avLst/>
          </a:prstGeom>
        </p:spPr>
      </p:pic>
      <p:pic>
        <p:nvPicPr>
          <p:cNvPr id="8" name="Picture 3" descr="20126598_2_IMG_FIX_700x700.jpg"/>
          <p:cNvPicPr>
            <a:picLocks noChangeAspect="1"/>
          </p:cNvPicPr>
          <p:nvPr/>
        </p:nvPicPr>
        <p:blipFill rotWithShape="1">
          <a:blip r:embed="rId4" cstate="print">
            <a:extLst>
              <a:ext uri="{28A0092B-C50C-407E-A947-70E740481C1C}">
                <a14:useLocalDpi xmlns:a14="http://schemas.microsoft.com/office/drawing/2010/main" xmlns="" val="0"/>
              </a:ext>
            </a:extLst>
          </a:blip>
          <a:srcRect l="2361" t="2362" r="1890" b="3150"/>
          <a:stretch/>
        </p:blipFill>
        <p:spPr>
          <a:xfrm>
            <a:off x="0" y="4078941"/>
            <a:ext cx="3275856" cy="2791540"/>
          </a:xfrm>
          <a:prstGeom prst="rect">
            <a:avLst/>
          </a:prstGeom>
        </p:spPr>
      </p:pic>
      <p:pic>
        <p:nvPicPr>
          <p:cNvPr id="4" name="Picture 3" descr="revolutionbykiriakov-full.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84168" y="4078940"/>
            <a:ext cx="3059832" cy="2923075"/>
          </a:xfrm>
          <a:prstGeom prst="rect">
            <a:avLst/>
          </a:prstGeom>
        </p:spPr>
      </p:pic>
      <p:pic>
        <p:nvPicPr>
          <p:cNvPr id="7" name="Picture 3" descr="38a2d730 1920commemoraiton.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75856" y="4078941"/>
            <a:ext cx="2893550" cy="2785746"/>
          </a:xfrm>
          <a:prstGeom prst="rect">
            <a:avLst/>
          </a:prstGeom>
        </p:spPr>
      </p:pic>
    </p:spTree>
    <p:extLst>
      <p:ext uri="{BB962C8B-B14F-4D97-AF65-F5344CB8AC3E}">
        <p14:creationId xmlns:p14="http://schemas.microsoft.com/office/powerpoint/2010/main" xmlns="" val="4135776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8a2d730 1920commemoraito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279" y="24578"/>
            <a:ext cx="9184279" cy="6833421"/>
          </a:xfrm>
          <a:prstGeom prst="rect">
            <a:avLst/>
          </a:prstGeom>
        </p:spPr>
      </p:pic>
      <p:sp>
        <p:nvSpPr>
          <p:cNvPr id="3" name="Rectangle 2"/>
          <p:cNvSpPr/>
          <p:nvPr/>
        </p:nvSpPr>
        <p:spPr>
          <a:xfrm>
            <a:off x="0" y="5704408"/>
            <a:ext cx="9132664" cy="1180976"/>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In 1920 on the third anniversary of the October Revolution the Bolshevik government staged a spectacle called The Storming of the Winter Palace in front of over 100,000 spectators.  Over 2500 workers, actors and students took part and there were tanks and </a:t>
            </a:r>
            <a:r>
              <a:rPr lang="en-US" sz="1600" dirty="0" err="1"/>
              <a:t>armoured</a:t>
            </a:r>
            <a:r>
              <a:rPr lang="en-US" sz="1600" dirty="0"/>
              <a:t> cars and controlled explosions.  It ended with Kerensky running away pursued by Red Guards and a blank shell fired by the Aurora signaled victory.</a:t>
            </a:r>
          </a:p>
        </p:txBody>
      </p:sp>
      <p:pic>
        <p:nvPicPr>
          <p:cNvPr id="5" name="Picture 4"/>
          <p:cNvPicPr>
            <a:picLocks noChangeAspect="1"/>
          </p:cNvPicPr>
          <p:nvPr/>
        </p:nvPicPr>
        <p:blipFill>
          <a:blip r:embed="rId4" cstate="print"/>
          <a:stretch>
            <a:fillRect/>
          </a:stretch>
        </p:blipFill>
        <p:spPr>
          <a:xfrm>
            <a:off x="251520" y="332656"/>
            <a:ext cx="883823" cy="692696"/>
          </a:xfrm>
          <a:prstGeom prst="rect">
            <a:avLst/>
          </a:prstGeom>
        </p:spPr>
      </p:pic>
      <p:sp>
        <p:nvSpPr>
          <p:cNvPr id="6" name="TextBox 5"/>
          <p:cNvSpPr txBox="1"/>
          <p:nvPr/>
        </p:nvSpPr>
        <p:spPr>
          <a:xfrm>
            <a:off x="7812360" y="260648"/>
            <a:ext cx="1016624" cy="584776"/>
          </a:xfrm>
          <a:prstGeom prst="rect">
            <a:avLst/>
          </a:prstGeom>
          <a:noFill/>
        </p:spPr>
        <p:txBody>
          <a:bodyPr wrap="none" rtlCol="0">
            <a:spAutoFit/>
          </a:bodyPr>
          <a:lstStyle/>
          <a:p>
            <a:r>
              <a:rPr lang="nl-NL" sz="3200" b="1" dirty="0"/>
              <a:t>1920</a:t>
            </a:r>
          </a:p>
        </p:txBody>
      </p:sp>
    </p:spTree>
    <p:extLst>
      <p:ext uri="{BB962C8B-B14F-4D97-AF65-F5344CB8AC3E}">
        <p14:creationId xmlns:p14="http://schemas.microsoft.com/office/powerpoint/2010/main" xmlns="" val="252502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26598_2_IMG_FIX_700x700.jpg"/>
          <p:cNvPicPr>
            <a:picLocks noChangeAspect="1"/>
          </p:cNvPicPr>
          <p:nvPr/>
        </p:nvPicPr>
        <p:blipFill rotWithShape="1">
          <a:blip r:embed="rId3" cstate="print">
            <a:extLst>
              <a:ext uri="{28A0092B-C50C-407E-A947-70E740481C1C}">
                <a14:useLocalDpi xmlns:a14="http://schemas.microsoft.com/office/drawing/2010/main" xmlns="" val="0"/>
              </a:ext>
            </a:extLst>
          </a:blip>
          <a:srcRect l="2361" t="2362" r="1890" b="3150"/>
          <a:stretch/>
        </p:blipFill>
        <p:spPr>
          <a:xfrm>
            <a:off x="0" y="0"/>
            <a:ext cx="9144000" cy="6858000"/>
          </a:xfrm>
          <a:prstGeom prst="rect">
            <a:avLst/>
          </a:prstGeom>
        </p:spPr>
      </p:pic>
      <p:sp>
        <p:nvSpPr>
          <p:cNvPr id="3" name="Rectangle 2"/>
          <p:cNvSpPr/>
          <p:nvPr/>
        </p:nvSpPr>
        <p:spPr>
          <a:xfrm>
            <a:off x="0" y="5488384"/>
            <a:ext cx="9132664" cy="1397000"/>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In 1926 the Bolshevik government commissioned Sergei </a:t>
            </a:r>
            <a:r>
              <a:rPr lang="en-US" sz="1600" b="1" dirty="0" err="1"/>
              <a:t>Eisentein</a:t>
            </a:r>
            <a:r>
              <a:rPr lang="en-US" sz="1600" b="1" dirty="0"/>
              <a:t> to make the film </a:t>
            </a:r>
            <a:r>
              <a:rPr lang="en-US" sz="1600" b="1" i="1" dirty="0" err="1"/>
              <a:t>Oktober</a:t>
            </a:r>
            <a:r>
              <a:rPr lang="en-US" sz="1600" b="1" dirty="0"/>
              <a:t> about the Revolution.  Modern historians tend to regard it as Bolshevik propaganda. But his treatment of a lot of the events seems to coincide with contemporary reports. He relied heavily on John Reed’s book. The real issue is about his treatment of the storming of the Palace, which has a pitched battle between the Red Guards and the defenders.   But he was not a historian. He was a film maker and he needed drama.</a:t>
            </a:r>
          </a:p>
        </p:txBody>
      </p:sp>
      <p:pic>
        <p:nvPicPr>
          <p:cNvPr id="5" name="Picture 4"/>
          <p:cNvPicPr>
            <a:picLocks noChangeAspect="1"/>
          </p:cNvPicPr>
          <p:nvPr/>
        </p:nvPicPr>
        <p:blipFill>
          <a:blip r:embed="rId4" cstate="print"/>
          <a:stretch>
            <a:fillRect/>
          </a:stretch>
        </p:blipFill>
        <p:spPr>
          <a:xfrm>
            <a:off x="251520" y="332656"/>
            <a:ext cx="883823" cy="692696"/>
          </a:xfrm>
          <a:prstGeom prst="rect">
            <a:avLst/>
          </a:prstGeom>
        </p:spPr>
      </p:pic>
      <p:sp>
        <p:nvSpPr>
          <p:cNvPr id="6" name="TextBox 5"/>
          <p:cNvSpPr txBox="1"/>
          <p:nvPr/>
        </p:nvSpPr>
        <p:spPr>
          <a:xfrm>
            <a:off x="7812360" y="260648"/>
            <a:ext cx="1016624" cy="584776"/>
          </a:xfrm>
          <a:prstGeom prst="rect">
            <a:avLst/>
          </a:prstGeom>
          <a:noFill/>
        </p:spPr>
        <p:txBody>
          <a:bodyPr wrap="none" rtlCol="0">
            <a:spAutoFit/>
          </a:bodyPr>
          <a:lstStyle/>
          <a:p>
            <a:r>
              <a:rPr lang="nl-NL" sz="3200" b="1" dirty="0">
                <a:solidFill>
                  <a:srgbClr val="FFFFFF"/>
                </a:solidFill>
              </a:rPr>
              <a:t>1926</a:t>
            </a:r>
          </a:p>
        </p:txBody>
      </p:sp>
    </p:spTree>
    <p:extLst>
      <p:ext uri="{BB962C8B-B14F-4D97-AF65-F5344CB8AC3E}">
        <p14:creationId xmlns:p14="http://schemas.microsoft.com/office/powerpoint/2010/main" xmlns="" val="167147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38a2d730 1920commemoraiton.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3042" b="13042"/>
          <a:stretch>
            <a:fillRect/>
          </a:stretch>
        </p:blipFill>
        <p:spPr>
          <a:xfrm>
            <a:off x="457200" y="228600"/>
            <a:ext cx="8229600" cy="5410201"/>
          </a:xfrm>
          <a:prstGeom prst="rect">
            <a:avLst/>
          </a:prstGeom>
        </p:spPr>
      </p:pic>
      <p:sp>
        <p:nvSpPr>
          <p:cNvPr id="5" name="Title 1"/>
          <p:cNvSpPr txBox="1">
            <a:spLocks/>
          </p:cNvSpPr>
          <p:nvPr/>
        </p:nvSpPr>
        <p:spPr bwMode="auto">
          <a:xfrm>
            <a:off x="457200" y="4495800"/>
            <a:ext cx="8229600" cy="1143000"/>
          </a:xfrm>
          <a:prstGeom prst="rect">
            <a:avLst/>
          </a:prstGeom>
          <a:solidFill>
            <a:schemeClr val="tx1">
              <a:alpha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Calibri"/>
                <a:ea typeface="+mj-ea"/>
                <a:cs typeface="Calibri"/>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solidFill>
                  <a:schemeClr val="bg1"/>
                </a:solidFill>
              </a:rPr>
              <a:t>Different perspectives on the storming of </a:t>
            </a:r>
          </a:p>
          <a:p>
            <a:r>
              <a:rPr lang="en-US" sz="2800" dirty="0">
                <a:solidFill>
                  <a:schemeClr val="bg1"/>
                </a:solidFill>
              </a:rPr>
              <a:t>the winter palace</a:t>
            </a:r>
          </a:p>
        </p:txBody>
      </p:sp>
      <p:sp>
        <p:nvSpPr>
          <p:cNvPr id="9" name="Subtitle 2"/>
          <p:cNvSpPr txBox="1">
            <a:spLocks/>
          </p:cNvSpPr>
          <p:nvPr/>
        </p:nvSpPr>
        <p:spPr>
          <a:xfrm rot="20642905">
            <a:off x="816513" y="3258815"/>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25-26 October, 1917</a:t>
            </a:r>
          </a:p>
        </p:txBody>
      </p:sp>
      <p:sp>
        <p:nvSpPr>
          <p:cNvPr id="4" name="Title 3">
            <a:extLst>
              <a:ext uri="{FF2B5EF4-FFF2-40B4-BE49-F238E27FC236}">
                <a16:creationId xmlns:a16="http://schemas.microsoft.com/office/drawing/2014/main" xmlns="" id="{3F0090EE-4B43-46D7-9988-9075A0FF12CD}"/>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xmlns="" val="14132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NJRR2.jpg.opt389x259o0,0s389x259.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480"/>
            <a:ext cx="4499992" cy="3492527"/>
          </a:xfrm>
          <a:prstGeom prst="rect">
            <a:avLst/>
          </a:prstGeom>
        </p:spPr>
      </p:pic>
      <p:pic>
        <p:nvPicPr>
          <p:cNvPr id="3" name="Picture 2" descr="revolutionbykiriakov-ful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99992" y="0"/>
            <a:ext cx="4644008" cy="3501752"/>
          </a:xfrm>
          <a:prstGeom prst="rect">
            <a:avLst/>
          </a:prstGeom>
        </p:spPr>
      </p:pic>
      <p:sp>
        <p:nvSpPr>
          <p:cNvPr id="4" name="TextBox 3"/>
          <p:cNvSpPr txBox="1"/>
          <p:nvPr/>
        </p:nvSpPr>
        <p:spPr>
          <a:xfrm>
            <a:off x="179512" y="4221088"/>
            <a:ext cx="8964488" cy="1754327"/>
          </a:xfrm>
          <a:prstGeom prst="rect">
            <a:avLst/>
          </a:prstGeom>
          <a:noFill/>
        </p:spPr>
        <p:txBody>
          <a:bodyPr wrap="square" rtlCol="0">
            <a:spAutoFit/>
          </a:bodyPr>
          <a:lstStyle/>
          <a:p>
            <a:r>
              <a:rPr lang="en-US" dirty="0"/>
              <a:t>Here we have the work of two artists from different cultures and artistic traditions who painted works about the storming of the Winter Palace. On the left is ‘Russian Revolution’ by the American artist C.N. Jones </a:t>
            </a:r>
            <a:r>
              <a:rPr lang="en-US" dirty="0" err="1"/>
              <a:t>Jr</a:t>
            </a:r>
            <a:r>
              <a:rPr lang="en-US" dirty="0"/>
              <a:t> who produced this for Life Magazine in 1958. Jones depicts a </a:t>
            </a:r>
            <a:r>
              <a:rPr lang="en-US" b="1" dirty="0"/>
              <a:t>struggle between Red Guards and Cadets while others loot the palace</a:t>
            </a:r>
            <a:r>
              <a:rPr lang="en-US" dirty="0"/>
              <a:t>.  On the right is ‘Revolution’,  a painting by the Soviet artist, </a:t>
            </a:r>
            <a:r>
              <a:rPr lang="en-US" dirty="0" err="1"/>
              <a:t>Kiriakov</a:t>
            </a:r>
            <a:r>
              <a:rPr lang="en-US" dirty="0"/>
              <a:t>, painted in 1937. Here the emphasis is on conveying </a:t>
            </a:r>
            <a:r>
              <a:rPr lang="en-US" b="1" dirty="0"/>
              <a:t>a sense of a popular uprising.</a:t>
            </a:r>
          </a:p>
        </p:txBody>
      </p:sp>
      <p:sp>
        <p:nvSpPr>
          <p:cNvPr id="5" name="TextBox 4"/>
          <p:cNvSpPr txBox="1"/>
          <p:nvPr/>
        </p:nvSpPr>
        <p:spPr>
          <a:xfrm>
            <a:off x="3203848" y="188640"/>
            <a:ext cx="1152128" cy="369332"/>
          </a:xfrm>
          <a:prstGeom prst="rect">
            <a:avLst/>
          </a:prstGeom>
          <a:noFill/>
        </p:spPr>
        <p:txBody>
          <a:bodyPr wrap="square" rtlCol="0">
            <a:spAutoFit/>
          </a:bodyPr>
          <a:lstStyle/>
          <a:p>
            <a:r>
              <a:rPr lang="en-US" b="1" dirty="0">
                <a:solidFill>
                  <a:srgbClr val="FFFFFF"/>
                </a:solidFill>
              </a:rPr>
              <a:t>1958</a:t>
            </a:r>
          </a:p>
        </p:txBody>
      </p:sp>
      <p:sp>
        <p:nvSpPr>
          <p:cNvPr id="6" name="TextBox 5"/>
          <p:cNvSpPr txBox="1"/>
          <p:nvPr/>
        </p:nvSpPr>
        <p:spPr>
          <a:xfrm>
            <a:off x="7884368" y="188640"/>
            <a:ext cx="1008112" cy="369332"/>
          </a:xfrm>
          <a:prstGeom prst="rect">
            <a:avLst/>
          </a:prstGeom>
          <a:noFill/>
        </p:spPr>
        <p:txBody>
          <a:bodyPr wrap="square" rtlCol="0">
            <a:spAutoFit/>
          </a:bodyPr>
          <a:lstStyle/>
          <a:p>
            <a:r>
              <a:rPr lang="en-US" b="1" dirty="0">
                <a:solidFill>
                  <a:srgbClr val="FFFFFF"/>
                </a:solidFill>
              </a:rPr>
              <a:t>1937</a:t>
            </a:r>
          </a:p>
        </p:txBody>
      </p:sp>
    </p:spTree>
    <p:extLst>
      <p:ext uri="{BB962C8B-B14F-4D97-AF65-F5344CB8AC3E}">
        <p14:creationId xmlns:p14="http://schemas.microsoft.com/office/powerpoint/2010/main" xmlns="" val="1319560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530"/>
            <a:ext cx="8229600" cy="1516156"/>
          </a:xfrm>
        </p:spPr>
        <p:txBody>
          <a:bodyPr rtlCol="0">
            <a:noAutofit/>
          </a:bodyPr>
          <a:lstStyle/>
          <a:p>
            <a:pPr algn="l">
              <a:defRPr/>
            </a:pPr>
            <a:r>
              <a:rPr lang="en-GB" sz="3200" b="1" dirty="0">
                <a:latin typeface="Calibri"/>
                <a:cs typeface="Calibri"/>
              </a:rPr>
              <a:t>A multiplicity of historical accounts and interpretations </a:t>
            </a:r>
            <a:r>
              <a:rPr lang="en-GB" sz="2400" dirty="0">
                <a:latin typeface="Calibri"/>
                <a:cs typeface="Calibri"/>
              </a:rPr>
              <a:t>(including accounts produced at different times, for different purposes and for different audiences). </a:t>
            </a:r>
            <a:br>
              <a:rPr lang="en-GB" sz="2400" dirty="0">
                <a:latin typeface="Calibri"/>
                <a:cs typeface="Calibri"/>
              </a:rPr>
            </a:br>
            <a:endParaRPr lang="en-GB" sz="2400" dirty="0">
              <a:latin typeface="Calibri"/>
              <a:cs typeface="Calibri"/>
            </a:endParaRPr>
          </a:p>
        </p:txBody>
      </p:sp>
      <p:sp>
        <p:nvSpPr>
          <p:cNvPr id="3" name="TextBox 2"/>
          <p:cNvSpPr txBox="1"/>
          <p:nvPr/>
        </p:nvSpPr>
        <p:spPr>
          <a:xfrm>
            <a:off x="468313" y="1919102"/>
            <a:ext cx="7991475" cy="4093428"/>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endParaRPr lang="en-GB" sz="2000" b="1" dirty="0">
              <a:latin typeface="Calibri"/>
              <a:cs typeface="Calibri"/>
            </a:endParaRPr>
          </a:p>
          <a:p>
            <a:pPr marL="457200" indent="-457200" algn="just">
              <a:buFont typeface="+mj-lt"/>
              <a:buAutoNum type="arabicPeriod"/>
            </a:pPr>
            <a:r>
              <a:rPr lang="en-GB" sz="2000" b="1" dirty="0">
                <a:latin typeface="Calibri"/>
                <a:cs typeface="Calibri"/>
              </a:rPr>
              <a:t>Historians also have their preconceptions and preoccupations. </a:t>
            </a:r>
            <a:r>
              <a:rPr lang="en-GB" sz="2000" dirty="0">
                <a:latin typeface="Calibri"/>
                <a:cs typeface="Calibri"/>
              </a:rPr>
              <a:t>Their perspectives are not just shaped by the evidence in the sources to which they have access. A historian who seeks to offer a political perspective of events is likely to present what happened in a different way, emphasise different factors, assign greater significance to certain consequences and developments than, say, the economic or social historian. </a:t>
            </a:r>
          </a:p>
          <a:p>
            <a:pPr marL="457200" indent="-457200" algn="just">
              <a:buFont typeface="+mj-lt"/>
              <a:buAutoNum type="arabicPeriod"/>
            </a:pPr>
            <a:endParaRPr lang="en-GB" sz="2000" dirty="0">
              <a:latin typeface="Calibri"/>
              <a:cs typeface="Calibri"/>
            </a:endParaRPr>
          </a:p>
          <a:p>
            <a:pPr marL="457200" indent="-457200" algn="just">
              <a:buFont typeface="+mj-lt"/>
              <a:buAutoNum type="arabicPeriod"/>
            </a:pPr>
            <a:r>
              <a:rPr lang="en-GB" sz="2000" dirty="0">
                <a:latin typeface="Calibri"/>
                <a:cs typeface="Calibri"/>
              </a:rPr>
              <a:t>It is also clear that </a:t>
            </a:r>
            <a:r>
              <a:rPr lang="en-GB" sz="2000" b="1" dirty="0">
                <a:latin typeface="Calibri"/>
                <a:cs typeface="Calibri"/>
              </a:rPr>
              <a:t>historians</a:t>
            </a:r>
            <a:r>
              <a:rPr lang="en-GB" sz="2000" dirty="0">
                <a:latin typeface="Calibri"/>
                <a:cs typeface="Calibri"/>
              </a:rPr>
              <a:t> and other commentators on the past, like the rest of us, </a:t>
            </a:r>
            <a:r>
              <a:rPr lang="en-GB" sz="2000" b="1" dirty="0">
                <a:latin typeface="Calibri"/>
                <a:cs typeface="Calibri"/>
              </a:rPr>
              <a:t>are children of their time and of their place.</a:t>
            </a:r>
          </a:p>
          <a:p>
            <a:pPr marL="457200" indent="-457200" algn="just">
              <a:buFont typeface="+mj-lt"/>
              <a:buAutoNum type="arabicPeriod"/>
            </a:pPr>
            <a:endParaRPr lang="en-GB" sz="2000" b="1" dirty="0">
              <a:latin typeface="Calibri"/>
              <a:cs typeface="Calibri"/>
            </a:endParaRPr>
          </a:p>
          <a:p>
            <a:pPr marL="457200" indent="-457200" algn="just">
              <a:buFont typeface="+mj-lt"/>
              <a:buAutoNum type="arabicPeriod"/>
            </a:pPr>
            <a:r>
              <a:rPr lang="en-GB" sz="2000" dirty="0">
                <a:latin typeface="Calibri"/>
                <a:cs typeface="Calibri"/>
              </a:rPr>
              <a:t>Historians often come to </a:t>
            </a:r>
            <a:r>
              <a:rPr lang="en-GB" sz="2000" b="1" dirty="0">
                <a:latin typeface="Calibri"/>
                <a:cs typeface="Calibri"/>
              </a:rPr>
              <a:t>different conclusions</a:t>
            </a:r>
            <a:r>
              <a:rPr lang="en-GB" sz="2000" dirty="0">
                <a:latin typeface="Calibri"/>
                <a:cs typeface="Calibri"/>
              </a:rPr>
              <a:t>.</a:t>
            </a:r>
          </a:p>
        </p:txBody>
      </p:sp>
    </p:spTree>
    <p:extLst>
      <p:ext uri="{BB962C8B-B14F-4D97-AF65-F5344CB8AC3E}">
        <p14:creationId xmlns:p14="http://schemas.microsoft.com/office/powerpoint/2010/main" xmlns="" val="405121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_explore_magnifying_glass.jpg"/>
          <p:cNvPicPr>
            <a:picLocks noChangeAspect="1"/>
          </p:cNvPicPr>
          <p:nvPr/>
        </p:nvPicPr>
        <p:blipFill rotWithShape="1">
          <a:blip r:embed="rId3" cstate="print">
            <a:extLst>
              <a:ext uri="{28A0092B-C50C-407E-A947-70E740481C1C}">
                <a14:useLocalDpi xmlns:a14="http://schemas.microsoft.com/office/drawing/2010/main" xmlns="" val="0"/>
              </a:ext>
            </a:extLst>
          </a:blip>
          <a:srcRect b="14651"/>
          <a:stretch/>
        </p:blipFill>
        <p:spPr>
          <a:xfrm>
            <a:off x="1071564" y="2339"/>
            <a:ext cx="6858000" cy="5853270"/>
          </a:xfrm>
          <a:prstGeom prst="rect">
            <a:avLst/>
          </a:prstGeom>
        </p:spPr>
      </p:pic>
      <p:pic>
        <p:nvPicPr>
          <p:cNvPr id="11" name="Picture 2" descr="http://upload.wikimedia.org/wikipedia/commons/8/86/Anatoly_Lunacharsky.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aintStrokes/>
                    </a14:imgEffect>
                  </a14:imgLayer>
                </a14:imgProps>
              </a:ext>
              <a:ext uri="{28A0092B-C50C-407E-A947-70E740481C1C}">
                <a14:useLocalDpi xmlns:a14="http://schemas.microsoft.com/office/drawing/2010/main" xmlns="" val="0"/>
              </a:ext>
            </a:extLst>
          </a:blip>
          <a:srcRect/>
          <a:stretch>
            <a:fillRect/>
          </a:stretch>
        </p:blipFill>
        <p:spPr bwMode="auto">
          <a:xfrm>
            <a:off x="395536" y="245007"/>
            <a:ext cx="783704" cy="80773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1310633" y="393319"/>
            <a:ext cx="2618987" cy="584775"/>
          </a:xfrm>
          <a:prstGeom prst="rect">
            <a:avLst/>
          </a:prstGeom>
          <a:noFill/>
        </p:spPr>
        <p:txBody>
          <a:bodyPr wrap="none" rtlCol="0">
            <a:spAutoFit/>
          </a:bodyPr>
          <a:lstStyle/>
          <a:p>
            <a:pPr algn="ctr"/>
            <a:r>
              <a:rPr lang="en-US" sz="3200" b="1" dirty="0"/>
              <a:t>The Historians</a:t>
            </a:r>
          </a:p>
        </p:txBody>
      </p:sp>
      <p:pic>
        <p:nvPicPr>
          <p:cNvPr id="18" name="Picture 17"/>
          <p:cNvPicPr>
            <a:picLocks noChangeAspect="1"/>
          </p:cNvPicPr>
          <p:nvPr/>
        </p:nvPicPr>
        <p:blipFill>
          <a:blip r:embed="rId6" cstate="print"/>
          <a:stretch>
            <a:fillRect/>
          </a:stretch>
        </p:blipFill>
        <p:spPr>
          <a:xfrm>
            <a:off x="4176265" y="2708919"/>
            <a:ext cx="648598" cy="648598"/>
          </a:xfrm>
          <a:prstGeom prst="rect">
            <a:avLst/>
          </a:prstGeom>
        </p:spPr>
      </p:pic>
      <p:pic>
        <p:nvPicPr>
          <p:cNvPr id="19" name="Picture 2" descr="http://upload.wikimedia.org/wikipedia/commons/8/86/Anatoly_Lunacharsky.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artisticPaintStrokes/>
                    </a14:imgEffect>
                  </a14:imgLayer>
                </a14:imgProps>
              </a:ext>
              <a:ext uri="{28A0092B-C50C-407E-A947-70E740481C1C}">
                <a14:useLocalDpi xmlns:a14="http://schemas.microsoft.com/office/drawing/2010/main" xmlns="" val="0"/>
              </a:ext>
            </a:extLst>
          </a:blip>
          <a:srcRect/>
          <a:stretch>
            <a:fillRect/>
          </a:stretch>
        </p:blipFill>
        <p:spPr bwMode="auto">
          <a:xfrm>
            <a:off x="3401982" y="3033218"/>
            <a:ext cx="540325" cy="55688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http://upload.wikimedia.org/wikipedia/commons/a/a9/Logo_oeil.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010322" y="2266005"/>
            <a:ext cx="677996" cy="677996"/>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
          <p:cNvPicPr>
            <a:picLocks noChangeAspect="1"/>
          </p:cNvPicPr>
          <p:nvPr/>
        </p:nvPicPr>
        <p:blipFill>
          <a:blip r:embed="rId10" cstate="print"/>
          <a:stretch>
            <a:fillRect/>
          </a:stretch>
        </p:blipFill>
        <p:spPr>
          <a:xfrm>
            <a:off x="3737827" y="1967108"/>
            <a:ext cx="762737" cy="597795"/>
          </a:xfrm>
          <a:prstGeom prst="rect">
            <a:avLst/>
          </a:prstGeom>
        </p:spPr>
      </p:pic>
    </p:spTree>
    <p:extLst>
      <p:ext uri="{BB962C8B-B14F-4D97-AF65-F5344CB8AC3E}">
        <p14:creationId xmlns:p14="http://schemas.microsoft.com/office/powerpoint/2010/main" xmlns="" val="3904882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90201" y="-5826"/>
            <a:ext cx="10792849" cy="6891209"/>
          </a:xfrm>
          <a:prstGeom prst="rect">
            <a:avLst/>
          </a:prstGeom>
        </p:spPr>
      </p:pic>
      <p:sp>
        <p:nvSpPr>
          <p:cNvPr id="4" name="Rectangle 3"/>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 Polish-American historian Richard Pipes is widely perceived as a Cold War historian who resists any suggestion that what happened in October 1917 was the result of revolutionary action by the masses.</a:t>
            </a:r>
          </a:p>
        </p:txBody>
      </p:sp>
      <p:sp>
        <p:nvSpPr>
          <p:cNvPr id="6" name="Rounded Rectangular Callout 5"/>
          <p:cNvSpPr/>
          <p:nvPr/>
        </p:nvSpPr>
        <p:spPr>
          <a:xfrm>
            <a:off x="6228184" y="260648"/>
            <a:ext cx="2534816" cy="2711152"/>
          </a:xfrm>
          <a:prstGeom prst="wedgeRoundRectCallout">
            <a:avLst>
              <a:gd name="adj1" fmla="val -45967"/>
              <a:gd name="adj2" fmla="val 76308"/>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TextBox 7"/>
          <p:cNvSpPr txBox="1"/>
          <p:nvPr/>
        </p:nvSpPr>
        <p:spPr>
          <a:xfrm>
            <a:off x="6228184" y="334857"/>
            <a:ext cx="2597383" cy="2308324"/>
          </a:xfrm>
          <a:prstGeom prst="rect">
            <a:avLst/>
          </a:prstGeom>
          <a:noFill/>
        </p:spPr>
        <p:txBody>
          <a:bodyPr wrap="square" rtlCol="0">
            <a:spAutoFit/>
          </a:bodyPr>
          <a:lstStyle/>
          <a:p>
            <a:r>
              <a:rPr lang="en-US" sz="1600" dirty="0"/>
              <a:t>‘The Winter Palace was not taken by assault: the image of a column of storming workers, soldiers, and sailors as depicted in Eisenstein's film, “Days of October,” is pure invention, an attempt to give Russia its own Fall of the Bastille.’</a:t>
            </a:r>
            <a:endParaRPr lang="en-GB" sz="1600" dirty="0"/>
          </a:p>
        </p:txBody>
      </p:sp>
      <p:pic>
        <p:nvPicPr>
          <p:cNvPr id="10" name="Picture 2" descr="http://upload.wikimedia.org/wikipedia/commons/8/86/Anatoly_Lunacharsky.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aintStrokes/>
                    </a14:imgEffect>
                  </a14:imgLayer>
                </a14:imgProps>
              </a:ext>
              <a:ext uri="{28A0092B-C50C-407E-A947-70E740481C1C}">
                <a14:useLocalDpi xmlns:a14="http://schemas.microsoft.com/office/drawing/2010/main" xmlns="" val="0"/>
              </a:ext>
            </a:extLst>
          </a:blip>
          <a:srcRect/>
          <a:stretch>
            <a:fillRect/>
          </a:stretch>
        </p:blipFill>
        <p:spPr bwMode="auto">
          <a:xfrm>
            <a:off x="395536" y="245007"/>
            <a:ext cx="783704" cy="807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1815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nl-NL" sz="1600" dirty="0"/>
          </a:p>
        </p:txBody>
      </p:sp>
      <p:pic>
        <p:nvPicPr>
          <p:cNvPr id="10" name="Picture 2" descr="http://upload.wikimedia.org/wikipedia/commons/8/86/Anatoly_Lunacharsky.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aintStrokes/>
                    </a14:imgEffect>
                  </a14:imgLayer>
                </a14:imgProps>
              </a:ext>
              <a:ext uri="{28A0092B-C50C-407E-A947-70E740481C1C}">
                <a14:useLocalDpi xmlns:a14="http://schemas.microsoft.com/office/drawing/2010/main" xmlns="" val="0"/>
              </a:ext>
            </a:extLst>
          </a:blip>
          <a:srcRect/>
          <a:stretch>
            <a:fillRect/>
          </a:stretch>
        </p:blipFill>
        <p:spPr bwMode="auto">
          <a:xfrm>
            <a:off x="395536" y="245007"/>
            <a:ext cx="783704" cy="80773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descr="Sheila_Fitzpatrick.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79712" y="0"/>
            <a:ext cx="4752527" cy="6858000"/>
          </a:xfrm>
          <a:prstGeom prst="rect">
            <a:avLst/>
          </a:prstGeom>
        </p:spPr>
      </p:pic>
      <p:sp>
        <p:nvSpPr>
          <p:cNvPr id="6" name="Rounded Rectangular Callout 5"/>
          <p:cNvSpPr/>
          <p:nvPr/>
        </p:nvSpPr>
        <p:spPr>
          <a:xfrm>
            <a:off x="5652120" y="260647"/>
            <a:ext cx="3491880" cy="2729339"/>
          </a:xfrm>
          <a:prstGeom prst="wedgeRoundRectCallout">
            <a:avLst>
              <a:gd name="adj1" fmla="val -45967"/>
              <a:gd name="adj2" fmla="val 76308"/>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5796136" y="404664"/>
            <a:ext cx="3168352" cy="2585323"/>
          </a:xfrm>
          <a:prstGeom prst="rect">
            <a:avLst/>
          </a:prstGeom>
          <a:noFill/>
        </p:spPr>
        <p:txBody>
          <a:bodyPr wrap="square" rtlCol="0">
            <a:spAutoFit/>
          </a:bodyPr>
          <a:lstStyle/>
          <a:p>
            <a:r>
              <a:rPr lang="en-GB" sz="1600" dirty="0"/>
              <a:t>. By the afternoon of the 25</a:t>
            </a:r>
            <a:r>
              <a:rPr lang="en-GB" sz="1600" baseline="30000" dirty="0"/>
              <a:t>th</a:t>
            </a:r>
            <a:r>
              <a:rPr lang="en-GB" sz="1600" dirty="0"/>
              <a:t>, the coup was all but accomplished – except, provokingly, for the taking of the Winter Palace, which was still under siege with the Provisional Government members inside. The Palace fell late in the evening, in a rather confused assault against a dwindling body of defenders. </a:t>
            </a:r>
          </a:p>
          <a:p>
            <a:endParaRPr lang="en-US" dirty="0"/>
          </a:p>
        </p:txBody>
      </p:sp>
      <p:sp>
        <p:nvSpPr>
          <p:cNvPr id="7" name="Rounded Rectangular Callout 6"/>
          <p:cNvSpPr/>
          <p:nvPr/>
        </p:nvSpPr>
        <p:spPr>
          <a:xfrm flipH="1">
            <a:off x="3046" y="3200400"/>
            <a:ext cx="3795459" cy="2604864"/>
          </a:xfrm>
          <a:prstGeom prst="wedgeRoundRectCallout">
            <a:avLst>
              <a:gd name="adj1" fmla="val -72008"/>
              <a:gd name="adj2" fmla="val -40254"/>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71500" y="3321663"/>
            <a:ext cx="3816424" cy="2339102"/>
          </a:xfrm>
          <a:prstGeom prst="rect">
            <a:avLst/>
          </a:prstGeom>
          <a:noFill/>
        </p:spPr>
        <p:txBody>
          <a:bodyPr wrap="square" rtlCol="0">
            <a:spAutoFit/>
          </a:bodyPr>
          <a:lstStyle/>
          <a:p>
            <a:r>
              <a:rPr lang="en-GB" sz="1600" dirty="0"/>
              <a:t>Russia’s working class …was exceptionally militant and revolutionary…..By the middle of 1917, [the Bolshevik Party]  had become an open mass party,.. the only party uncompromised by association with the bourgeoisie and the February regime, and the party most firmly identified with ideas of workers’ power and armed uprising.</a:t>
            </a:r>
          </a:p>
          <a:p>
            <a:endParaRPr lang="en-US" dirty="0"/>
          </a:p>
        </p:txBody>
      </p:sp>
      <p:sp>
        <p:nvSpPr>
          <p:cNvPr id="8" name="Rectangle 7"/>
          <p:cNvSpPr/>
          <p:nvPr/>
        </p:nvSpPr>
        <p:spPr>
          <a:xfrm>
            <a:off x="0" y="6021288"/>
            <a:ext cx="9117887" cy="584776"/>
          </a:xfrm>
          <a:prstGeom prst="rect">
            <a:avLst/>
          </a:prstGeom>
        </p:spPr>
        <p:txBody>
          <a:bodyPr wrap="square">
            <a:spAutoFit/>
          </a:bodyPr>
          <a:lstStyle/>
          <a:p>
            <a:r>
              <a:rPr lang="en-GB" sz="1600" b="1" dirty="0">
                <a:solidFill>
                  <a:schemeClr val="bg1"/>
                </a:solidFill>
              </a:rPr>
              <a:t>Australian historian, Sheila Fitzpatrick, like Pipes, uses the term ‘coup’ but there the similarity ends. In her  view the Bolshevik Party was responding to the revolutionary demands of the Russian working class. </a:t>
            </a:r>
          </a:p>
        </p:txBody>
      </p:sp>
    </p:spTree>
    <p:extLst>
      <p:ext uri="{BB962C8B-B14F-4D97-AF65-F5344CB8AC3E}">
        <p14:creationId xmlns:p14="http://schemas.microsoft.com/office/powerpoint/2010/main" xmlns="" val="3294798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47664" y="-1"/>
            <a:ext cx="5022477" cy="9008927"/>
          </a:xfrm>
          <a:prstGeom prst="rect">
            <a:avLst/>
          </a:prstGeom>
        </p:spPr>
      </p:pic>
      <p:sp>
        <p:nvSpPr>
          <p:cNvPr id="4" name="Rectangle 3"/>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Roy </a:t>
            </a:r>
            <a:r>
              <a:rPr lang="en-US" sz="1600" b="1" dirty="0" err="1"/>
              <a:t>Aleksandrovich</a:t>
            </a:r>
            <a:r>
              <a:rPr lang="en-US" sz="1600" b="1" dirty="0"/>
              <a:t> Medvedev, a Russian historian who was expelled from the Communist Party in the Soviet Union for his critique of Stalin and Stalinism and is now a supporter of President Putin, presents an account quite similar to that of Trotsky.</a:t>
            </a:r>
          </a:p>
        </p:txBody>
      </p:sp>
      <p:sp>
        <p:nvSpPr>
          <p:cNvPr id="10" name="Rounded Rectangular Callout 9"/>
          <p:cNvSpPr/>
          <p:nvPr/>
        </p:nvSpPr>
        <p:spPr>
          <a:xfrm>
            <a:off x="6139198" y="260646"/>
            <a:ext cx="2776202" cy="4387554"/>
          </a:xfrm>
          <a:prstGeom prst="wedgeRoundRectCallout">
            <a:avLst>
              <a:gd name="adj1" fmla="val -84004"/>
              <a:gd name="adj2" fmla="val 26276"/>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1" name="TextBox 10"/>
          <p:cNvSpPr txBox="1"/>
          <p:nvPr/>
        </p:nvSpPr>
        <p:spPr>
          <a:xfrm>
            <a:off x="6228185" y="334857"/>
            <a:ext cx="2520280" cy="3539430"/>
          </a:xfrm>
          <a:prstGeom prst="rect">
            <a:avLst/>
          </a:prstGeom>
          <a:noFill/>
        </p:spPr>
        <p:txBody>
          <a:bodyPr wrap="square" rtlCol="0">
            <a:spAutoFit/>
          </a:bodyPr>
          <a:lstStyle/>
          <a:p>
            <a:r>
              <a:rPr lang="en-US" sz="1600" dirty="0"/>
              <a:t>‘On the evening of October 25th, the Bolsheviks assembled about 20,000 Red Guards, sailors and soldiers… within the palace there were not more than 3000 defenders, and many of those left their posts during the night…. There were no serious battles in the capital ..and the total number killed on both sides was no more than 15, with no more than 60 wounded.’</a:t>
            </a:r>
            <a:endParaRPr lang="en-GB" sz="1600" dirty="0"/>
          </a:p>
        </p:txBody>
      </p:sp>
      <p:pic>
        <p:nvPicPr>
          <p:cNvPr id="7" name="Picture 2" descr="http://upload.wikimedia.org/wikipedia/commons/8/86/Anatoly_Lunacharsky.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aintStrokes/>
                    </a14:imgEffect>
                  </a14:imgLayer>
                </a14:imgProps>
              </a:ext>
              <a:ext uri="{28A0092B-C50C-407E-A947-70E740481C1C}">
                <a14:useLocalDpi xmlns:a14="http://schemas.microsoft.com/office/drawing/2010/main" xmlns="" val="0"/>
              </a:ext>
            </a:extLst>
          </a:blip>
          <a:srcRect/>
          <a:stretch>
            <a:fillRect/>
          </a:stretch>
        </p:blipFill>
        <p:spPr bwMode="auto">
          <a:xfrm>
            <a:off x="395536" y="245007"/>
            <a:ext cx="783704" cy="807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653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80512" cy="6885384"/>
          </a:xfrm>
          <a:prstGeom prst="rect">
            <a:avLst/>
          </a:prstGeom>
        </p:spPr>
      </p:pic>
      <p:sp>
        <p:nvSpPr>
          <p:cNvPr id="4" name="Rectangle 3"/>
          <p:cNvSpPr/>
          <p:nvPr/>
        </p:nvSpPr>
        <p:spPr>
          <a:xfrm>
            <a:off x="21643" y="5965056"/>
            <a:ext cx="9144000" cy="892944"/>
          </a:xfrm>
          <a:prstGeom prst="rect">
            <a:avLst/>
          </a:prstGeom>
          <a:solidFill>
            <a:schemeClr val="tx1">
              <a:lumMod val="95000"/>
              <a:lumOff val="5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Norman Stone, British historian, writing just before the end of the Cold War, highlights the relative lack of opposition to the Red Guards in the Palace but states that there were fatalities.</a:t>
            </a:r>
          </a:p>
        </p:txBody>
      </p:sp>
      <p:sp>
        <p:nvSpPr>
          <p:cNvPr id="6" name="Rounded Rectangular Callout 5"/>
          <p:cNvSpPr/>
          <p:nvPr/>
        </p:nvSpPr>
        <p:spPr>
          <a:xfrm>
            <a:off x="6145985" y="260647"/>
            <a:ext cx="2386455" cy="2895421"/>
          </a:xfrm>
          <a:prstGeom prst="wedgeRoundRectCallout">
            <a:avLst>
              <a:gd name="adj1" fmla="val -45967"/>
              <a:gd name="adj2" fmla="val 76308"/>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7" name="TextBox 6"/>
          <p:cNvSpPr txBox="1"/>
          <p:nvPr/>
        </p:nvSpPr>
        <p:spPr>
          <a:xfrm>
            <a:off x="6181299" y="355302"/>
            <a:ext cx="2495157" cy="2800767"/>
          </a:xfrm>
          <a:prstGeom prst="rect">
            <a:avLst/>
          </a:prstGeom>
          <a:noFill/>
        </p:spPr>
        <p:txBody>
          <a:bodyPr wrap="square" rtlCol="0">
            <a:spAutoFit/>
          </a:bodyPr>
          <a:lstStyle/>
          <a:p>
            <a:r>
              <a:rPr lang="en-US" sz="1600" dirty="0"/>
              <a:t>‘There were so many entrances to the Winter Palace that the Red Guard forced their way in quite easily; and there were no scuffles – no shooting in the corridors and picture galleries. When they occupied the Winter Palace there were only six fatal casualties.’</a:t>
            </a:r>
            <a:endParaRPr lang="en-GB" sz="1600" dirty="0"/>
          </a:p>
        </p:txBody>
      </p:sp>
      <p:pic>
        <p:nvPicPr>
          <p:cNvPr id="9" name="Picture 2" descr="http://upload.wikimedia.org/wikipedia/commons/8/86/Anatoly_Lunacharsky.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aintStrokes/>
                    </a14:imgEffect>
                  </a14:imgLayer>
                </a14:imgProps>
              </a:ext>
              <a:ext uri="{28A0092B-C50C-407E-A947-70E740481C1C}">
                <a14:useLocalDpi xmlns:a14="http://schemas.microsoft.com/office/drawing/2010/main" xmlns="" val="0"/>
              </a:ext>
            </a:extLst>
          </a:blip>
          <a:srcRect/>
          <a:stretch>
            <a:fillRect/>
          </a:stretch>
        </p:blipFill>
        <p:spPr bwMode="auto">
          <a:xfrm>
            <a:off x="395536" y="245007"/>
            <a:ext cx="783704" cy="807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8846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015" y="0"/>
            <a:ext cx="11475640" cy="6885384"/>
          </a:xfrm>
          <a:prstGeom prst="rect">
            <a:avLst/>
          </a:prstGeom>
        </p:spPr>
      </p:pic>
      <p:sp>
        <p:nvSpPr>
          <p:cNvPr id="4" name="Rectangle 3"/>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While acknowledging that the seizure of the Palace was relatively peaceful Orlando </a:t>
            </a:r>
            <a:r>
              <a:rPr lang="en-US" sz="1600" b="1" dirty="0" err="1"/>
              <a:t>Figes</a:t>
            </a:r>
            <a:r>
              <a:rPr lang="en-US" sz="1600" b="1" dirty="0"/>
              <a:t> supports Trotsky’s account in terms of the large numbers massing in the Palace Square.</a:t>
            </a:r>
          </a:p>
        </p:txBody>
      </p:sp>
      <p:sp>
        <p:nvSpPr>
          <p:cNvPr id="5" name="Rounded Rectangular Callout 4"/>
          <p:cNvSpPr/>
          <p:nvPr/>
        </p:nvSpPr>
        <p:spPr>
          <a:xfrm>
            <a:off x="5940152" y="222414"/>
            <a:ext cx="2541109" cy="4730586"/>
          </a:xfrm>
          <a:prstGeom prst="wedgeRoundRectCallout">
            <a:avLst>
              <a:gd name="adj1" fmla="val -99679"/>
              <a:gd name="adj2" fmla="val 32817"/>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6" name="TextBox 5"/>
          <p:cNvSpPr txBox="1"/>
          <p:nvPr/>
        </p:nvSpPr>
        <p:spPr>
          <a:xfrm>
            <a:off x="6001520" y="328392"/>
            <a:ext cx="2479742" cy="4278094"/>
          </a:xfrm>
          <a:prstGeom prst="rect">
            <a:avLst/>
          </a:prstGeom>
          <a:noFill/>
        </p:spPr>
        <p:txBody>
          <a:bodyPr wrap="square" rtlCol="0">
            <a:spAutoFit/>
          </a:bodyPr>
          <a:lstStyle/>
          <a:p>
            <a:r>
              <a:rPr lang="en-US" sz="1600" dirty="0"/>
              <a:t>‘During the evening of the 25</a:t>
            </a:r>
            <a:r>
              <a:rPr lang="en-US" sz="1600" baseline="30000" dirty="0"/>
              <a:t>th</a:t>
            </a:r>
            <a:r>
              <a:rPr lang="en-US" sz="1600" dirty="0"/>
              <a:t> there were probably something in the region of 10,000 to 15,000 people milling around in the Palace Square, but not all of them were actually involved in the ‘storming of the palace’. …None of the familiar images of a people’s revolution – crowds on the street, barricades and fighting – were in evidence. Elsewhere the life of Petrograd carried on as normal.’</a:t>
            </a:r>
            <a:endParaRPr lang="en-GB" sz="1600" dirty="0"/>
          </a:p>
        </p:txBody>
      </p:sp>
      <p:pic>
        <p:nvPicPr>
          <p:cNvPr id="9" name="Picture 2" descr="http://upload.wikimedia.org/wikipedia/commons/8/86/Anatoly_Lunacharsky.jpg"/>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artisticPaintStrokes/>
                    </a14:imgEffect>
                  </a14:imgLayer>
                </a14:imgProps>
              </a:ext>
              <a:ext uri="{28A0092B-C50C-407E-A947-70E740481C1C}">
                <a14:useLocalDpi xmlns:a14="http://schemas.microsoft.com/office/drawing/2010/main" xmlns="" val="0"/>
              </a:ext>
            </a:extLst>
          </a:blip>
          <a:srcRect/>
          <a:stretch>
            <a:fillRect/>
          </a:stretch>
        </p:blipFill>
        <p:spPr bwMode="auto">
          <a:xfrm>
            <a:off x="395536" y="245007"/>
            <a:ext cx="783704" cy="8077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5190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38a2d730 1920commemoraiton.jpg"/>
          <p:cNvPicPr>
            <a:picLocks noGrp="1" noChangeAspect="1"/>
          </p:cNvPicPr>
          <p:nvPr>
            <p:ph idx="1"/>
          </p:nvPr>
        </p:nvPicPr>
        <p:blipFill>
          <a:blip r:embed="rId2" cstate="print">
            <a:duotone>
              <a:schemeClr val="bg2">
                <a:shade val="45000"/>
                <a:satMod val="135000"/>
              </a:schemeClr>
              <a:prstClr val="white"/>
            </a:duotone>
            <a:extLst>
              <a:ext uri="{28A0092B-C50C-407E-A947-70E740481C1C}">
                <a14:useLocalDpi xmlns:a14="http://schemas.microsoft.com/office/drawing/2010/main" xmlns="" val="0"/>
              </a:ext>
            </a:extLst>
          </a:blip>
          <a:srcRect t="13042" b="13042"/>
          <a:stretch>
            <a:fillRect/>
          </a:stretch>
        </p:blipFill>
        <p:spPr>
          <a:xfrm>
            <a:off x="457200" y="228600"/>
            <a:ext cx="8229600" cy="5410201"/>
          </a:xfrm>
          <a:prstGeom prst="rect">
            <a:avLst/>
          </a:prstGeom>
        </p:spPr>
      </p:pic>
      <p:sp>
        <p:nvSpPr>
          <p:cNvPr id="5" name="Title 1"/>
          <p:cNvSpPr txBox="1">
            <a:spLocks/>
          </p:cNvSpPr>
          <p:nvPr/>
        </p:nvSpPr>
        <p:spPr bwMode="auto">
          <a:xfrm>
            <a:off x="457200" y="4495800"/>
            <a:ext cx="8229600" cy="1143000"/>
          </a:xfrm>
          <a:prstGeom prst="rect">
            <a:avLst/>
          </a:prstGeom>
          <a:solidFill>
            <a:schemeClr val="tx1">
              <a:alpha val="5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kern="1200">
                <a:solidFill>
                  <a:srgbClr val="1F497D"/>
                </a:solidFill>
                <a:latin typeface="Calibri"/>
                <a:ea typeface="+mj-ea"/>
                <a:cs typeface="Calibri"/>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800" dirty="0">
                <a:solidFill>
                  <a:schemeClr val="bg1"/>
                </a:solidFill>
              </a:rPr>
              <a:t>Different perspectives on the storming of </a:t>
            </a:r>
          </a:p>
          <a:p>
            <a:r>
              <a:rPr lang="en-US" sz="2800" dirty="0">
                <a:solidFill>
                  <a:schemeClr val="bg1"/>
                </a:solidFill>
              </a:rPr>
              <a:t>the winter palace</a:t>
            </a:r>
          </a:p>
        </p:txBody>
      </p:sp>
      <p:sp>
        <p:nvSpPr>
          <p:cNvPr id="9" name="Subtitle 2"/>
          <p:cNvSpPr txBox="1">
            <a:spLocks/>
          </p:cNvSpPr>
          <p:nvPr/>
        </p:nvSpPr>
        <p:spPr>
          <a:xfrm rot="20642905">
            <a:off x="816513" y="3258815"/>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25-26 October, 1917</a:t>
            </a:r>
          </a:p>
        </p:txBody>
      </p:sp>
      <p:sp>
        <p:nvSpPr>
          <p:cNvPr id="4" name="Title 3">
            <a:extLst>
              <a:ext uri="{FF2B5EF4-FFF2-40B4-BE49-F238E27FC236}">
                <a16:creationId xmlns:a16="http://schemas.microsoft.com/office/drawing/2014/main" xmlns="" id="{3F0090EE-4B43-46D7-9988-9075A0FF12CD}"/>
              </a:ext>
            </a:extLst>
          </p:cNvPr>
          <p:cNvSpPr>
            <a:spLocks noGrp="1"/>
          </p:cNvSpPr>
          <p:nvPr>
            <p:ph type="title"/>
          </p:nvPr>
        </p:nvSpPr>
        <p:spPr>
          <a:xfrm>
            <a:off x="457200" y="1219200"/>
            <a:ext cx="8229600" cy="1143000"/>
          </a:xfrm>
        </p:spPr>
        <p:txBody>
          <a:bodyPr/>
          <a:lstStyle/>
          <a:p>
            <a:r>
              <a:rPr lang="en-GB" dirty="0">
                <a:solidFill>
                  <a:schemeClr val="tx1"/>
                </a:solidFill>
              </a:rPr>
              <a:t>Having considered all these perspectives, what is your view about the events?</a:t>
            </a:r>
          </a:p>
        </p:txBody>
      </p:sp>
    </p:spTree>
    <p:extLst>
      <p:ext uri="{BB962C8B-B14F-4D97-AF65-F5344CB8AC3E}">
        <p14:creationId xmlns:p14="http://schemas.microsoft.com/office/powerpoint/2010/main" xmlns="" val="151893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EF081-0603-4DAB-882F-19D925FE65B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xmlns="" id="{9887B0B1-1D44-406E-9583-D17CE1412ED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166728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8a2d730 1920commemoraito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279" y="24578"/>
            <a:ext cx="9184279" cy="6833421"/>
          </a:xfrm>
          <a:prstGeom prst="rect">
            <a:avLst/>
          </a:prstGeom>
        </p:spPr>
      </p:pic>
      <p:sp>
        <p:nvSpPr>
          <p:cNvPr id="7" name="Title 1"/>
          <p:cNvSpPr txBox="1">
            <a:spLocks/>
          </p:cNvSpPr>
          <p:nvPr/>
        </p:nvSpPr>
        <p:spPr>
          <a:xfrm>
            <a:off x="755576" y="90872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How do we know what happened?</a:t>
            </a:r>
          </a:p>
        </p:txBody>
      </p:sp>
      <p:pic>
        <p:nvPicPr>
          <p:cNvPr id="5" name="Picture 2" descr="http://upload.wikimedia.org/wikipedia/commons/a/a9/Logo_oei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16878" y="1772816"/>
            <a:ext cx="888425" cy="888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468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2791"/>
            <a:ext cx="7772400" cy="1470025"/>
          </a:xfrm>
        </p:spPr>
        <p:txBody>
          <a:bodyPr/>
          <a:lstStyle/>
          <a:p>
            <a:r>
              <a:rPr lang="en-US" b="1" dirty="0"/>
              <a:t>Sources</a:t>
            </a:r>
          </a:p>
        </p:txBody>
      </p:sp>
      <p:pic>
        <p:nvPicPr>
          <p:cNvPr id="4" name="Picture 2" descr="http://upload.wikimedia.org/wikipedia/commons/a/a9/Logo_oe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6878" y="1219200"/>
            <a:ext cx="888425" cy="88842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6"/>
          <p:cNvPicPr>
            <a:picLocks noChangeAspect="1"/>
          </p:cNvPicPr>
          <p:nvPr/>
        </p:nvPicPr>
        <p:blipFill>
          <a:blip r:embed="rId4" cstate="print"/>
          <a:stretch>
            <a:fillRect/>
          </a:stretch>
        </p:blipFill>
        <p:spPr>
          <a:xfrm>
            <a:off x="1475656" y="2155304"/>
            <a:ext cx="792088" cy="792088"/>
          </a:xfrm>
          <a:prstGeom prst="rect">
            <a:avLst/>
          </a:prstGeom>
        </p:spPr>
      </p:pic>
      <p:pic>
        <p:nvPicPr>
          <p:cNvPr id="6" name="Picture 1"/>
          <p:cNvPicPr>
            <a:picLocks noChangeAspect="1"/>
          </p:cNvPicPr>
          <p:nvPr/>
        </p:nvPicPr>
        <p:blipFill>
          <a:blip r:embed="rId5" cstate="print"/>
          <a:stretch>
            <a:fillRect/>
          </a:stretch>
        </p:blipFill>
        <p:spPr>
          <a:xfrm>
            <a:off x="1403648" y="3307432"/>
            <a:ext cx="883823" cy="692696"/>
          </a:xfrm>
          <a:prstGeom prst="rect">
            <a:avLst/>
          </a:prstGeom>
        </p:spPr>
      </p:pic>
      <p:pic>
        <p:nvPicPr>
          <p:cNvPr id="7" name="Picture 2" descr="http://upload.wikimedia.org/wikipedia/commons/8/86/Anatoly_Lunacharsky.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artisticPaintStrokes/>
                    </a14:imgEffect>
                  </a14:imgLayer>
                </a14:imgProps>
              </a:ext>
              <a:ext uri="{28A0092B-C50C-407E-A947-70E740481C1C}">
                <a14:useLocalDpi xmlns:a14="http://schemas.microsoft.com/office/drawing/2010/main" xmlns="" val="0"/>
              </a:ext>
            </a:extLst>
          </a:blip>
          <a:srcRect/>
          <a:stretch>
            <a:fillRect/>
          </a:stretch>
        </p:blipFill>
        <p:spPr bwMode="auto">
          <a:xfrm>
            <a:off x="1475656" y="4603576"/>
            <a:ext cx="783704" cy="8077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kstvak 8"/>
          <p:cNvSpPr txBox="1"/>
          <p:nvPr/>
        </p:nvSpPr>
        <p:spPr>
          <a:xfrm>
            <a:off x="2910844" y="1347728"/>
            <a:ext cx="5040560" cy="4247317"/>
          </a:xfrm>
          <a:prstGeom prst="rect">
            <a:avLst/>
          </a:prstGeom>
          <a:noFill/>
        </p:spPr>
        <p:txBody>
          <a:bodyPr wrap="square" rtlCol="0">
            <a:spAutoFit/>
          </a:bodyPr>
          <a:lstStyle/>
          <a:p>
            <a:r>
              <a:rPr lang="nl-NL" dirty="0">
                <a:latin typeface="Calibri"/>
                <a:cs typeface="Calibri"/>
              </a:rPr>
              <a:t>People </a:t>
            </a:r>
            <a:r>
              <a:rPr lang="nl-NL" dirty="0" err="1">
                <a:latin typeface="Calibri"/>
                <a:cs typeface="Calibri"/>
              </a:rPr>
              <a:t>who</a:t>
            </a:r>
            <a:r>
              <a:rPr lang="nl-NL" dirty="0">
                <a:latin typeface="Calibri"/>
                <a:cs typeface="Calibri"/>
              </a:rPr>
              <a:t> </a:t>
            </a:r>
            <a:r>
              <a:rPr lang="nl-NL" dirty="0" err="1">
                <a:latin typeface="Calibri"/>
                <a:cs typeface="Calibri"/>
              </a:rPr>
              <a:t>were</a:t>
            </a:r>
            <a:r>
              <a:rPr lang="nl-NL" dirty="0">
                <a:latin typeface="Calibri"/>
                <a:cs typeface="Calibri"/>
              </a:rPr>
              <a:t> </a:t>
            </a:r>
            <a:r>
              <a:rPr lang="nl-NL" dirty="0" err="1">
                <a:latin typeface="Calibri"/>
                <a:cs typeface="Calibri"/>
              </a:rPr>
              <a:t>there</a:t>
            </a:r>
            <a:r>
              <a:rPr lang="nl-NL" dirty="0">
                <a:latin typeface="Calibri"/>
                <a:cs typeface="Calibri"/>
              </a:rPr>
              <a:t>: - the </a:t>
            </a:r>
            <a:r>
              <a:rPr lang="nl-NL" dirty="0" err="1">
                <a:latin typeface="Calibri"/>
                <a:cs typeface="Calibri"/>
              </a:rPr>
              <a:t>eyewitnesses</a:t>
            </a:r>
            <a:endParaRPr lang="nl-NL" dirty="0">
              <a:latin typeface="Calibri"/>
              <a:cs typeface="Calibri"/>
            </a:endParaRPr>
          </a:p>
          <a:p>
            <a:endParaRPr lang="nl-NL" dirty="0">
              <a:latin typeface="Calibri"/>
              <a:cs typeface="Calibri"/>
            </a:endParaRPr>
          </a:p>
          <a:p>
            <a:endParaRPr lang="nl-NL" dirty="0">
              <a:latin typeface="Calibri"/>
              <a:cs typeface="Calibri"/>
            </a:endParaRPr>
          </a:p>
          <a:p>
            <a:r>
              <a:rPr lang="nl-NL" dirty="0">
                <a:latin typeface="Calibri"/>
                <a:cs typeface="Calibri"/>
              </a:rPr>
              <a:t>People at the time </a:t>
            </a:r>
            <a:r>
              <a:rPr lang="nl-NL" dirty="0" err="1">
                <a:latin typeface="Calibri"/>
                <a:cs typeface="Calibri"/>
              </a:rPr>
              <a:t>who</a:t>
            </a:r>
            <a:r>
              <a:rPr lang="nl-NL" dirty="0">
                <a:latin typeface="Calibri"/>
                <a:cs typeface="Calibri"/>
              </a:rPr>
              <a:t> </a:t>
            </a:r>
            <a:r>
              <a:rPr lang="nl-NL" dirty="0" err="1">
                <a:latin typeface="Calibri"/>
                <a:cs typeface="Calibri"/>
              </a:rPr>
              <a:t>collected</a:t>
            </a:r>
            <a:r>
              <a:rPr lang="nl-NL" dirty="0">
                <a:latin typeface="Calibri"/>
                <a:cs typeface="Calibri"/>
              </a:rPr>
              <a:t> information </a:t>
            </a:r>
            <a:r>
              <a:rPr lang="nl-NL" dirty="0" err="1">
                <a:latin typeface="Calibri"/>
                <a:cs typeface="Calibri"/>
              </a:rPr>
              <a:t>and</a:t>
            </a:r>
            <a:r>
              <a:rPr lang="nl-NL" dirty="0">
                <a:latin typeface="Calibri"/>
                <a:cs typeface="Calibri"/>
              </a:rPr>
              <a:t> </a:t>
            </a:r>
            <a:r>
              <a:rPr lang="nl-NL" dirty="0" err="1">
                <a:latin typeface="Calibri"/>
                <a:cs typeface="Calibri"/>
              </a:rPr>
              <a:t>kept</a:t>
            </a:r>
            <a:r>
              <a:rPr lang="nl-NL" dirty="0">
                <a:latin typeface="Calibri"/>
                <a:cs typeface="Calibri"/>
              </a:rPr>
              <a:t> a record:  - </a:t>
            </a:r>
            <a:r>
              <a:rPr lang="nl-NL" dirty="0" err="1">
                <a:latin typeface="Calibri"/>
                <a:cs typeface="Calibri"/>
              </a:rPr>
              <a:t>political</a:t>
            </a:r>
            <a:r>
              <a:rPr lang="nl-NL" dirty="0">
                <a:latin typeface="Calibri"/>
                <a:cs typeface="Calibri"/>
              </a:rPr>
              <a:t> leaders </a:t>
            </a:r>
            <a:r>
              <a:rPr lang="nl-NL" dirty="0" err="1">
                <a:latin typeface="Calibri"/>
                <a:cs typeface="Calibri"/>
              </a:rPr>
              <a:t>and</a:t>
            </a:r>
            <a:r>
              <a:rPr lang="nl-NL" dirty="0">
                <a:latin typeface="Calibri"/>
                <a:cs typeface="Calibri"/>
              </a:rPr>
              <a:t> party </a:t>
            </a:r>
            <a:r>
              <a:rPr lang="nl-NL" dirty="0" err="1">
                <a:latin typeface="Calibri"/>
                <a:cs typeface="Calibri"/>
              </a:rPr>
              <a:t>organisers</a:t>
            </a:r>
            <a:r>
              <a:rPr lang="nl-NL" dirty="0">
                <a:latin typeface="Calibri"/>
                <a:cs typeface="Calibri"/>
              </a:rPr>
              <a:t>, </a:t>
            </a:r>
            <a:r>
              <a:rPr lang="nl-NL" dirty="0" err="1">
                <a:latin typeface="Calibri"/>
                <a:cs typeface="Calibri"/>
              </a:rPr>
              <a:t>police</a:t>
            </a:r>
            <a:r>
              <a:rPr lang="nl-NL" dirty="0">
                <a:latin typeface="Calibri"/>
                <a:cs typeface="Calibri"/>
              </a:rPr>
              <a:t>, </a:t>
            </a:r>
            <a:r>
              <a:rPr lang="nl-NL" dirty="0" err="1">
                <a:latin typeface="Calibri"/>
                <a:cs typeface="Calibri"/>
              </a:rPr>
              <a:t>diplomats</a:t>
            </a:r>
            <a:endParaRPr lang="nl-NL" dirty="0">
              <a:latin typeface="Calibri"/>
              <a:cs typeface="Calibri"/>
            </a:endParaRPr>
          </a:p>
          <a:p>
            <a:endParaRPr lang="nl-NL" dirty="0">
              <a:latin typeface="Calibri"/>
              <a:cs typeface="Calibri"/>
            </a:endParaRPr>
          </a:p>
          <a:p>
            <a:endParaRPr lang="nl-NL" dirty="0">
              <a:latin typeface="Calibri"/>
              <a:cs typeface="Calibri"/>
            </a:endParaRPr>
          </a:p>
          <a:p>
            <a:r>
              <a:rPr lang="nl-NL" dirty="0" err="1">
                <a:latin typeface="Calibri"/>
                <a:cs typeface="Calibri"/>
              </a:rPr>
              <a:t>Mythmakers</a:t>
            </a:r>
            <a:r>
              <a:rPr lang="nl-NL" dirty="0">
                <a:latin typeface="Calibri"/>
                <a:cs typeface="Calibri"/>
              </a:rPr>
              <a:t>: -  Party </a:t>
            </a:r>
            <a:r>
              <a:rPr lang="nl-NL" dirty="0" err="1">
                <a:latin typeface="Calibri"/>
                <a:cs typeface="Calibri"/>
              </a:rPr>
              <a:t>spokesmen</a:t>
            </a:r>
            <a:r>
              <a:rPr lang="nl-NL" dirty="0">
                <a:latin typeface="Calibri"/>
                <a:cs typeface="Calibri"/>
              </a:rPr>
              <a:t>, </a:t>
            </a:r>
            <a:r>
              <a:rPr lang="nl-NL" dirty="0" err="1">
                <a:latin typeface="Calibri"/>
                <a:cs typeface="Calibri"/>
              </a:rPr>
              <a:t>propagandists</a:t>
            </a:r>
            <a:r>
              <a:rPr lang="nl-NL" dirty="0">
                <a:latin typeface="Calibri"/>
                <a:cs typeface="Calibri"/>
              </a:rPr>
              <a:t> </a:t>
            </a:r>
            <a:r>
              <a:rPr lang="nl-NL" dirty="0" err="1">
                <a:latin typeface="Calibri"/>
                <a:cs typeface="Calibri"/>
              </a:rPr>
              <a:t>for</a:t>
            </a:r>
            <a:r>
              <a:rPr lang="nl-NL" dirty="0">
                <a:latin typeface="Calibri"/>
                <a:cs typeface="Calibri"/>
              </a:rPr>
              <a:t> </a:t>
            </a:r>
            <a:r>
              <a:rPr lang="nl-NL" dirty="0" err="1">
                <a:latin typeface="Calibri"/>
                <a:cs typeface="Calibri"/>
              </a:rPr>
              <a:t>and</a:t>
            </a:r>
            <a:r>
              <a:rPr lang="nl-NL" dirty="0">
                <a:latin typeface="Calibri"/>
                <a:cs typeface="Calibri"/>
              </a:rPr>
              <a:t> </a:t>
            </a:r>
            <a:r>
              <a:rPr lang="nl-NL" dirty="0" err="1">
                <a:latin typeface="Calibri"/>
                <a:cs typeface="Calibri"/>
              </a:rPr>
              <a:t>against</a:t>
            </a:r>
            <a:r>
              <a:rPr lang="nl-NL" dirty="0">
                <a:latin typeface="Calibri"/>
                <a:cs typeface="Calibri"/>
              </a:rPr>
              <a:t> the </a:t>
            </a:r>
            <a:r>
              <a:rPr lang="nl-NL" dirty="0" err="1">
                <a:latin typeface="Calibri"/>
                <a:cs typeface="Calibri"/>
              </a:rPr>
              <a:t>revolution</a:t>
            </a:r>
            <a:r>
              <a:rPr lang="nl-NL" dirty="0">
                <a:latin typeface="Calibri"/>
                <a:cs typeface="Calibri"/>
              </a:rPr>
              <a:t>, film makers, </a:t>
            </a:r>
          </a:p>
          <a:p>
            <a:endParaRPr lang="nl-NL" dirty="0">
              <a:latin typeface="Calibri"/>
              <a:cs typeface="Calibri"/>
            </a:endParaRPr>
          </a:p>
          <a:p>
            <a:endParaRPr lang="nl-NL" dirty="0">
              <a:latin typeface="Calibri"/>
              <a:cs typeface="Calibri"/>
            </a:endParaRPr>
          </a:p>
          <a:p>
            <a:endParaRPr lang="nl-NL" dirty="0">
              <a:latin typeface="Calibri"/>
              <a:cs typeface="Calibri"/>
            </a:endParaRPr>
          </a:p>
          <a:p>
            <a:r>
              <a:rPr lang="nl-NL" dirty="0" err="1">
                <a:latin typeface="Calibri"/>
                <a:cs typeface="Calibri"/>
              </a:rPr>
              <a:t>Historians</a:t>
            </a:r>
            <a:r>
              <a:rPr lang="nl-NL" dirty="0">
                <a:latin typeface="Calibri"/>
                <a:cs typeface="Calibri"/>
              </a:rPr>
              <a:t>: – </a:t>
            </a:r>
            <a:r>
              <a:rPr lang="nl-NL" dirty="0" err="1">
                <a:latin typeface="Calibri"/>
                <a:cs typeface="Calibri"/>
              </a:rPr>
              <a:t>writing</a:t>
            </a:r>
            <a:r>
              <a:rPr lang="nl-NL" dirty="0">
                <a:latin typeface="Calibri"/>
                <a:cs typeface="Calibri"/>
              </a:rPr>
              <a:t> </a:t>
            </a:r>
            <a:r>
              <a:rPr lang="nl-NL" dirty="0" err="1">
                <a:latin typeface="Calibri"/>
                <a:cs typeface="Calibri"/>
              </a:rPr>
              <a:t>soon</a:t>
            </a:r>
            <a:r>
              <a:rPr lang="nl-NL" dirty="0">
                <a:latin typeface="Calibri"/>
                <a:cs typeface="Calibri"/>
              </a:rPr>
              <a:t> </a:t>
            </a:r>
            <a:r>
              <a:rPr lang="nl-NL" dirty="0" err="1">
                <a:latin typeface="Calibri"/>
                <a:cs typeface="Calibri"/>
              </a:rPr>
              <a:t>after</a:t>
            </a:r>
            <a:r>
              <a:rPr lang="nl-NL" dirty="0">
                <a:latin typeface="Calibri"/>
                <a:cs typeface="Calibri"/>
              </a:rPr>
              <a:t> the event </a:t>
            </a:r>
            <a:r>
              <a:rPr lang="nl-NL" dirty="0" err="1">
                <a:latin typeface="Calibri"/>
                <a:cs typeface="Calibri"/>
              </a:rPr>
              <a:t>and</a:t>
            </a:r>
            <a:r>
              <a:rPr lang="nl-NL" dirty="0">
                <a:latin typeface="Calibri"/>
                <a:cs typeface="Calibri"/>
              </a:rPr>
              <a:t> </a:t>
            </a:r>
            <a:r>
              <a:rPr lang="nl-NL" dirty="0" err="1">
                <a:latin typeface="Calibri"/>
                <a:cs typeface="Calibri"/>
              </a:rPr>
              <a:t>much</a:t>
            </a:r>
            <a:r>
              <a:rPr lang="nl-NL" dirty="0">
                <a:latin typeface="Calibri"/>
                <a:cs typeface="Calibri"/>
              </a:rPr>
              <a:t> later </a:t>
            </a:r>
            <a:r>
              <a:rPr lang="nl-NL" dirty="0" err="1">
                <a:latin typeface="Calibri"/>
                <a:cs typeface="Calibri"/>
              </a:rPr>
              <a:t>both</a:t>
            </a:r>
            <a:r>
              <a:rPr lang="nl-NL" dirty="0">
                <a:latin typeface="Calibri"/>
                <a:cs typeface="Calibri"/>
              </a:rPr>
              <a:t> </a:t>
            </a:r>
            <a:r>
              <a:rPr lang="nl-NL" dirty="0" err="1">
                <a:latin typeface="Calibri"/>
                <a:cs typeface="Calibri"/>
              </a:rPr>
              <a:t>inside</a:t>
            </a:r>
            <a:r>
              <a:rPr lang="nl-NL" dirty="0">
                <a:latin typeface="Calibri"/>
                <a:cs typeface="Calibri"/>
              </a:rPr>
              <a:t> </a:t>
            </a:r>
            <a:r>
              <a:rPr lang="nl-NL" dirty="0" err="1">
                <a:latin typeface="Calibri"/>
                <a:cs typeface="Calibri"/>
              </a:rPr>
              <a:t>and</a:t>
            </a:r>
            <a:r>
              <a:rPr lang="nl-NL" dirty="0">
                <a:latin typeface="Calibri"/>
                <a:cs typeface="Calibri"/>
              </a:rPr>
              <a:t> </a:t>
            </a:r>
            <a:r>
              <a:rPr lang="nl-NL" dirty="0" err="1">
                <a:latin typeface="Calibri"/>
                <a:cs typeface="Calibri"/>
              </a:rPr>
              <a:t>outside</a:t>
            </a:r>
            <a:r>
              <a:rPr lang="nl-NL" dirty="0">
                <a:latin typeface="Calibri"/>
                <a:cs typeface="Calibri"/>
              </a:rPr>
              <a:t> the </a:t>
            </a:r>
            <a:r>
              <a:rPr lang="nl-NL" dirty="0" err="1">
                <a:latin typeface="Calibri"/>
                <a:cs typeface="Calibri"/>
              </a:rPr>
              <a:t>Soviet</a:t>
            </a:r>
            <a:r>
              <a:rPr lang="nl-NL" dirty="0">
                <a:latin typeface="Calibri"/>
                <a:cs typeface="Calibri"/>
              </a:rPr>
              <a:t> Union</a:t>
            </a:r>
          </a:p>
        </p:txBody>
      </p:sp>
    </p:spTree>
    <p:extLst>
      <p:ext uri="{BB962C8B-B14F-4D97-AF65-F5344CB8AC3E}">
        <p14:creationId xmlns:p14="http://schemas.microsoft.com/office/powerpoint/2010/main" xmlns="" val="140308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8a2d730 1920commemoraiton.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279" y="24578"/>
            <a:ext cx="9184279" cy="6833421"/>
          </a:xfrm>
          <a:prstGeom prst="rect">
            <a:avLst/>
          </a:prstGeom>
        </p:spPr>
      </p:pic>
      <p:sp>
        <p:nvSpPr>
          <p:cNvPr id="5" name="Title 1"/>
          <p:cNvSpPr txBox="1">
            <a:spLocks/>
          </p:cNvSpPr>
          <p:nvPr/>
        </p:nvSpPr>
        <p:spPr>
          <a:xfrm>
            <a:off x="251520" y="1052736"/>
            <a:ext cx="864096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solidFill>
                  <a:schemeClr val="bg1"/>
                </a:solidFill>
              </a:rPr>
              <a:t>It is not as easy as you would think to find out exactly what happened</a:t>
            </a:r>
            <a:r>
              <a:rPr lang="en-US" b="1" dirty="0">
                <a:solidFill>
                  <a:schemeClr val="bg1"/>
                </a:solidFill>
              </a:rPr>
              <a:t>.</a:t>
            </a:r>
          </a:p>
        </p:txBody>
      </p:sp>
    </p:spTree>
    <p:extLst>
      <p:ext uri="{BB962C8B-B14F-4D97-AF65-F5344CB8AC3E}">
        <p14:creationId xmlns:p14="http://schemas.microsoft.com/office/powerpoint/2010/main" xmlns="" val="220083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188" y="523130"/>
            <a:ext cx="7848600" cy="5755422"/>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r>
              <a:rPr lang="en-GB" sz="3200" b="1" dirty="0">
                <a:latin typeface="Calibri"/>
                <a:cs typeface="Calibri"/>
              </a:rPr>
              <a:t>Eye-Witness Accounts</a:t>
            </a:r>
          </a:p>
          <a:p>
            <a:pPr algn="just"/>
            <a:endParaRPr lang="en-GB" sz="2400" dirty="0">
              <a:latin typeface="Calibri"/>
              <a:cs typeface="Calibri"/>
            </a:endParaRPr>
          </a:p>
          <a:p>
            <a:pPr marL="457200" indent="-457200" algn="just">
              <a:buFont typeface="+mj-lt"/>
              <a:buAutoNum type="arabicPeriod"/>
            </a:pPr>
            <a:r>
              <a:rPr lang="en-GB" sz="2400" dirty="0">
                <a:latin typeface="Calibri"/>
                <a:cs typeface="Calibri"/>
              </a:rPr>
              <a:t>Multiple perspectives do </a:t>
            </a:r>
            <a:r>
              <a:rPr lang="en-GB" sz="2400" b="1" dirty="0">
                <a:latin typeface="Calibri"/>
                <a:cs typeface="Calibri"/>
              </a:rPr>
              <a:t>not</a:t>
            </a:r>
            <a:r>
              <a:rPr lang="en-GB" sz="2400" dirty="0">
                <a:latin typeface="Calibri"/>
                <a:cs typeface="Calibri"/>
              </a:rPr>
              <a:t> necessarily </a:t>
            </a:r>
            <a:r>
              <a:rPr lang="en-GB" sz="2400" b="1" dirty="0">
                <a:latin typeface="Calibri"/>
                <a:cs typeface="Calibri"/>
              </a:rPr>
              <a:t>bring you closer to the truth </a:t>
            </a:r>
            <a:r>
              <a:rPr lang="en-GB" sz="2400" dirty="0">
                <a:latin typeface="Calibri"/>
                <a:cs typeface="Calibri"/>
              </a:rPr>
              <a:t>(or what REALLY happened)</a:t>
            </a:r>
          </a:p>
          <a:p>
            <a:pPr marL="457200" indent="-457200" algn="just">
              <a:buFont typeface="+mj-lt"/>
              <a:buAutoNum type="arabicPeriod"/>
            </a:pPr>
            <a:endParaRPr lang="en-GB" sz="2400" dirty="0">
              <a:latin typeface="Calibri"/>
              <a:cs typeface="Calibri"/>
            </a:endParaRPr>
          </a:p>
          <a:p>
            <a:pPr marL="457200" indent="-457200" algn="just">
              <a:buFont typeface="+mj-lt"/>
              <a:buAutoNum type="arabicPeriod"/>
            </a:pPr>
            <a:r>
              <a:rPr lang="en-GB" sz="2400" dirty="0">
                <a:latin typeface="Calibri"/>
                <a:cs typeface="Calibri"/>
              </a:rPr>
              <a:t>What you get is a fuller but often a </a:t>
            </a:r>
            <a:r>
              <a:rPr lang="en-GB" sz="2400" b="1" dirty="0">
                <a:latin typeface="Calibri"/>
                <a:cs typeface="Calibri"/>
              </a:rPr>
              <a:t>more chaotic picture </a:t>
            </a:r>
            <a:r>
              <a:rPr lang="en-GB" sz="2400" dirty="0">
                <a:latin typeface="Calibri"/>
                <a:cs typeface="Calibri"/>
              </a:rPr>
              <a:t>which needs to be explained.</a:t>
            </a:r>
          </a:p>
          <a:p>
            <a:pPr marL="457200" indent="-457200" algn="just">
              <a:buFont typeface="+mj-lt"/>
              <a:buAutoNum type="arabicPeriod"/>
            </a:pPr>
            <a:endParaRPr lang="en-GB" sz="2400" dirty="0">
              <a:latin typeface="Calibri"/>
              <a:cs typeface="Calibri"/>
            </a:endParaRPr>
          </a:p>
          <a:p>
            <a:pPr marL="457200" indent="-457200" algn="just">
              <a:buFont typeface="+mj-lt"/>
              <a:buAutoNum type="arabicPeriod"/>
            </a:pPr>
            <a:r>
              <a:rPr lang="en-GB" sz="2400" dirty="0">
                <a:latin typeface="Calibri"/>
                <a:cs typeface="Calibri"/>
              </a:rPr>
              <a:t>Being close to events (i.e. eye witnesses) does </a:t>
            </a:r>
            <a:r>
              <a:rPr lang="en-GB" sz="2400" b="1" dirty="0">
                <a:latin typeface="Calibri"/>
                <a:cs typeface="Calibri"/>
              </a:rPr>
              <a:t>not</a:t>
            </a:r>
            <a:r>
              <a:rPr lang="en-GB" sz="2400" dirty="0">
                <a:latin typeface="Calibri"/>
                <a:cs typeface="Calibri"/>
              </a:rPr>
              <a:t> necessarily </a:t>
            </a:r>
            <a:r>
              <a:rPr lang="en-GB" sz="2400" b="1" dirty="0">
                <a:latin typeface="Calibri"/>
                <a:cs typeface="Calibri"/>
              </a:rPr>
              <a:t>give their observations greater credibility </a:t>
            </a:r>
            <a:r>
              <a:rPr lang="en-GB" sz="2400" dirty="0">
                <a:latin typeface="Calibri"/>
                <a:cs typeface="Calibri"/>
              </a:rPr>
              <a:t>than those of  historians writing later. </a:t>
            </a:r>
          </a:p>
          <a:p>
            <a:pPr marL="457200" indent="-457200" algn="just">
              <a:buFont typeface="+mj-lt"/>
              <a:buAutoNum type="arabicPeriod"/>
            </a:pPr>
            <a:endParaRPr lang="en-GB" sz="2400" dirty="0">
              <a:latin typeface="Calibri"/>
              <a:cs typeface="Calibri"/>
            </a:endParaRPr>
          </a:p>
          <a:p>
            <a:pPr marL="457200" indent="-457200" algn="just">
              <a:buFont typeface="+mj-lt"/>
              <a:buAutoNum type="arabicPeriod"/>
            </a:pPr>
            <a:r>
              <a:rPr lang="en-GB" sz="2400" dirty="0">
                <a:latin typeface="Calibri"/>
                <a:cs typeface="Calibri"/>
              </a:rPr>
              <a:t>It is rare to be able to leave the sources “to speak for themselves”.  They usually </a:t>
            </a:r>
            <a:r>
              <a:rPr lang="en-GB" sz="2400" b="1" dirty="0">
                <a:latin typeface="Calibri"/>
                <a:cs typeface="Calibri"/>
              </a:rPr>
              <a:t>need </a:t>
            </a:r>
            <a:r>
              <a:rPr lang="en-GB" sz="2400" dirty="0">
                <a:latin typeface="Calibri"/>
                <a:cs typeface="Calibri"/>
              </a:rPr>
              <a:t>some </a:t>
            </a:r>
            <a:r>
              <a:rPr lang="en-GB" sz="2400" b="1" dirty="0">
                <a:latin typeface="Calibri"/>
                <a:cs typeface="Calibri"/>
              </a:rPr>
              <a:t>interpretation</a:t>
            </a:r>
            <a:r>
              <a:rPr lang="en-GB" sz="2400" dirty="0">
                <a:latin typeface="Calibri"/>
                <a:cs typeface="Calibri"/>
              </a:rPr>
              <a:t> and some </a:t>
            </a:r>
            <a:r>
              <a:rPr lang="en-GB" sz="2400" b="1" dirty="0">
                <a:latin typeface="Calibri"/>
                <a:cs typeface="Calibri"/>
              </a:rPr>
              <a:t>contextual information.</a:t>
            </a:r>
          </a:p>
        </p:txBody>
      </p:sp>
    </p:spTree>
    <p:extLst>
      <p:ext uri="{BB962C8B-B14F-4D97-AF65-F5344CB8AC3E}">
        <p14:creationId xmlns:p14="http://schemas.microsoft.com/office/powerpoint/2010/main" xmlns="" val="321203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a/a9/Logo_oeil.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88640"/>
            <a:ext cx="888425" cy="888425"/>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pixabay.com/static/uploads/photo/2013/07/12/15/21/walking-149724_64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671140"/>
            <a:ext cx="1152128" cy="230425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153450" y="300712"/>
            <a:ext cx="3657733" cy="523220"/>
          </a:xfrm>
          <a:prstGeom prst="rect">
            <a:avLst/>
          </a:prstGeom>
          <a:noFill/>
        </p:spPr>
        <p:txBody>
          <a:bodyPr wrap="none" rtlCol="0">
            <a:spAutoFit/>
          </a:bodyPr>
          <a:lstStyle/>
          <a:p>
            <a:r>
              <a:rPr lang="nl-NL" sz="2800" b="1" dirty="0"/>
              <a:t>People </a:t>
            </a:r>
            <a:r>
              <a:rPr lang="nl-NL" sz="2800" b="1" dirty="0" err="1"/>
              <a:t>who</a:t>
            </a:r>
            <a:r>
              <a:rPr lang="nl-NL" sz="2800" b="1" dirty="0"/>
              <a:t> </a:t>
            </a:r>
            <a:r>
              <a:rPr lang="nl-NL" sz="2800" b="1" dirty="0" err="1"/>
              <a:t>were</a:t>
            </a:r>
            <a:r>
              <a:rPr lang="nl-NL" sz="2800" b="1" dirty="0"/>
              <a:t> </a:t>
            </a:r>
            <a:r>
              <a:rPr lang="nl-NL" sz="2800" b="1" dirty="0" err="1"/>
              <a:t>there</a:t>
            </a:r>
            <a:endParaRPr lang="nl-NL" sz="2800" b="1"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26383" y="2887919"/>
            <a:ext cx="2025336" cy="397008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059832" y="2810208"/>
            <a:ext cx="3024336" cy="404808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691680" y="980728"/>
            <a:ext cx="1326025" cy="2498611"/>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48264" y="2877133"/>
            <a:ext cx="2376264" cy="3970081"/>
          </a:xfrm>
          <a:prstGeom prst="rect">
            <a:avLst/>
          </a:prstGeom>
        </p:spPr>
      </p:pic>
      <p:sp>
        <p:nvSpPr>
          <p:cNvPr id="2" name="TextBox 1"/>
          <p:cNvSpPr txBox="1"/>
          <p:nvPr/>
        </p:nvSpPr>
        <p:spPr>
          <a:xfrm>
            <a:off x="467544" y="4941168"/>
            <a:ext cx="1584176" cy="646331"/>
          </a:xfrm>
          <a:prstGeom prst="rect">
            <a:avLst/>
          </a:prstGeom>
          <a:noFill/>
        </p:spPr>
        <p:txBody>
          <a:bodyPr wrap="square" rtlCol="0">
            <a:spAutoFit/>
          </a:bodyPr>
          <a:lstStyle/>
          <a:p>
            <a:pPr algn="ctr"/>
            <a:r>
              <a:rPr lang="en-US" dirty="0">
                <a:solidFill>
                  <a:schemeClr val="bg1"/>
                </a:solidFill>
              </a:rPr>
              <a:t>John Reed</a:t>
            </a:r>
          </a:p>
          <a:p>
            <a:pPr algn="ctr"/>
            <a:r>
              <a:rPr lang="en-US" dirty="0">
                <a:solidFill>
                  <a:schemeClr val="bg1"/>
                </a:solidFill>
              </a:rPr>
              <a:t>Journalist</a:t>
            </a:r>
          </a:p>
        </p:txBody>
      </p:sp>
      <p:sp>
        <p:nvSpPr>
          <p:cNvPr id="3" name="TextBox 2"/>
          <p:cNvSpPr txBox="1"/>
          <p:nvPr/>
        </p:nvSpPr>
        <p:spPr>
          <a:xfrm>
            <a:off x="3851920" y="4437112"/>
            <a:ext cx="1512168" cy="646331"/>
          </a:xfrm>
          <a:prstGeom prst="rect">
            <a:avLst/>
          </a:prstGeom>
          <a:noFill/>
        </p:spPr>
        <p:txBody>
          <a:bodyPr wrap="square" rtlCol="0">
            <a:spAutoFit/>
          </a:bodyPr>
          <a:lstStyle/>
          <a:p>
            <a:pPr algn="ctr"/>
            <a:r>
              <a:rPr lang="en-US" dirty="0">
                <a:solidFill>
                  <a:srgbClr val="FFFFFF"/>
                </a:solidFill>
              </a:rPr>
              <a:t>Bessie Beatty</a:t>
            </a:r>
          </a:p>
          <a:p>
            <a:pPr algn="ctr"/>
            <a:r>
              <a:rPr lang="en-US" dirty="0">
                <a:solidFill>
                  <a:srgbClr val="FFFFFF"/>
                </a:solidFill>
              </a:rPr>
              <a:t>Journalist</a:t>
            </a:r>
          </a:p>
        </p:txBody>
      </p:sp>
      <p:sp>
        <p:nvSpPr>
          <p:cNvPr id="5" name="TextBox 4"/>
          <p:cNvSpPr txBox="1"/>
          <p:nvPr/>
        </p:nvSpPr>
        <p:spPr>
          <a:xfrm>
            <a:off x="7020272" y="5157192"/>
            <a:ext cx="1800200" cy="646331"/>
          </a:xfrm>
          <a:prstGeom prst="rect">
            <a:avLst/>
          </a:prstGeom>
          <a:noFill/>
        </p:spPr>
        <p:txBody>
          <a:bodyPr wrap="square" rtlCol="0">
            <a:spAutoFit/>
          </a:bodyPr>
          <a:lstStyle/>
          <a:p>
            <a:pPr algn="ctr"/>
            <a:r>
              <a:rPr lang="en-US" dirty="0">
                <a:solidFill>
                  <a:srgbClr val="FFFFFF"/>
                </a:solidFill>
              </a:rPr>
              <a:t>Albert Williams</a:t>
            </a:r>
          </a:p>
          <a:p>
            <a:pPr algn="ctr"/>
            <a:r>
              <a:rPr lang="en-US" dirty="0">
                <a:solidFill>
                  <a:srgbClr val="FFFFFF"/>
                </a:solidFill>
              </a:rPr>
              <a:t>Journalist</a:t>
            </a:r>
          </a:p>
        </p:txBody>
      </p:sp>
      <p:pic>
        <p:nvPicPr>
          <p:cNvPr id="14" name="Pictur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771800" y="908720"/>
            <a:ext cx="1326025" cy="2498611"/>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35411" y="980728"/>
            <a:ext cx="1326025" cy="2498611"/>
          </a:xfrm>
          <a:prstGeom prst="rect">
            <a:avLst/>
          </a:prstGeom>
        </p:spPr>
      </p:pic>
      <p:sp>
        <p:nvSpPr>
          <p:cNvPr id="6" name="TextBox 5"/>
          <p:cNvSpPr txBox="1"/>
          <p:nvPr/>
        </p:nvSpPr>
        <p:spPr>
          <a:xfrm>
            <a:off x="2195736" y="1628800"/>
            <a:ext cx="1296144" cy="369332"/>
          </a:xfrm>
          <a:prstGeom prst="rect">
            <a:avLst/>
          </a:prstGeom>
          <a:noFill/>
        </p:spPr>
        <p:txBody>
          <a:bodyPr wrap="square" rtlCol="0">
            <a:spAutoFit/>
          </a:bodyPr>
          <a:lstStyle/>
          <a:p>
            <a:r>
              <a:rPr lang="en-US" dirty="0">
                <a:solidFill>
                  <a:srgbClr val="FFFFFF"/>
                </a:solidFill>
              </a:rPr>
              <a:t>Red Guards</a:t>
            </a:r>
          </a:p>
        </p:txBody>
      </p:sp>
      <p:sp>
        <p:nvSpPr>
          <p:cNvPr id="9" name="TextBox 8"/>
          <p:cNvSpPr txBox="1"/>
          <p:nvPr/>
        </p:nvSpPr>
        <p:spPr>
          <a:xfrm>
            <a:off x="7164288" y="692696"/>
            <a:ext cx="1979712" cy="646331"/>
          </a:xfrm>
          <a:prstGeom prst="rect">
            <a:avLst/>
          </a:prstGeom>
          <a:noFill/>
        </p:spPr>
        <p:txBody>
          <a:bodyPr wrap="square" rtlCol="0">
            <a:spAutoFit/>
          </a:bodyPr>
          <a:lstStyle/>
          <a:p>
            <a:pPr algn="ctr"/>
            <a:r>
              <a:rPr lang="en-US" dirty="0" err="1"/>
              <a:t>Volodya</a:t>
            </a:r>
            <a:r>
              <a:rPr lang="en-US" dirty="0"/>
              <a:t> </a:t>
            </a:r>
            <a:r>
              <a:rPr lang="en-US" dirty="0" err="1"/>
              <a:t>Averbakh</a:t>
            </a:r>
            <a:r>
              <a:rPr lang="en-US" dirty="0"/>
              <a:t> </a:t>
            </a:r>
          </a:p>
          <a:p>
            <a:pPr algn="ctr"/>
            <a:r>
              <a:rPr lang="en-US" dirty="0"/>
              <a:t>A resident.</a:t>
            </a:r>
          </a:p>
        </p:txBody>
      </p:sp>
    </p:spTree>
    <p:extLst>
      <p:ext uri="{BB962C8B-B14F-4D97-AF65-F5344CB8AC3E}">
        <p14:creationId xmlns:p14="http://schemas.microsoft.com/office/powerpoint/2010/main" xmlns="" val="255080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prstClr val="black"/>
              <a:srgbClr val="D9C3A5">
                <a:tint val="50000"/>
                <a:satMod val="180000"/>
              </a:srgbClr>
            </a:duotone>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Picture 2" descr="http://upload.wikimedia.org/wikipedia/commons/a/a9/Logo_oeil.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88640"/>
            <a:ext cx="888425" cy="8884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0" y="5805264"/>
            <a:ext cx="9180512" cy="1052736"/>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t>This is an account by one of the sailors from the nearby </a:t>
            </a:r>
            <a:r>
              <a:rPr lang="en-US" sz="1600" b="1" dirty="0" err="1"/>
              <a:t>Kronstadt</a:t>
            </a:r>
            <a:r>
              <a:rPr lang="en-US" sz="1600" b="1" dirty="0"/>
              <a:t> naval </a:t>
            </a:r>
            <a:r>
              <a:rPr lang="en-US" sz="1600" b="1" dirty="0" err="1"/>
              <a:t>base.By</a:t>
            </a:r>
            <a:r>
              <a:rPr lang="en-US" sz="1600" b="1" dirty="0"/>
              <a:t> 9.00pm the Winter Palace was surrounded by Red Guards, sailors from the Baltic fleet and some army units. The Palace had been guarded by  Cossacks, some cadets and the Women’s Battalion, although it appears that many defenders  had left the Palace by 11.00pm.</a:t>
            </a:r>
          </a:p>
        </p:txBody>
      </p:sp>
      <p:sp>
        <p:nvSpPr>
          <p:cNvPr id="8" name="TextBox 7"/>
          <p:cNvSpPr txBox="1"/>
          <p:nvPr/>
        </p:nvSpPr>
        <p:spPr>
          <a:xfrm>
            <a:off x="7452320" y="260648"/>
            <a:ext cx="1683874" cy="584776"/>
          </a:xfrm>
          <a:prstGeom prst="rect">
            <a:avLst/>
          </a:prstGeom>
          <a:noFill/>
        </p:spPr>
        <p:txBody>
          <a:bodyPr wrap="none" rtlCol="0">
            <a:spAutoFit/>
          </a:bodyPr>
          <a:lstStyle/>
          <a:p>
            <a:r>
              <a:rPr lang="nl-NL" sz="3200" b="1" dirty="0"/>
              <a:t>11:00pm</a:t>
            </a: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63786" y="4623287"/>
            <a:ext cx="436206" cy="821937"/>
          </a:xfrm>
          <a:prstGeom prst="rect">
            <a:avLst/>
          </a:prstGeom>
        </p:spPr>
      </p:pic>
      <p:sp>
        <p:nvSpPr>
          <p:cNvPr id="10" name="Rounded Rectangular Callout 9"/>
          <p:cNvSpPr/>
          <p:nvPr/>
        </p:nvSpPr>
        <p:spPr>
          <a:xfrm>
            <a:off x="5159211" y="1772816"/>
            <a:ext cx="2858026" cy="2569970"/>
          </a:xfrm>
          <a:prstGeom prst="wedgeRoundRectCallout">
            <a:avLst>
              <a:gd name="adj1" fmla="val -64153"/>
              <a:gd name="adj2" fmla="val 65453"/>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TextBox 10"/>
          <p:cNvSpPr txBox="1"/>
          <p:nvPr/>
        </p:nvSpPr>
        <p:spPr>
          <a:xfrm>
            <a:off x="5364088" y="1903639"/>
            <a:ext cx="2448272" cy="2308324"/>
          </a:xfrm>
          <a:prstGeom prst="rect">
            <a:avLst/>
          </a:prstGeom>
          <a:noFill/>
        </p:spPr>
        <p:txBody>
          <a:bodyPr wrap="square" rtlCol="0">
            <a:spAutoFit/>
          </a:bodyPr>
          <a:lstStyle/>
          <a:p>
            <a:r>
              <a:rPr lang="en-US" sz="1600" dirty="0"/>
              <a:t>“About 11 o’clock we broke in the doors… the officer cadets took away our guns; still our fellows kept coming up, little by little, until we had a majority. Then we turned around and we took away the cadets’ guns.”</a:t>
            </a: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216186" y="4775687"/>
            <a:ext cx="436206" cy="82193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79912" y="4653136"/>
            <a:ext cx="436206" cy="82193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27984" y="4653136"/>
            <a:ext cx="436206" cy="82193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19872" y="4725144"/>
            <a:ext cx="436206" cy="821937"/>
          </a:xfrm>
          <a:prstGeom prst="rect">
            <a:avLst/>
          </a:prstGeom>
        </p:spPr>
      </p:pic>
    </p:spTree>
    <p:extLst>
      <p:ext uri="{BB962C8B-B14F-4D97-AF65-F5344CB8AC3E}">
        <p14:creationId xmlns:p14="http://schemas.microsoft.com/office/powerpoint/2010/main" xmlns="" val="2879744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duotone>
              <a:prstClr val="black"/>
              <a:srgbClr val="D9C3A5">
                <a:tint val="50000"/>
                <a:satMod val="180000"/>
              </a:srgbClr>
            </a:duotone>
            <a:extLst>
              <a:ext uri="{28A0092B-C50C-407E-A947-70E740481C1C}">
                <a14:useLocalDpi xmlns:a14="http://schemas.microsoft.com/office/drawing/2010/main" xmlns="" val="0"/>
              </a:ext>
            </a:extLst>
          </a:blip>
          <a:srcRect l="1886" t="-82" r="2595" b="2521"/>
          <a:stretch/>
        </p:blipFill>
        <p:spPr>
          <a:xfrm>
            <a:off x="0" y="0"/>
            <a:ext cx="9144000" cy="6858000"/>
          </a:xfrm>
          <a:prstGeom prst="rect">
            <a:avLst/>
          </a:prstGeom>
        </p:spPr>
      </p:pic>
      <p:pic>
        <p:nvPicPr>
          <p:cNvPr id="1026" name="Picture 2" descr="http://pixabay.com/static/uploads/photo/2013/07/12/15/21/walking-149724_640.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8424" y="4869160"/>
            <a:ext cx="252028" cy="50405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upload.wikimedia.org/wikipedia/commons/a/a9/Logo_oe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188640"/>
            <a:ext cx="888425" cy="8884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0" y="5992440"/>
            <a:ext cx="9132664" cy="892944"/>
          </a:xfrm>
          <a:prstGeom prst="rect">
            <a:avLst/>
          </a:prstGeom>
          <a:solidFill>
            <a:schemeClr val="tx1">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err="1"/>
              <a:t>Volodya</a:t>
            </a:r>
            <a:r>
              <a:rPr lang="en-US" sz="1600" b="1" dirty="0"/>
              <a:t> </a:t>
            </a:r>
            <a:r>
              <a:rPr lang="en-US" sz="1600" b="1" dirty="0" err="1"/>
              <a:t>Averbakh</a:t>
            </a:r>
            <a:r>
              <a:rPr lang="en-US" sz="1600" b="1" dirty="0"/>
              <a:t> wrote up his memories of the Revolution in 1924. He recalled that at 11.00pm on the night of 25 October 1917 he was walking home along a street just 100 </a:t>
            </a:r>
            <a:r>
              <a:rPr lang="en-US" sz="1600" b="1" dirty="0" err="1"/>
              <a:t>metres</a:t>
            </a:r>
            <a:r>
              <a:rPr lang="en-US" sz="1600" b="1" dirty="0"/>
              <a:t> away from the Winter Palace. And yet he heard nothing to suggest that the Palace was being attacked by revolutionaries. </a:t>
            </a:r>
          </a:p>
        </p:txBody>
      </p:sp>
      <p:sp>
        <p:nvSpPr>
          <p:cNvPr id="8" name="TextBox 7"/>
          <p:cNvSpPr txBox="1"/>
          <p:nvPr/>
        </p:nvSpPr>
        <p:spPr>
          <a:xfrm>
            <a:off x="7452320" y="260648"/>
            <a:ext cx="1683874" cy="584776"/>
          </a:xfrm>
          <a:prstGeom prst="rect">
            <a:avLst/>
          </a:prstGeom>
          <a:noFill/>
        </p:spPr>
        <p:txBody>
          <a:bodyPr wrap="none" rtlCol="0">
            <a:spAutoFit/>
          </a:bodyPr>
          <a:lstStyle/>
          <a:p>
            <a:r>
              <a:rPr lang="nl-NL" sz="3200" b="1" dirty="0"/>
              <a:t>11:00pm</a:t>
            </a:r>
          </a:p>
        </p:txBody>
      </p:sp>
      <p:sp>
        <p:nvSpPr>
          <p:cNvPr id="9" name="Rounded Rectangular Callout 8"/>
          <p:cNvSpPr/>
          <p:nvPr/>
        </p:nvSpPr>
        <p:spPr>
          <a:xfrm>
            <a:off x="5287969" y="2498617"/>
            <a:ext cx="2858026" cy="1860763"/>
          </a:xfrm>
          <a:prstGeom prst="wedgeRoundRectCallout">
            <a:avLst>
              <a:gd name="adj1" fmla="val 50698"/>
              <a:gd name="adj2" fmla="val 69588"/>
              <a:gd name="adj3" fmla="val 16667"/>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9"/>
          <p:cNvSpPr txBox="1"/>
          <p:nvPr/>
        </p:nvSpPr>
        <p:spPr>
          <a:xfrm>
            <a:off x="5456842" y="2498617"/>
            <a:ext cx="2520280" cy="2092881"/>
          </a:xfrm>
          <a:prstGeom prst="rect">
            <a:avLst/>
          </a:prstGeom>
          <a:noFill/>
        </p:spPr>
        <p:txBody>
          <a:bodyPr wrap="square" rtlCol="0">
            <a:spAutoFit/>
          </a:bodyPr>
          <a:lstStyle/>
          <a:p>
            <a:r>
              <a:rPr lang="en-US" sz="1600" dirty="0"/>
              <a:t>“The street was completely deserted. The night was quiet and the city seemed dead. We could even hear the echo of our own footsteps on the pavement.”</a:t>
            </a:r>
          </a:p>
          <a:p>
            <a:endParaRPr lang="en-US" dirty="0"/>
          </a:p>
        </p:txBody>
      </p:sp>
    </p:spTree>
    <p:extLst>
      <p:ext uri="{BB962C8B-B14F-4D97-AF65-F5344CB8AC3E}">
        <p14:creationId xmlns:p14="http://schemas.microsoft.com/office/powerpoint/2010/main" xmlns="" val="261718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2498</TotalTime>
  <Words>2354</Words>
  <Application>Microsoft Office PowerPoint</Application>
  <PresentationFormat>On-screen Show (4:3)</PresentationFormat>
  <Paragraphs>145</Paragraphs>
  <Slides>29</Slides>
  <Notes>24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Sources</vt:lpstr>
      <vt:lpstr>Slide 5</vt:lpstr>
      <vt:lpstr>Slide 6</vt:lpstr>
      <vt:lpstr>Slide 7</vt:lpstr>
      <vt:lpstr>Slide 8</vt:lpstr>
      <vt:lpstr>Slide 9</vt:lpstr>
      <vt:lpstr>Slide 10</vt:lpstr>
      <vt:lpstr>Slide 11</vt:lpstr>
      <vt:lpstr>Slide 12</vt:lpstr>
      <vt:lpstr>Different points of view</vt:lpstr>
      <vt:lpstr>Slide 14</vt:lpstr>
      <vt:lpstr>Slide 15</vt:lpstr>
      <vt:lpstr>Slide 16</vt:lpstr>
      <vt:lpstr>Slide 17</vt:lpstr>
      <vt:lpstr>Slide 18</vt:lpstr>
      <vt:lpstr>Slide 19</vt:lpstr>
      <vt:lpstr>Slide 20</vt:lpstr>
      <vt:lpstr>A multiplicity of historical accounts and interpretations (including accounts produced at different times, for different purposes and for different audiences).  </vt:lpstr>
      <vt:lpstr>Slide 22</vt:lpstr>
      <vt:lpstr>Slide 23</vt:lpstr>
      <vt:lpstr>Slide 24</vt:lpstr>
      <vt:lpstr>Slide 25</vt:lpstr>
      <vt:lpstr>Slide 26</vt:lpstr>
      <vt:lpstr>Slide 27</vt:lpstr>
      <vt:lpstr>Having considered all these perspectives, what is your view about the events?</vt:lpstr>
      <vt:lpstr>Slide 29</vt:lpstr>
    </vt:vector>
  </TitlesOfParts>
  <Company>EUROCLIO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Baidal</dc:creator>
  <cp:lastModifiedBy>Rosie</cp:lastModifiedBy>
  <cp:revision>190</cp:revision>
  <dcterms:created xsi:type="dcterms:W3CDTF">2012-09-12T07:24:01Z</dcterms:created>
  <dcterms:modified xsi:type="dcterms:W3CDTF">2020-04-16T09:03:09Z</dcterms:modified>
</cp:coreProperties>
</file>