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59" r:id="rId4"/>
    <p:sldId id="257" r:id="rId5"/>
    <p:sldId id="258" r:id="rId6"/>
    <p:sldId id="260"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76C71-E626-4F24-8063-73A0F0D23D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FA6FA78-B314-481E-A651-4E6FF4022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D4EB3F8-2D4D-4E92-A0FF-EB6B7F45D447}"/>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5" name="Footer Placeholder 4">
            <a:extLst>
              <a:ext uri="{FF2B5EF4-FFF2-40B4-BE49-F238E27FC236}">
                <a16:creationId xmlns:a16="http://schemas.microsoft.com/office/drawing/2014/main" xmlns="" id="{A9F5D98A-26D6-4B99-BF1C-C057B6B1D7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96EE938-2E0E-494D-AEE6-FD5AAAB244B8}"/>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332672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1877B-8E29-4E96-8219-0415FE5794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DF7CCBE-DEF3-46F5-A855-C1AD2F3101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246D362-3DD9-4796-85F0-0FBB62BE8438}"/>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5" name="Footer Placeholder 4">
            <a:extLst>
              <a:ext uri="{FF2B5EF4-FFF2-40B4-BE49-F238E27FC236}">
                <a16:creationId xmlns:a16="http://schemas.microsoft.com/office/drawing/2014/main" xmlns="" id="{E62EA683-5D82-4F65-81E0-661E3C521A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A1B6B5E-C85B-435C-A175-B4D4EB7DBFA7}"/>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364514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DDD5759-6FC7-42F5-B923-41AFB0AA79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662C44E-CCBF-4F85-927E-2EEA12B855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8EE54D9-DA9C-4248-B0EB-C1890CD6169A}"/>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5" name="Footer Placeholder 4">
            <a:extLst>
              <a:ext uri="{FF2B5EF4-FFF2-40B4-BE49-F238E27FC236}">
                <a16:creationId xmlns:a16="http://schemas.microsoft.com/office/drawing/2014/main" xmlns="" id="{3C46F43D-AAC6-44C1-9B5D-C1FB06E8D0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57064CC-EA3E-41ED-AA82-4329995572C3}"/>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330483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35BB8-325A-4DA1-ADB0-FFAF309034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96F48CC-1B7B-4FE1-BC2E-0378EDEA8E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C9A1740-E21B-4C8B-9AAE-7468C51ED5EC}"/>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5" name="Footer Placeholder 4">
            <a:extLst>
              <a:ext uri="{FF2B5EF4-FFF2-40B4-BE49-F238E27FC236}">
                <a16:creationId xmlns:a16="http://schemas.microsoft.com/office/drawing/2014/main" xmlns="" id="{17F1B8EA-5912-42FE-8700-0BDC1C0DE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B45E5EC-8B69-4CAE-A628-8D0B91F7160B}"/>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214627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3B2D2-2106-46B9-BA0F-F41D04C13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D6D810B-2ECF-4194-BD37-818B7A3D4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5AF1254-EE73-4E76-A105-4B997C6D4FB5}"/>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5" name="Footer Placeholder 4">
            <a:extLst>
              <a:ext uri="{FF2B5EF4-FFF2-40B4-BE49-F238E27FC236}">
                <a16:creationId xmlns:a16="http://schemas.microsoft.com/office/drawing/2014/main" xmlns="" id="{5DE30DFA-FAE5-4ACE-949A-A0D6980D10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4A59F3E-B06A-409B-8136-7F8A13CC1113}"/>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3463087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C3E31-362A-4331-A0FC-76DEF4CF14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8B4A46-FC81-4D3A-93D5-2B922B94E4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CA742FD-5DCA-4968-B08C-31E137ED2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99A89C5-D0E2-495D-B529-62196C714FD9}"/>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6" name="Footer Placeholder 5">
            <a:extLst>
              <a:ext uri="{FF2B5EF4-FFF2-40B4-BE49-F238E27FC236}">
                <a16:creationId xmlns:a16="http://schemas.microsoft.com/office/drawing/2014/main" xmlns="" id="{79022820-841E-4F14-91C3-E249A8A1D1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3B86045-E4CA-4915-836D-D38DF041C22A}"/>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425718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7EE15A-5062-4F74-B90B-FEE580C4F2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69EDC09-993D-45B4-9ED3-B792F83DA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AD61E5-9DAB-4392-9843-170C0298C8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109D85B-9E90-4495-B177-401FBFEF5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F5539E8-ACEB-4B48-81CB-980343FBE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ABE8A5B-3A38-4CAD-829B-173754BF714A}"/>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8" name="Footer Placeholder 7">
            <a:extLst>
              <a:ext uri="{FF2B5EF4-FFF2-40B4-BE49-F238E27FC236}">
                <a16:creationId xmlns:a16="http://schemas.microsoft.com/office/drawing/2014/main" xmlns="" id="{11A73445-7777-4D4C-BE08-A807290CA1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B8F2A99-3D06-417B-B218-8F43042E2DF8}"/>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15191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C912E9-82D2-47BE-8BD3-A83C3F777B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5092E21-C740-4E3C-9B2C-7B88D3D24C09}"/>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4" name="Footer Placeholder 3">
            <a:extLst>
              <a:ext uri="{FF2B5EF4-FFF2-40B4-BE49-F238E27FC236}">
                <a16:creationId xmlns:a16="http://schemas.microsoft.com/office/drawing/2014/main" xmlns="" id="{0E6BBE3C-E2F8-4E7B-8B50-3FB9BDE3AC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BFF1DBB-1BAA-47B5-86F1-835392665C99}"/>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353133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19A9966-C978-4D7A-9395-1D17F4BF06E5}"/>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3" name="Footer Placeholder 2">
            <a:extLst>
              <a:ext uri="{FF2B5EF4-FFF2-40B4-BE49-F238E27FC236}">
                <a16:creationId xmlns:a16="http://schemas.microsoft.com/office/drawing/2014/main" xmlns="" id="{1766997A-06F2-4EBA-BEDD-CB187AF93D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1476020-3B9C-44FE-B36F-135C9F332819}"/>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83268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52AAC-8B19-4607-B99A-5F5FD3D68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9566B29-5103-4C9F-BD71-FB206CA4C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A53E46A-9360-49D4-8034-692057256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82E23C-38C7-4BA1-9EF2-B553FF9DE336}"/>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6" name="Footer Placeholder 5">
            <a:extLst>
              <a:ext uri="{FF2B5EF4-FFF2-40B4-BE49-F238E27FC236}">
                <a16:creationId xmlns:a16="http://schemas.microsoft.com/office/drawing/2014/main" xmlns="" id="{DD913C37-6F7A-4310-AA72-FBD8646359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710D978-F964-4889-9280-7DBCFF5BF678}"/>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355378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29A95-5FEC-48B7-8335-60A9C2219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69935DB-1051-418E-9CDA-C06623926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A236C9C-90C7-4287-879D-84C887764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48241A-C849-4DFD-B0B0-C05ABF05B173}"/>
              </a:ext>
            </a:extLst>
          </p:cNvPr>
          <p:cNvSpPr>
            <a:spLocks noGrp="1"/>
          </p:cNvSpPr>
          <p:nvPr>
            <p:ph type="dt" sz="half" idx="10"/>
          </p:nvPr>
        </p:nvSpPr>
        <p:spPr/>
        <p:txBody>
          <a:bodyPr/>
          <a:lstStyle/>
          <a:p>
            <a:fld id="{4D2D6246-95C8-4BB4-9702-34521D55E3B0}" type="datetimeFigureOut">
              <a:rPr lang="en-GB" smtClean="0"/>
              <a:pPr/>
              <a:t>16/04/2020</a:t>
            </a:fld>
            <a:endParaRPr lang="en-GB"/>
          </a:p>
        </p:txBody>
      </p:sp>
      <p:sp>
        <p:nvSpPr>
          <p:cNvPr id="6" name="Footer Placeholder 5">
            <a:extLst>
              <a:ext uri="{FF2B5EF4-FFF2-40B4-BE49-F238E27FC236}">
                <a16:creationId xmlns:a16="http://schemas.microsoft.com/office/drawing/2014/main" xmlns="" id="{1FE8080D-431B-4B2D-9B92-EAC67EEF48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D336936-6E02-4A1B-B5BE-D0A4D6C9A84C}"/>
              </a:ext>
            </a:extLst>
          </p:cNvPr>
          <p:cNvSpPr>
            <a:spLocks noGrp="1"/>
          </p:cNvSpPr>
          <p:nvPr>
            <p:ph type="sldNum" sz="quarter" idx="12"/>
          </p:nvPr>
        </p:nvSpPr>
        <p:spPr/>
        <p:txBody>
          <a:body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335450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F43633-7810-419F-B008-7CDACE034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D31F9C9-FC4C-4B36-87AB-2F07A33E2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92A6165-4ABE-4A3F-A172-433E8C273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D6246-95C8-4BB4-9702-34521D55E3B0}" type="datetimeFigureOut">
              <a:rPr lang="en-GB" smtClean="0"/>
              <a:pPr/>
              <a:t>16/04/2020</a:t>
            </a:fld>
            <a:endParaRPr lang="en-GB"/>
          </a:p>
        </p:txBody>
      </p:sp>
      <p:sp>
        <p:nvSpPr>
          <p:cNvPr id="5" name="Footer Placeholder 4">
            <a:extLst>
              <a:ext uri="{FF2B5EF4-FFF2-40B4-BE49-F238E27FC236}">
                <a16:creationId xmlns:a16="http://schemas.microsoft.com/office/drawing/2014/main" xmlns="" id="{343C135C-5FD0-438A-987A-23F53B641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BA329CC6-0E04-48F6-9FA6-C5CEF99E2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9B088-7147-4768-9EEB-8B66504C64E3}" type="slidenum">
              <a:rPr lang="en-GB" smtClean="0"/>
              <a:pPr/>
              <a:t>‹#›</a:t>
            </a:fld>
            <a:endParaRPr lang="en-GB"/>
          </a:p>
        </p:txBody>
      </p:sp>
    </p:spTree>
    <p:extLst>
      <p:ext uri="{BB962C8B-B14F-4D97-AF65-F5344CB8AC3E}">
        <p14:creationId xmlns:p14="http://schemas.microsoft.com/office/powerpoint/2010/main" xmlns="" val="69568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lburnham@yahoo.co.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media" Target="../media/media1.m4a"/><Relationship Id="rId2" Type="http://schemas.openxmlformats.org/officeDocument/2006/relationships/slideLayout" Target="../slideLayouts/slideLayout2.xml"/><Relationship Id="rId1" Type="http://schemas.openxmlformats.org/officeDocument/2006/relationships/audio" Target="../media/media1.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13536" y="606683"/>
          <a:ext cx="7996367" cy="5934111"/>
        </p:xfrm>
        <a:graphic>
          <a:graphicData uri="http://schemas.openxmlformats.org/drawingml/2006/table">
            <a:tbl>
              <a:tblPr/>
              <a:tblGrid>
                <a:gridCol w="4784770"/>
                <a:gridCol w="3211597"/>
              </a:tblGrid>
              <a:tr h="498998">
                <a:tc gridSpan="2">
                  <a:txBody>
                    <a:bodyPr/>
                    <a:lstStyle/>
                    <a:p>
                      <a:pPr algn="ctr">
                        <a:lnSpc>
                          <a:spcPct val="115000"/>
                        </a:lnSpc>
                        <a:spcAft>
                          <a:spcPts val="1000"/>
                        </a:spcAft>
                      </a:pPr>
                      <a:r>
                        <a:rPr lang="en-GB" sz="1400" b="1" dirty="0">
                          <a:latin typeface="Calibri"/>
                          <a:ea typeface="Times New Roman"/>
                          <a:cs typeface="Times New Roman"/>
                        </a:rPr>
                        <a:t>HA Resource Hub Submission Form</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84644">
                <a:tc>
                  <a:txBody>
                    <a:bodyPr/>
                    <a:lstStyle/>
                    <a:p>
                      <a:pPr>
                        <a:lnSpc>
                          <a:spcPct val="115000"/>
                        </a:lnSpc>
                        <a:spcAft>
                          <a:spcPts val="1000"/>
                        </a:spcAft>
                      </a:pPr>
                      <a:r>
                        <a:rPr lang="en-GB" sz="1400" b="1">
                          <a:latin typeface="Calibri"/>
                          <a:ea typeface="Times New Roman"/>
                          <a:cs typeface="Times New Roman"/>
                        </a:rPr>
                        <a:t>Resource Title: Was World War Two Hitler’s fault?</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400" b="1" dirty="0">
                          <a:latin typeface="Calibri"/>
                          <a:ea typeface="Times New Roman"/>
                          <a:cs typeface="Times New Roman"/>
                        </a:rPr>
                        <a:t>Age Range: Year 8/9</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9275">
                <a:tc>
                  <a:txBody>
                    <a:bodyPr/>
                    <a:lstStyle/>
                    <a:p>
                      <a:pPr>
                        <a:lnSpc>
                          <a:spcPct val="115000"/>
                        </a:lnSpc>
                        <a:spcAft>
                          <a:spcPts val="1000"/>
                        </a:spcAft>
                      </a:pPr>
                      <a:r>
                        <a:rPr lang="en-GB" sz="1400" b="1" dirty="0">
                          <a:latin typeface="Calibri"/>
                          <a:ea typeface="Times New Roman"/>
                          <a:cs typeface="Times New Roman"/>
                        </a:rPr>
                        <a:t>Author name and email contact:</a:t>
                      </a:r>
                      <a:endParaRPr lang="en-GB" sz="1400" dirty="0">
                        <a:latin typeface="Calibri"/>
                        <a:ea typeface="Calibri"/>
                        <a:cs typeface="Times New Roman"/>
                      </a:endParaRPr>
                    </a:p>
                    <a:p>
                      <a:pPr>
                        <a:lnSpc>
                          <a:spcPct val="115000"/>
                        </a:lnSpc>
                        <a:spcAft>
                          <a:spcPts val="1000"/>
                        </a:spcAft>
                      </a:pPr>
                      <a:r>
                        <a:rPr lang="en-GB" sz="1400" dirty="0">
                          <a:latin typeface="Calibri"/>
                          <a:ea typeface="Times New Roman"/>
                          <a:cs typeface="Times New Roman"/>
                        </a:rPr>
                        <a:t>Sally Burnham</a:t>
                      </a:r>
                      <a:endParaRPr lang="en-GB" sz="1400" dirty="0">
                        <a:latin typeface="Calibri"/>
                        <a:ea typeface="Calibri"/>
                        <a:cs typeface="Times New Roman"/>
                      </a:endParaRPr>
                    </a:p>
                    <a:p>
                      <a:pPr>
                        <a:lnSpc>
                          <a:spcPct val="115000"/>
                        </a:lnSpc>
                        <a:spcAft>
                          <a:spcPts val="1000"/>
                        </a:spcAft>
                      </a:pPr>
                      <a:r>
                        <a:rPr lang="en-GB" sz="1400" u="sng" dirty="0">
                          <a:solidFill>
                            <a:srgbClr val="0000FF"/>
                          </a:solidFill>
                          <a:latin typeface="Calibri"/>
                          <a:ea typeface="Times New Roman"/>
                          <a:cs typeface="Times New Roman"/>
                          <a:hlinkClick r:id="rId2"/>
                        </a:rPr>
                        <a:t>Salburnham@yahoo.co.uk</a:t>
                      </a:r>
                      <a:r>
                        <a:rPr lang="en-GB" sz="1400" dirty="0">
                          <a:latin typeface="Calibri"/>
                          <a:ea typeface="Times New Roman"/>
                          <a:cs typeface="Times New Roman"/>
                        </a:rPr>
                        <a:t> </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400" b="1" dirty="0">
                          <a:latin typeface="Calibri"/>
                          <a:ea typeface="Times New Roman"/>
                          <a:cs typeface="Times New Roman"/>
                        </a:rPr>
                        <a:t>Resource Details: (e.g. how many documents does it consist of? In which order?) </a:t>
                      </a:r>
                      <a:endParaRPr lang="en-GB" sz="1400" dirty="0">
                        <a:latin typeface="Calibri"/>
                        <a:ea typeface="Calibri"/>
                        <a:cs typeface="Times New Roman"/>
                      </a:endParaRPr>
                    </a:p>
                    <a:p>
                      <a:pPr>
                        <a:lnSpc>
                          <a:spcPct val="115000"/>
                        </a:lnSpc>
                        <a:spcAft>
                          <a:spcPts val="1000"/>
                        </a:spcAft>
                      </a:pPr>
                      <a:r>
                        <a:rPr lang="en-GB" sz="1400" dirty="0">
                          <a:latin typeface="Calibri"/>
                          <a:ea typeface="Times New Roman"/>
                          <a:cs typeface="Times New Roman"/>
                        </a:rPr>
                        <a:t>One PPT </a:t>
                      </a:r>
                      <a:endParaRPr lang="en-GB" sz="1400" dirty="0">
                        <a:latin typeface="Calibri"/>
                        <a:ea typeface="Calibri"/>
                        <a:cs typeface="Times New Roman"/>
                      </a:endParaRPr>
                    </a:p>
                    <a:p>
                      <a:pPr>
                        <a:lnSpc>
                          <a:spcPct val="115000"/>
                        </a:lnSpc>
                        <a:spcAft>
                          <a:spcPts val="1000"/>
                        </a:spcAft>
                      </a:pPr>
                      <a:r>
                        <a:rPr lang="en-GB" sz="1400" dirty="0">
                          <a:latin typeface="Calibri"/>
                          <a:ea typeface="Times New Roman"/>
                          <a:cs typeface="Times New Roman"/>
                        </a:rPr>
                        <a:t>Worksheet – causes worksheet</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254">
                <a:tc>
                  <a:txBody>
                    <a:bodyPr/>
                    <a:lstStyle/>
                    <a:p>
                      <a:pPr>
                        <a:lnSpc>
                          <a:spcPct val="115000"/>
                        </a:lnSpc>
                        <a:spcAft>
                          <a:spcPts val="1000"/>
                        </a:spcAft>
                      </a:pPr>
                      <a:r>
                        <a:rPr lang="en-GB" sz="1400" b="1" dirty="0">
                          <a:latin typeface="Calibri"/>
                          <a:ea typeface="Times New Roman"/>
                          <a:cs typeface="Times New Roman"/>
                        </a:rPr>
                        <a:t>Necessary prior learning to complete this:</a:t>
                      </a:r>
                      <a:endParaRPr lang="en-GB" sz="1400" dirty="0">
                        <a:latin typeface="Calibri"/>
                        <a:ea typeface="Calibri"/>
                        <a:cs typeface="Times New Roman"/>
                      </a:endParaRPr>
                    </a:p>
                    <a:p>
                      <a:pPr>
                        <a:lnSpc>
                          <a:spcPct val="115000"/>
                        </a:lnSpc>
                        <a:spcAft>
                          <a:spcPts val="1000"/>
                        </a:spcAft>
                      </a:pPr>
                      <a:r>
                        <a:rPr lang="en-GB" sz="1400" dirty="0">
                          <a:latin typeface="Calibri"/>
                          <a:ea typeface="Times New Roman"/>
                          <a:cs typeface="Times New Roman"/>
                        </a:rPr>
                        <a:t>Students would benefit from having studied the Treaty of Versailles, Communism and League of Nations, but this isn’t crucial</a:t>
                      </a:r>
                      <a:r>
                        <a:rPr lang="en-GB" sz="1400" dirty="0" smtClean="0">
                          <a:latin typeface="Calibri"/>
                          <a:ea typeface="Times New Roman"/>
                          <a:cs typeface="Times New Roman"/>
                        </a:rPr>
                        <a:t>.</a:t>
                      </a:r>
                      <a:br>
                        <a:rPr lang="en-GB" sz="1400" dirty="0" smtClean="0">
                          <a:latin typeface="Calibri"/>
                          <a:ea typeface="Times New Roman"/>
                          <a:cs typeface="Times New Roman"/>
                        </a:rPr>
                      </a:b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400" b="1" dirty="0">
                          <a:latin typeface="Calibri"/>
                          <a:ea typeface="Times New Roman"/>
                          <a:cs typeface="Times New Roman"/>
                        </a:rPr>
                        <a:t>What does it lead to next? </a:t>
                      </a:r>
                      <a:endParaRPr lang="en-GB" sz="1400" dirty="0">
                        <a:latin typeface="Calibri"/>
                        <a:ea typeface="Calibri"/>
                        <a:cs typeface="Times New Roman"/>
                      </a:endParaRPr>
                    </a:p>
                    <a:p>
                      <a:pPr>
                        <a:lnSpc>
                          <a:spcPct val="115000"/>
                        </a:lnSpc>
                        <a:spcAft>
                          <a:spcPts val="1000"/>
                        </a:spcAft>
                      </a:pPr>
                      <a:r>
                        <a:rPr lang="en-GB" sz="1400" dirty="0">
                          <a:latin typeface="Calibri"/>
                          <a:ea typeface="Times New Roman"/>
                          <a:cs typeface="Times New Roman"/>
                        </a:rPr>
                        <a:t>World War Two</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0243">
                <a:tc gridSpan="2">
                  <a:txBody>
                    <a:bodyPr/>
                    <a:lstStyle/>
                    <a:p>
                      <a:pPr>
                        <a:lnSpc>
                          <a:spcPct val="115000"/>
                        </a:lnSpc>
                        <a:spcAft>
                          <a:spcPts val="1000"/>
                        </a:spcAft>
                      </a:pPr>
                      <a:r>
                        <a:rPr lang="en-GB" sz="1400" b="1" dirty="0">
                          <a:latin typeface="Calibri"/>
                          <a:ea typeface="Times New Roman"/>
                          <a:cs typeface="Times New Roman"/>
                        </a:rPr>
                        <a:t>Explanation: How should this resource be used? </a:t>
                      </a:r>
                      <a:endParaRPr lang="en-GB" sz="1400" dirty="0">
                        <a:latin typeface="Calibri"/>
                        <a:ea typeface="Calibri"/>
                        <a:cs typeface="Times New Roman"/>
                      </a:endParaRPr>
                    </a:p>
                    <a:p>
                      <a:pPr>
                        <a:lnSpc>
                          <a:spcPct val="115000"/>
                        </a:lnSpc>
                        <a:spcAft>
                          <a:spcPts val="1000"/>
                        </a:spcAft>
                      </a:pPr>
                      <a:r>
                        <a:rPr lang="en-GB" sz="1400" dirty="0">
                          <a:latin typeface="Calibri"/>
                          <a:ea typeface="Times New Roman"/>
                          <a:cs typeface="Times New Roman"/>
                        </a:rPr>
                        <a:t>I envisage this task taking at least two lessons. Pupils need to work through the PPT and use the worksheet and complete the tasks on the PPT. I have asked them to work in their books except for the bits that I will mark and my students will email these to me – you may want all the work done online so it can be emailed through. </a:t>
                      </a:r>
                      <a:endParaRPr lang="en-GB" sz="1400" dirty="0">
                        <a:latin typeface="Calibri"/>
                        <a:ea typeface="Calibri"/>
                        <a:cs typeface="Times New Roman"/>
                      </a:endParaRPr>
                    </a:p>
                    <a:p>
                      <a:pPr>
                        <a:lnSpc>
                          <a:spcPct val="115000"/>
                        </a:lnSpc>
                        <a:spcAft>
                          <a:spcPts val="1000"/>
                        </a:spcAft>
                      </a:pPr>
                      <a:r>
                        <a:rPr lang="en-GB" sz="1400" dirty="0">
                          <a:latin typeface="Calibri"/>
                          <a:ea typeface="Times New Roman"/>
                          <a:cs typeface="Times New Roman"/>
                        </a:rPr>
                        <a:t>You may want to break the PPT up into sections so students aren’t faced with all the activities at once.</a:t>
                      </a:r>
                      <a:r>
                        <a:rPr lang="en-GB" sz="1400" b="1" dirty="0">
                          <a:latin typeface="Calibri"/>
                          <a:ea typeface="Times New Roman"/>
                          <a:cs typeface="Times New Roman"/>
                        </a:rPr>
                        <a:t> </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C24D1-AD6E-416B-AB23-4BC9552AA3C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How did the failure of the League of Nations cause World War Two? </a:t>
            </a:r>
          </a:p>
        </p:txBody>
      </p:sp>
      <p:sp>
        <p:nvSpPr>
          <p:cNvPr id="3" name="Content Placeholder 2">
            <a:extLst>
              <a:ext uri="{FF2B5EF4-FFF2-40B4-BE49-F238E27FC236}">
                <a16:creationId xmlns:a16="http://schemas.microsoft.com/office/drawing/2014/main" xmlns="" id="{3EDBB8B1-DBD4-459A-8AF7-A551C3A4528A}"/>
              </a:ext>
            </a:extLst>
          </p:cNvPr>
          <p:cNvSpPr>
            <a:spLocks noGrp="1"/>
          </p:cNvSpPr>
          <p:nvPr>
            <p:ph sz="half" idx="1"/>
          </p:nvPr>
        </p:nvSpPr>
        <p:spPr>
          <a:xfrm>
            <a:off x="838200" y="1825625"/>
            <a:ext cx="3797807" cy="4351338"/>
          </a:xfrm>
        </p:spPr>
        <p:txBody>
          <a:bodyPr vert="horz" lIns="91440" tIns="45720" rIns="91440" bIns="45720" rtlCol="0">
            <a:normAutofit/>
          </a:bodyPr>
          <a:lstStyle/>
          <a:p>
            <a:r>
              <a:rPr lang="en-US" sz="2000" dirty="0"/>
              <a:t>Read the failure of the League of Nations  section on the worksheet.</a:t>
            </a:r>
          </a:p>
          <a:p>
            <a:endParaRPr lang="en-US" sz="2000" dirty="0"/>
          </a:p>
          <a:p>
            <a:r>
              <a:rPr lang="en-US" sz="2000" dirty="0"/>
              <a:t>Explain how the failure of the League of Nations helped cause World War Two in the fourth box in your book.</a:t>
            </a:r>
          </a:p>
          <a:p>
            <a:endParaRPr lang="en-US" sz="2000" dirty="0"/>
          </a:p>
          <a:p>
            <a:endParaRPr lang="en-US" sz="2000" dirty="0"/>
          </a:p>
        </p:txBody>
      </p:sp>
      <p:pic>
        <p:nvPicPr>
          <p:cNvPr id="5" name="Picture 2">
            <a:extLst>
              <a:ext uri="{FF2B5EF4-FFF2-40B4-BE49-F238E27FC236}">
                <a16:creationId xmlns:a16="http://schemas.microsoft.com/office/drawing/2014/main" xmlns="" id="{512E00FC-ECB1-44A4-A24E-3A0A8B3CA1FF}"/>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t="11325" b="34351"/>
          <a:stretch/>
        </p:blipFill>
        <p:spPr bwMode="auto">
          <a:xfrm>
            <a:off x="5120640" y="1904281"/>
            <a:ext cx="6233160" cy="4272681"/>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818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3A4BE4-0C65-4F52-9A10-EB796425B1F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How did the American policy of isolationism cause World War Two? </a:t>
            </a:r>
          </a:p>
        </p:txBody>
      </p:sp>
      <p:sp>
        <p:nvSpPr>
          <p:cNvPr id="3" name="Content Placeholder 2">
            <a:extLst>
              <a:ext uri="{FF2B5EF4-FFF2-40B4-BE49-F238E27FC236}">
                <a16:creationId xmlns:a16="http://schemas.microsoft.com/office/drawing/2014/main" xmlns="" id="{E17C763F-4DA4-474E-BB40-31D8984DF157}"/>
              </a:ext>
            </a:extLst>
          </p:cNvPr>
          <p:cNvSpPr>
            <a:spLocks noGrp="1"/>
          </p:cNvSpPr>
          <p:nvPr>
            <p:ph sz="half" idx="1"/>
          </p:nvPr>
        </p:nvSpPr>
        <p:spPr>
          <a:xfrm>
            <a:off x="838200" y="1825625"/>
            <a:ext cx="3797807" cy="4351338"/>
          </a:xfrm>
        </p:spPr>
        <p:txBody>
          <a:bodyPr vert="horz" lIns="91440" tIns="45720" rIns="91440" bIns="45720" rtlCol="0">
            <a:normAutofit/>
          </a:bodyPr>
          <a:lstStyle/>
          <a:p>
            <a:r>
              <a:rPr lang="en-US" sz="2000" dirty="0"/>
              <a:t>Read the American policy if isolationism section on the worksheet</a:t>
            </a:r>
          </a:p>
          <a:p>
            <a:r>
              <a:rPr lang="en-US" sz="2000" dirty="0"/>
              <a:t>Explain how the American policy of isolationism helped cause World War Two in the fifth box in your book.</a:t>
            </a:r>
          </a:p>
          <a:p>
            <a:endParaRPr lang="en-US" sz="2000" dirty="0"/>
          </a:p>
        </p:txBody>
      </p:sp>
      <p:pic>
        <p:nvPicPr>
          <p:cNvPr id="5" name="Picture 2">
            <a:extLst>
              <a:ext uri="{FF2B5EF4-FFF2-40B4-BE49-F238E27FC236}">
                <a16:creationId xmlns:a16="http://schemas.microsoft.com/office/drawing/2014/main" xmlns="" id="{03E329DB-1B1D-4EF7-98AB-574C850A698D}"/>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t="1724" r="1" b="1"/>
          <a:stretch/>
        </p:blipFill>
        <p:spPr bwMode="auto">
          <a:xfrm>
            <a:off x="5120640" y="1904281"/>
            <a:ext cx="6233160" cy="4272681"/>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7264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9B8B2-E723-4E46-871E-1D5CBE29C926}"/>
              </a:ext>
            </a:extLst>
          </p:cNvPr>
          <p:cNvSpPr>
            <a:spLocks noGrp="1"/>
          </p:cNvSpPr>
          <p:nvPr>
            <p:ph type="title"/>
          </p:nvPr>
        </p:nvSpPr>
        <p:spPr/>
        <p:txBody>
          <a:bodyPr/>
          <a:lstStyle/>
          <a:p>
            <a:r>
              <a:rPr lang="en-GB" dirty="0"/>
              <a:t>How did the Nazi-Soviet Pact </a:t>
            </a:r>
            <a:r>
              <a:rPr lang="en-US" dirty="0"/>
              <a:t>cause World War Two? </a:t>
            </a:r>
            <a:endParaRPr lang="en-GB" dirty="0"/>
          </a:p>
        </p:txBody>
      </p:sp>
      <p:sp>
        <p:nvSpPr>
          <p:cNvPr id="3" name="Content Placeholder 2">
            <a:extLst>
              <a:ext uri="{FF2B5EF4-FFF2-40B4-BE49-F238E27FC236}">
                <a16:creationId xmlns:a16="http://schemas.microsoft.com/office/drawing/2014/main" xmlns="" id="{9FAD8D43-7D7E-450E-BEDF-D3A9A0C6715C}"/>
              </a:ext>
            </a:extLst>
          </p:cNvPr>
          <p:cNvSpPr>
            <a:spLocks noGrp="1"/>
          </p:cNvSpPr>
          <p:nvPr>
            <p:ph sz="half" idx="1"/>
          </p:nvPr>
        </p:nvSpPr>
        <p:spPr/>
        <p:txBody>
          <a:bodyPr/>
          <a:lstStyle/>
          <a:p>
            <a:r>
              <a:rPr lang="en-US" dirty="0"/>
              <a:t>Read the Nazi-Soviet Pact section on the worksheet</a:t>
            </a:r>
          </a:p>
          <a:p>
            <a:endParaRPr lang="en-US" dirty="0"/>
          </a:p>
          <a:p>
            <a:r>
              <a:rPr lang="en-US" dirty="0"/>
              <a:t>Explain how the Nazi-Soviet Pact helped cause World War Two in the sixth box in your book.</a:t>
            </a:r>
          </a:p>
          <a:p>
            <a:endParaRPr lang="en-GB" dirty="0"/>
          </a:p>
        </p:txBody>
      </p:sp>
      <p:pic>
        <p:nvPicPr>
          <p:cNvPr id="5" name="Picture 2">
            <a:extLst>
              <a:ext uri="{FF2B5EF4-FFF2-40B4-BE49-F238E27FC236}">
                <a16:creationId xmlns:a16="http://schemas.microsoft.com/office/drawing/2014/main" xmlns="" id="{A5E6BD63-A1BE-445E-930E-FD308D553091}"/>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2003618"/>
            <a:ext cx="5181600" cy="3995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90166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9556A5F-1625-47CE-8D53-7A6B5B0323BE}"/>
              </a:ext>
            </a:extLst>
          </p:cNvPr>
          <p:cNvSpPr>
            <a:spLocks noGrp="1"/>
          </p:cNvSpPr>
          <p:nvPr>
            <p:ph type="title"/>
          </p:nvPr>
        </p:nvSpPr>
        <p:spPr>
          <a:xfrm>
            <a:off x="648929" y="629266"/>
            <a:ext cx="3651467" cy="1676603"/>
          </a:xfrm>
        </p:spPr>
        <p:txBody>
          <a:bodyPr>
            <a:normAutofit/>
          </a:bodyPr>
          <a:lstStyle/>
          <a:p>
            <a:r>
              <a:rPr lang="en-GB" sz="2800"/>
              <a:t>Now you have the main causes of World War Two can you see links between the causes?</a:t>
            </a:r>
          </a:p>
        </p:txBody>
      </p:sp>
      <p:sp>
        <p:nvSpPr>
          <p:cNvPr id="6" name="Content Placeholder 5">
            <a:extLst>
              <a:ext uri="{FF2B5EF4-FFF2-40B4-BE49-F238E27FC236}">
                <a16:creationId xmlns:a16="http://schemas.microsoft.com/office/drawing/2014/main" xmlns="" id="{0E796579-5E2A-4CC3-BF13-3680F1B8F843}"/>
              </a:ext>
            </a:extLst>
          </p:cNvPr>
          <p:cNvSpPr>
            <a:spLocks noGrp="1"/>
          </p:cNvSpPr>
          <p:nvPr>
            <p:ph idx="1"/>
          </p:nvPr>
        </p:nvSpPr>
        <p:spPr>
          <a:xfrm>
            <a:off x="648931" y="2438400"/>
            <a:ext cx="3651466" cy="3785419"/>
          </a:xfrm>
        </p:spPr>
        <p:txBody>
          <a:bodyPr>
            <a:normAutofit/>
          </a:bodyPr>
          <a:lstStyle/>
          <a:p>
            <a:r>
              <a:rPr lang="en-GB" sz="1800" dirty="0"/>
              <a:t>Create a diagram on one page of your book like this and draw the links between the causes. I have done two for you but there are lots!</a:t>
            </a:r>
          </a:p>
        </p:txBody>
      </p:sp>
      <p:pic>
        <p:nvPicPr>
          <p:cNvPr id="1026" name="Picture 2">
            <a:extLst>
              <a:ext uri="{FF2B5EF4-FFF2-40B4-BE49-F238E27FC236}">
                <a16:creationId xmlns:a16="http://schemas.microsoft.com/office/drawing/2014/main" xmlns="" id="{E07B9C5E-97A2-46BD-BB81-0CB2936B432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95" r="15705"/>
          <a:stretch/>
        </p:blipFill>
        <p:spPr bwMode="auto">
          <a:xfrm>
            <a:off x="4639056" y="10"/>
            <a:ext cx="7552944" cy="6857990"/>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383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03F5DB0-A554-4C68-8B3E-CC18011AF5EB}"/>
              </a:ext>
            </a:extLst>
          </p:cNvPr>
          <p:cNvSpPr>
            <a:spLocks noGrp="1"/>
          </p:cNvSpPr>
          <p:nvPr>
            <p:ph type="title"/>
          </p:nvPr>
        </p:nvSpPr>
        <p:spPr/>
        <p:txBody>
          <a:bodyPr/>
          <a:lstStyle/>
          <a:p>
            <a:r>
              <a:rPr lang="en-GB" dirty="0"/>
              <a:t>Which cause do you think was the most important cause of World War Two?</a:t>
            </a:r>
          </a:p>
        </p:txBody>
      </p:sp>
      <p:sp>
        <p:nvSpPr>
          <p:cNvPr id="6" name="Content Placeholder 5">
            <a:extLst>
              <a:ext uri="{FF2B5EF4-FFF2-40B4-BE49-F238E27FC236}">
                <a16:creationId xmlns:a16="http://schemas.microsoft.com/office/drawing/2014/main" xmlns="" id="{AFE4F87F-2E63-4926-9334-26D6007A5305}"/>
              </a:ext>
            </a:extLst>
          </p:cNvPr>
          <p:cNvSpPr>
            <a:spLocks noGrp="1"/>
          </p:cNvSpPr>
          <p:nvPr>
            <p:ph idx="1"/>
          </p:nvPr>
        </p:nvSpPr>
        <p:spPr/>
        <p:txBody>
          <a:bodyPr/>
          <a:lstStyle/>
          <a:p>
            <a:r>
              <a:rPr lang="en-GB" dirty="0"/>
              <a:t>Write a paragraph in </a:t>
            </a:r>
            <a:r>
              <a:rPr lang="en-GB" b="1" u="sng" dirty="0"/>
              <a:t>Word </a:t>
            </a:r>
            <a:r>
              <a:rPr lang="en-GB" dirty="0"/>
              <a:t>explaining which cause/causes you think was most important in causing the Second World War. </a:t>
            </a:r>
          </a:p>
          <a:p>
            <a:pPr marL="0" indent="0">
              <a:buNone/>
            </a:pPr>
            <a:endParaRPr lang="en-GB" dirty="0"/>
          </a:p>
        </p:txBody>
      </p:sp>
    </p:spTree>
    <p:extLst>
      <p:ext uri="{BB962C8B-B14F-4D97-AF65-F5344CB8AC3E}">
        <p14:creationId xmlns:p14="http://schemas.microsoft.com/office/powerpoint/2010/main" xmlns="" val="358556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E8524-F913-42D8-A83F-2215B03829B1}"/>
              </a:ext>
            </a:extLst>
          </p:cNvPr>
          <p:cNvSpPr>
            <a:spLocks noGrp="1"/>
          </p:cNvSpPr>
          <p:nvPr>
            <p:ph type="title"/>
          </p:nvPr>
        </p:nvSpPr>
        <p:spPr/>
        <p:txBody>
          <a:bodyPr/>
          <a:lstStyle/>
          <a:p>
            <a:r>
              <a:rPr lang="en-GB" dirty="0"/>
              <a:t>Can you design your own political cartoon?</a:t>
            </a:r>
          </a:p>
        </p:txBody>
      </p:sp>
      <p:sp>
        <p:nvSpPr>
          <p:cNvPr id="3" name="Content Placeholder 2">
            <a:extLst>
              <a:ext uri="{FF2B5EF4-FFF2-40B4-BE49-F238E27FC236}">
                <a16:creationId xmlns:a16="http://schemas.microsoft.com/office/drawing/2014/main" xmlns="" id="{ADF086DF-9493-4DF8-88BF-B0BF76B3D76C}"/>
              </a:ext>
            </a:extLst>
          </p:cNvPr>
          <p:cNvSpPr>
            <a:spLocks noGrp="1"/>
          </p:cNvSpPr>
          <p:nvPr>
            <p:ph idx="1"/>
          </p:nvPr>
        </p:nvSpPr>
        <p:spPr/>
        <p:txBody>
          <a:bodyPr/>
          <a:lstStyle/>
          <a:p>
            <a:r>
              <a:rPr lang="en-GB" dirty="0"/>
              <a:t>Have a look at these cartoons on the next 3 slides that other students have drawn to show what they think was the most important cause of World War Two. Can you work out what they think was the most important cause?</a:t>
            </a:r>
          </a:p>
        </p:txBody>
      </p:sp>
    </p:spTree>
    <p:extLst>
      <p:ext uri="{BB962C8B-B14F-4D97-AF65-F5344CB8AC3E}">
        <p14:creationId xmlns:p14="http://schemas.microsoft.com/office/powerpoint/2010/main" xmlns="" val="224289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Sally\Pictures\img069.jpg">
            <a:extLst>
              <a:ext uri="{FF2B5EF4-FFF2-40B4-BE49-F238E27FC236}">
                <a16:creationId xmlns:a16="http://schemas.microsoft.com/office/drawing/2014/main" xmlns="" id="{D807B19F-2083-43CB-A96E-5480CFE4574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098" b="14505"/>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638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C:\Users\Sally\Pictures\img070.jpg">
            <a:extLst>
              <a:ext uri="{FF2B5EF4-FFF2-40B4-BE49-F238E27FC236}">
                <a16:creationId xmlns:a16="http://schemas.microsoft.com/office/drawing/2014/main" xmlns="" id="{0990799D-FCAC-478B-8740-BE48F5EAB71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292" b="15653"/>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994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C:\Users\Sally\Pictures\img070.jpg">
            <a:extLst>
              <a:ext uri="{FF2B5EF4-FFF2-40B4-BE49-F238E27FC236}">
                <a16:creationId xmlns:a16="http://schemas.microsoft.com/office/drawing/2014/main" xmlns="" id="{94C99A53-88D2-4B40-8B56-B17A48DDEC2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694" b="11081"/>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28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E2E10-AED3-4EDA-BFA1-1E97188EBCDC}"/>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xmlns="" id="{DD79438F-6B40-4B9D-A7CF-656BA2D67741}"/>
              </a:ext>
            </a:extLst>
          </p:cNvPr>
          <p:cNvSpPr>
            <a:spLocks noGrp="1"/>
          </p:cNvSpPr>
          <p:nvPr>
            <p:ph idx="1"/>
          </p:nvPr>
        </p:nvSpPr>
        <p:spPr/>
        <p:txBody>
          <a:bodyPr/>
          <a:lstStyle/>
          <a:p>
            <a:pPr marL="0" indent="0">
              <a:buNone/>
            </a:pPr>
            <a:r>
              <a:rPr lang="en-GB" dirty="0"/>
              <a:t>Draw your own cartoon to show what you think was the most important cause of World War Two. </a:t>
            </a:r>
          </a:p>
          <a:p>
            <a:pPr marL="0" indent="0">
              <a:buNone/>
            </a:pPr>
            <a:r>
              <a:rPr lang="en-GB" dirty="0"/>
              <a:t>If you hate drawing, you can write a detailed description of what should be on </a:t>
            </a:r>
            <a:r>
              <a:rPr lang="en-GB"/>
              <a:t>your cartoon.</a:t>
            </a:r>
            <a:endParaRPr lang="en-GB" dirty="0"/>
          </a:p>
        </p:txBody>
      </p:sp>
    </p:spTree>
    <p:extLst>
      <p:ext uri="{BB962C8B-B14F-4D97-AF65-F5344CB8AC3E}">
        <p14:creationId xmlns:p14="http://schemas.microsoft.com/office/powerpoint/2010/main" xmlns="" val="19550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xmlns=""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xmlns=""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0100E1A-D586-406D-8654-684A88F79DD5}"/>
              </a:ext>
            </a:extLst>
          </p:cNvPr>
          <p:cNvSpPr>
            <a:spLocks noGrp="1"/>
          </p:cNvSpPr>
          <p:nvPr>
            <p:ph type="ctrTitle"/>
          </p:nvPr>
        </p:nvSpPr>
        <p:spPr>
          <a:xfrm>
            <a:off x="1524003" y="1999615"/>
            <a:ext cx="9144000" cy="2764028"/>
          </a:xfrm>
        </p:spPr>
        <p:txBody>
          <a:bodyPr anchor="ctr">
            <a:normAutofit/>
          </a:bodyPr>
          <a:lstStyle/>
          <a:p>
            <a:r>
              <a:rPr lang="en-GB" sz="7200"/>
              <a:t>Was World War Two Hitler’s fault?</a:t>
            </a:r>
          </a:p>
        </p:txBody>
      </p:sp>
      <p:sp>
        <p:nvSpPr>
          <p:cNvPr id="3" name="Subtitle 2">
            <a:extLst>
              <a:ext uri="{FF2B5EF4-FFF2-40B4-BE49-F238E27FC236}">
                <a16:creationId xmlns:a16="http://schemas.microsoft.com/office/drawing/2014/main" xmlns="" id="{0B528EAC-CB49-4AA0-88EC-A5B449E8E9A8}"/>
              </a:ext>
            </a:extLst>
          </p:cNvPr>
          <p:cNvSpPr>
            <a:spLocks noGrp="1"/>
          </p:cNvSpPr>
          <p:nvPr>
            <p:ph type="subTitle" idx="1"/>
          </p:nvPr>
        </p:nvSpPr>
        <p:spPr>
          <a:xfrm>
            <a:off x="1966912" y="5645150"/>
            <a:ext cx="8258176" cy="631825"/>
          </a:xfrm>
        </p:spPr>
        <p:txBody>
          <a:bodyPr anchor="ctr">
            <a:normAutofit/>
          </a:bodyPr>
          <a:lstStyle/>
          <a:p>
            <a:endParaRPr lang="en-GB" sz="2800"/>
          </a:p>
        </p:txBody>
      </p:sp>
      <p:sp>
        <p:nvSpPr>
          <p:cNvPr id="23" name="Rectangle 22">
            <a:extLst>
              <a:ext uri="{FF2B5EF4-FFF2-40B4-BE49-F238E27FC236}">
                <a16:creationId xmlns:a16="http://schemas.microsoft.com/office/drawing/2014/main" xmlns=""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9945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xmlns=""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xmlns=""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2734B63-B298-48B6-B85A-D5179230254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Your enquiry…</a:t>
            </a:r>
          </a:p>
        </p:txBody>
      </p:sp>
      <p:sp>
        <p:nvSpPr>
          <p:cNvPr id="21" name="Rectangle 20">
            <a:extLst>
              <a:ext uri="{FF2B5EF4-FFF2-40B4-BE49-F238E27FC236}">
                <a16:creationId xmlns:a16="http://schemas.microsoft.com/office/drawing/2014/main" xmlns=""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udio 5">
            <a:hlinkClick r:id="" action="ppaction://media"/>
            <a:extLst>
              <a:ext uri="{FF2B5EF4-FFF2-40B4-BE49-F238E27FC236}">
                <a16:creationId xmlns:a16="http://schemas.microsoft.com/office/drawing/2014/main" xmlns="" id="{31221E7A-8138-43FF-A7FC-D95254113E51}"/>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1569700" y="6235700"/>
            <a:ext cx="406400" cy="406400"/>
          </a:xfrm>
          <a:prstGeom prst="rect">
            <a:avLst/>
          </a:prstGeom>
        </p:spPr>
      </p:pic>
      <p:sp>
        <p:nvSpPr>
          <p:cNvPr id="7" name="TextBox 6">
            <a:extLst>
              <a:ext uri="{FF2B5EF4-FFF2-40B4-BE49-F238E27FC236}">
                <a16:creationId xmlns:a16="http://schemas.microsoft.com/office/drawing/2014/main" xmlns="" id="{AF27E1B2-7288-47BF-AD5F-13E173C60590}"/>
              </a:ext>
            </a:extLst>
          </p:cNvPr>
          <p:cNvSpPr txBox="1"/>
          <p:nvPr/>
        </p:nvSpPr>
        <p:spPr>
          <a:xfrm>
            <a:off x="7343775" y="6254234"/>
            <a:ext cx="4429125" cy="369332"/>
          </a:xfrm>
          <a:prstGeom prst="rect">
            <a:avLst/>
          </a:prstGeom>
          <a:noFill/>
        </p:spPr>
        <p:txBody>
          <a:bodyPr wrap="square" rtlCol="0">
            <a:spAutoFit/>
          </a:bodyPr>
          <a:lstStyle/>
          <a:p>
            <a:r>
              <a:rPr lang="en-GB" dirty="0"/>
              <a:t>Listen to the teacher instructions</a:t>
            </a:r>
          </a:p>
        </p:txBody>
      </p:sp>
    </p:spTree>
    <p:extLst>
      <p:ext uri="{BB962C8B-B14F-4D97-AF65-F5344CB8AC3E}">
        <p14:creationId xmlns:p14="http://schemas.microsoft.com/office/powerpoint/2010/main" xmlns="" val="417329939"/>
      </p:ext>
    </p:extLst>
  </p:cSld>
  <p:clrMapOvr>
    <a:masterClrMapping/>
  </p:clrMapOvr>
  <mc:AlternateContent xmlns:mc="http://schemas.openxmlformats.org/markup-compatibility/2006">
    <mc:Choice xmlns:p14="http://schemas.microsoft.com/office/powerpoint/2010/main" xmlns="" Requires="p14">
      <p:transition spd="slow" p14:dur="2000" advTm="40971"/>
    </mc:Choice>
    <mc:Fallback>
      <p:transition spd="slow" advTm="40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0CAFB4-B028-408E-8045-BDA71AE2928C}"/>
              </a:ext>
            </a:extLst>
          </p:cNvPr>
          <p:cNvSpPr>
            <a:spLocks noGrp="1"/>
          </p:cNvSpPr>
          <p:nvPr>
            <p:ph type="title"/>
          </p:nvPr>
        </p:nvSpPr>
        <p:spPr>
          <a:xfrm>
            <a:off x="841248" y="272346"/>
            <a:ext cx="10506456" cy="1197864"/>
          </a:xfrm>
        </p:spPr>
        <p:txBody>
          <a:bodyPr vert="horz" lIns="91440" tIns="45720" rIns="91440" bIns="45720" rtlCol="0" anchor="b">
            <a:normAutofit/>
          </a:bodyPr>
          <a:lstStyle/>
          <a:p>
            <a:pPr algn="ctr"/>
            <a:r>
              <a:rPr lang="en-US" sz="3800" kern="1200">
                <a:solidFill>
                  <a:schemeClr val="tx1"/>
                </a:solidFill>
                <a:latin typeface="+mj-lt"/>
                <a:ea typeface="+mj-ea"/>
                <a:cs typeface="+mj-cs"/>
              </a:rPr>
              <a:t>Can you work out the messages from the following political cartoons?</a:t>
            </a:r>
          </a:p>
        </p:txBody>
      </p:sp>
      <p:pic>
        <p:nvPicPr>
          <p:cNvPr id="4" name="Content Placeholder 3" descr="A picture containing text, book&#10;&#10;Description automatically generated">
            <a:extLst>
              <a:ext uri="{FF2B5EF4-FFF2-40B4-BE49-F238E27FC236}">
                <a16:creationId xmlns:a16="http://schemas.microsoft.com/office/drawing/2014/main" xmlns="" id="{F2C22B58-92AD-4885-A6D1-A80F8215856B}"/>
              </a:ext>
            </a:extLst>
          </p:cNvPr>
          <p:cNvPicPr>
            <a:picLocks noGrp="1" noChangeAspect="1"/>
          </p:cNvPicPr>
          <p:nvPr>
            <p:ph idx="1"/>
          </p:nvPr>
        </p:nvPicPr>
        <p:blipFill rotWithShape="1">
          <a:blip r:embed="rId2" cstate="print"/>
          <a:srcRect t="3184" r="-1" b="1167"/>
          <a:stretch/>
        </p:blipFill>
        <p:spPr>
          <a:xfrm>
            <a:off x="249936" y="2194560"/>
            <a:ext cx="5742432" cy="407822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xmlns="" id="{5258D21E-8305-47D9-9D84-A78CD51A1774}"/>
              </a:ext>
            </a:extLst>
          </p:cNvPr>
          <p:cNvPicPr>
            <a:picLocks noChangeAspect="1"/>
          </p:cNvPicPr>
          <p:nvPr/>
        </p:nvPicPr>
        <p:blipFill rotWithShape="1">
          <a:blip r:embed="rId3" cstate="print"/>
          <a:srcRect r="-1" b="11226"/>
          <a:stretch/>
        </p:blipFill>
        <p:spPr>
          <a:xfrm>
            <a:off x="6199632" y="2194560"/>
            <a:ext cx="5742432" cy="4078224"/>
          </a:xfrm>
          <a:prstGeom prst="rect">
            <a:avLst/>
          </a:prstGeom>
        </p:spPr>
      </p:pic>
    </p:spTree>
    <p:extLst>
      <p:ext uri="{BB962C8B-B14F-4D97-AF65-F5344CB8AC3E}">
        <p14:creationId xmlns:p14="http://schemas.microsoft.com/office/powerpoint/2010/main" xmlns="" val="80277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17517EF-BD4D-4055-BDB4-A322C5356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0ADDB668-2CA4-4D2B-9C34-3487CA33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62A523E-64F5-4CE5-B3C9-9B02B704B3E1}"/>
              </a:ext>
            </a:extLst>
          </p:cNvPr>
          <p:cNvSpPr>
            <a:spLocks noGrp="1"/>
          </p:cNvSpPr>
          <p:nvPr>
            <p:ph type="title"/>
          </p:nvPr>
        </p:nvSpPr>
        <p:spPr>
          <a:xfrm>
            <a:off x="901690" y="405575"/>
            <a:ext cx="6430414" cy="1371600"/>
          </a:xfrm>
        </p:spPr>
        <p:txBody>
          <a:bodyPr vert="horz" lIns="91440" tIns="45720" rIns="91440" bIns="45720" rtlCol="0" anchor="ctr">
            <a:normAutofit fontScale="90000"/>
          </a:bodyPr>
          <a:lstStyle/>
          <a:p>
            <a:r>
              <a:rPr lang="en-US" sz="4000" kern="1200" dirty="0">
                <a:solidFill>
                  <a:schemeClr val="tx1"/>
                </a:solidFill>
                <a:latin typeface="+mj-lt"/>
                <a:ea typeface="+mj-ea"/>
                <a:cs typeface="+mj-cs"/>
              </a:rPr>
              <a:t>Can you work out the message from these cartoons about the League of Nations?</a:t>
            </a:r>
          </a:p>
        </p:txBody>
      </p:sp>
      <p:sp>
        <p:nvSpPr>
          <p:cNvPr id="14" name="Rectangle 13">
            <a:extLst>
              <a:ext uri="{FF2B5EF4-FFF2-40B4-BE49-F238E27FC236}">
                <a16:creationId xmlns:a16="http://schemas.microsoft.com/office/drawing/2014/main" xmlns="" id="{2568BC19-F052-4108-93E1-6A3D1DEC0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D5FD337D-4D6B-4C8B-B6F5-121097E098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2">
            <a:extLst>
              <a:ext uri="{FF2B5EF4-FFF2-40B4-BE49-F238E27FC236}">
                <a16:creationId xmlns:a16="http://schemas.microsoft.com/office/drawing/2014/main" xmlns="" id="{2EC0C103-DB9C-4BAD-BDB7-2351D70EBFB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7425" y="2132013"/>
            <a:ext cx="5937250" cy="412432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a:extLst>
              <a:ext uri="{FF2B5EF4-FFF2-40B4-BE49-F238E27FC236}">
                <a16:creationId xmlns:a16="http://schemas.microsoft.com/office/drawing/2014/main" xmlns="" id="{D6A69C25-60EF-47B6-9BE7-CBB207A52B0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0500" y="2132013"/>
            <a:ext cx="3255963" cy="412432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2976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ECAB1E8-8195-4748-BE71-FF806D8689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57A6002-59AE-4B73-AB1A-CBA42A828895}"/>
              </a:ext>
            </a:extLst>
          </p:cNvPr>
          <p:cNvSpPr>
            <a:spLocks noGrp="1"/>
          </p:cNvSpPr>
          <p:nvPr>
            <p:ph type="title"/>
          </p:nvPr>
        </p:nvSpPr>
        <p:spPr>
          <a:xfrm>
            <a:off x="841247" y="978619"/>
            <a:ext cx="3410712" cy="1106424"/>
          </a:xfrm>
        </p:spPr>
        <p:txBody>
          <a:bodyPr>
            <a:normAutofit/>
          </a:bodyPr>
          <a:lstStyle/>
          <a:p>
            <a:r>
              <a:rPr lang="en-GB" sz="2800"/>
              <a:t>Was World War Two Hitler’s fault?</a:t>
            </a:r>
          </a:p>
        </p:txBody>
      </p:sp>
      <p:sp>
        <p:nvSpPr>
          <p:cNvPr id="75" name="Rectangle 74">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423C3A73-9F42-432D-91F1-3E49582F7F6C}"/>
              </a:ext>
            </a:extLst>
          </p:cNvPr>
          <p:cNvSpPr>
            <a:spLocks noGrp="1"/>
          </p:cNvSpPr>
          <p:nvPr>
            <p:ph idx="1"/>
          </p:nvPr>
        </p:nvSpPr>
        <p:spPr>
          <a:xfrm>
            <a:off x="841247" y="2359152"/>
            <a:ext cx="3410712" cy="3425043"/>
          </a:xfrm>
        </p:spPr>
        <p:txBody>
          <a:bodyPr>
            <a:normAutofit/>
          </a:bodyPr>
          <a:lstStyle/>
          <a:p>
            <a:pPr marL="0" indent="0">
              <a:buNone/>
            </a:pPr>
            <a:r>
              <a:rPr lang="en-GB" sz="1700"/>
              <a:t>Divide a double page in your exercise book into 6 boxes.</a:t>
            </a:r>
          </a:p>
          <a:p>
            <a:pPr marL="0" indent="0">
              <a:buNone/>
            </a:pPr>
            <a:r>
              <a:rPr lang="en-GB" sz="1700"/>
              <a:t>Put a heading in each of the boxes:</a:t>
            </a:r>
          </a:p>
          <a:p>
            <a:r>
              <a:rPr lang="en-GB" sz="1700"/>
              <a:t>Hitler</a:t>
            </a:r>
          </a:p>
          <a:p>
            <a:r>
              <a:rPr lang="en-GB" sz="1700"/>
              <a:t>Appeasement</a:t>
            </a:r>
          </a:p>
          <a:p>
            <a:r>
              <a:rPr lang="en-GB" sz="1700"/>
              <a:t>Treaty of Versailles</a:t>
            </a:r>
          </a:p>
          <a:p>
            <a:r>
              <a:rPr lang="en-GB" sz="1700"/>
              <a:t>Failure of the League of Nations</a:t>
            </a:r>
          </a:p>
          <a:p>
            <a:r>
              <a:rPr lang="en-GB" sz="1700"/>
              <a:t>American policy of isolationism</a:t>
            </a:r>
          </a:p>
          <a:p>
            <a:r>
              <a:rPr lang="en-GB" sz="1700"/>
              <a:t>The Nazi Soviet Pact</a:t>
            </a:r>
          </a:p>
          <a:p>
            <a:pPr marL="0" indent="0">
              <a:buNone/>
            </a:pPr>
            <a:endParaRPr lang="en-GB" sz="1700"/>
          </a:p>
        </p:txBody>
      </p:sp>
      <p:pic>
        <p:nvPicPr>
          <p:cNvPr id="2050" name="Picture 2" descr="Image preview">
            <a:extLst>
              <a:ext uri="{FF2B5EF4-FFF2-40B4-BE49-F238E27FC236}">
                <a16:creationId xmlns:a16="http://schemas.microsoft.com/office/drawing/2014/main" xmlns="" id="{C33A3109-2789-440E-BF86-89CC80C67BDC}"/>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305" r="6834" b="-1"/>
          <a:stretch/>
        </p:blipFill>
        <p:spPr bwMode="auto">
          <a:xfrm>
            <a:off x="5124450" y="634382"/>
            <a:ext cx="6657213" cy="5495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149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75CE8-6ECA-4AA6-99DC-B04985FFFB6B}"/>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a:t>How did Hitler cause World War Two?</a:t>
            </a:r>
          </a:p>
        </p:txBody>
      </p:sp>
      <p:sp>
        <p:nvSpPr>
          <p:cNvPr id="6" name="Content Placeholder 5">
            <a:extLst>
              <a:ext uri="{FF2B5EF4-FFF2-40B4-BE49-F238E27FC236}">
                <a16:creationId xmlns:a16="http://schemas.microsoft.com/office/drawing/2014/main" xmlns="" id="{ECE956A3-64A6-4E68-802C-FB7F5DF9CFA2}"/>
              </a:ext>
            </a:extLst>
          </p:cNvPr>
          <p:cNvSpPr>
            <a:spLocks noGrp="1"/>
          </p:cNvSpPr>
          <p:nvPr>
            <p:ph sz="half" idx="2"/>
          </p:nvPr>
        </p:nvSpPr>
        <p:spPr>
          <a:xfrm>
            <a:off x="648930" y="2438400"/>
            <a:ext cx="5127029" cy="3785419"/>
          </a:xfrm>
        </p:spPr>
        <p:txBody>
          <a:bodyPr vert="horz" lIns="91440" tIns="45720" rIns="91440" bIns="45720" rtlCol="0">
            <a:normAutofit/>
          </a:bodyPr>
          <a:lstStyle/>
          <a:p>
            <a:r>
              <a:rPr lang="en-US" sz="2400" dirty="0"/>
              <a:t>Read the Hitler section of the worksheet</a:t>
            </a:r>
          </a:p>
          <a:p>
            <a:r>
              <a:rPr lang="en-US" sz="2400" dirty="0"/>
              <a:t>In the box in your book explain what Hitler did (his actions) and how that helped lead to war.</a:t>
            </a:r>
          </a:p>
        </p:txBody>
      </p:sp>
      <p:pic>
        <p:nvPicPr>
          <p:cNvPr id="5" name="Content Placeholder 4" descr="A person standing posing for the camera&#10;&#10;Description automatically generated">
            <a:extLst>
              <a:ext uri="{FF2B5EF4-FFF2-40B4-BE49-F238E27FC236}">
                <a16:creationId xmlns:a16="http://schemas.microsoft.com/office/drawing/2014/main" xmlns="" id="{7EE45117-E580-4A5D-9761-0372E00FB938}"/>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r="-3" b="5786"/>
          <a:stretch/>
        </p:blipFill>
        <p:spPr>
          <a:xfrm>
            <a:off x="6090613" y="640082"/>
            <a:ext cx="5461724" cy="5577837"/>
          </a:xfrm>
          <a:prstGeom prst="rect">
            <a:avLst/>
          </a:prstGeom>
          <a:effectLst/>
        </p:spPr>
      </p:pic>
    </p:spTree>
    <p:extLst>
      <p:ext uri="{BB962C8B-B14F-4D97-AF65-F5344CB8AC3E}">
        <p14:creationId xmlns:p14="http://schemas.microsoft.com/office/powerpoint/2010/main" xmlns="" val="169102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BEA410-4D4B-4E44-8533-A4C7B2B4FFA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How did Appeasement cause World War Two?</a:t>
            </a:r>
          </a:p>
        </p:txBody>
      </p:sp>
      <p:sp>
        <p:nvSpPr>
          <p:cNvPr id="3" name="Content Placeholder 2">
            <a:extLst>
              <a:ext uri="{FF2B5EF4-FFF2-40B4-BE49-F238E27FC236}">
                <a16:creationId xmlns:a16="http://schemas.microsoft.com/office/drawing/2014/main" xmlns="" id="{95764024-7A04-402B-9887-E211D41A35E3}"/>
              </a:ext>
            </a:extLst>
          </p:cNvPr>
          <p:cNvSpPr>
            <a:spLocks noGrp="1"/>
          </p:cNvSpPr>
          <p:nvPr>
            <p:ph sz="half" idx="1"/>
          </p:nvPr>
        </p:nvSpPr>
        <p:spPr>
          <a:xfrm>
            <a:off x="838200" y="1825625"/>
            <a:ext cx="3797807" cy="4351338"/>
          </a:xfrm>
        </p:spPr>
        <p:txBody>
          <a:bodyPr vert="horz" lIns="91440" tIns="45720" rIns="91440" bIns="45720" rtlCol="0">
            <a:normAutofit/>
          </a:bodyPr>
          <a:lstStyle/>
          <a:p>
            <a:r>
              <a:rPr lang="en-US" sz="2000" dirty="0"/>
              <a:t>Read the Appeasement section on the worksheet</a:t>
            </a:r>
          </a:p>
          <a:p>
            <a:pPr marL="0" indent="0">
              <a:buNone/>
            </a:pPr>
            <a:r>
              <a:rPr lang="en-US" sz="2000" dirty="0"/>
              <a:t>In the box in your book explain: </a:t>
            </a:r>
          </a:p>
          <a:p>
            <a:pPr marL="0" indent="0">
              <a:buNone/>
            </a:pPr>
            <a:r>
              <a:rPr lang="en-US" sz="2000" dirty="0"/>
              <a:t>1. What appeasement was</a:t>
            </a:r>
          </a:p>
          <a:p>
            <a:pPr marL="0" indent="0">
              <a:buNone/>
            </a:pPr>
            <a:r>
              <a:rPr lang="en-US" sz="2000" dirty="0"/>
              <a:t>2. Why Chamberlain tried to   appease Hitler.</a:t>
            </a:r>
          </a:p>
          <a:p>
            <a:pPr marL="0" indent="0">
              <a:buNone/>
            </a:pPr>
            <a:r>
              <a:rPr lang="en-US" sz="2000" dirty="0"/>
              <a:t>3. Explain why some historians think appeasement helped cause the war.</a:t>
            </a:r>
          </a:p>
        </p:txBody>
      </p:sp>
      <p:pic>
        <p:nvPicPr>
          <p:cNvPr id="7" name="Picture 2">
            <a:extLst>
              <a:ext uri="{FF2B5EF4-FFF2-40B4-BE49-F238E27FC236}">
                <a16:creationId xmlns:a16="http://schemas.microsoft.com/office/drawing/2014/main" xmlns="" id="{D2551A92-A100-4383-A9D9-9669CD9DB849}"/>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l="6634" r="-1" b="-1"/>
          <a:stretch/>
        </p:blipFill>
        <p:spPr bwMode="auto">
          <a:xfrm>
            <a:off x="5120640" y="1904281"/>
            <a:ext cx="6233160" cy="4272681"/>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7357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FF1D1-7162-42E5-A543-4126D48A05E5}"/>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sz="3700"/>
              <a:t>How did the Treaty of Versailles cause World War Two? </a:t>
            </a:r>
          </a:p>
        </p:txBody>
      </p:sp>
      <p:sp>
        <p:nvSpPr>
          <p:cNvPr id="3" name="Content Placeholder 2">
            <a:extLst>
              <a:ext uri="{FF2B5EF4-FFF2-40B4-BE49-F238E27FC236}">
                <a16:creationId xmlns:a16="http://schemas.microsoft.com/office/drawing/2014/main" xmlns="" id="{FBFA378A-A86F-4B48-B588-AE7A5B2489BF}"/>
              </a:ext>
            </a:extLst>
          </p:cNvPr>
          <p:cNvSpPr>
            <a:spLocks noGrp="1"/>
          </p:cNvSpPr>
          <p:nvPr>
            <p:ph sz="half" idx="1"/>
          </p:nvPr>
        </p:nvSpPr>
        <p:spPr>
          <a:xfrm>
            <a:off x="648930" y="2438400"/>
            <a:ext cx="5127029" cy="3785419"/>
          </a:xfrm>
        </p:spPr>
        <p:txBody>
          <a:bodyPr vert="horz" lIns="91440" tIns="45720" rIns="91440" bIns="45720" rtlCol="0">
            <a:normAutofit/>
          </a:bodyPr>
          <a:lstStyle/>
          <a:p>
            <a:r>
              <a:rPr lang="en-US" sz="2400" dirty="0"/>
              <a:t>Read the Treaty of Versailles section on the worksheet</a:t>
            </a:r>
          </a:p>
          <a:p>
            <a:r>
              <a:rPr lang="en-US" sz="2400" dirty="0"/>
              <a:t> Explain how the Treaty of Versailles helped cause World War Two in the third box in your book.</a:t>
            </a:r>
          </a:p>
        </p:txBody>
      </p:sp>
      <p:pic>
        <p:nvPicPr>
          <p:cNvPr id="5" name="Picture 2">
            <a:extLst>
              <a:ext uri="{FF2B5EF4-FFF2-40B4-BE49-F238E27FC236}">
                <a16:creationId xmlns:a16="http://schemas.microsoft.com/office/drawing/2014/main" xmlns="" id="{0017C542-A609-4A2A-A5AD-FA2358A63463}"/>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t="6073" b="9929"/>
          <a:stretch/>
        </p:blipFill>
        <p:spPr bwMode="auto">
          <a:xfrm>
            <a:off x="6090613" y="640082"/>
            <a:ext cx="5461724" cy="5577837"/>
          </a:xfrm>
          <a:prstGeom prst="rect">
            <a:avLst/>
          </a:prstGeom>
          <a:noFill/>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32271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709</Words>
  <Application>Microsoft Office PowerPoint</Application>
  <PresentationFormat>Custom</PresentationFormat>
  <Paragraphs>62</Paragraphs>
  <Slides>19</Slides>
  <Notes>0</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Was World War Two Hitler’s fault?</vt:lpstr>
      <vt:lpstr>Your enquiry…</vt:lpstr>
      <vt:lpstr>Can you work out the messages from the following political cartoons?</vt:lpstr>
      <vt:lpstr>Can you work out the message from these cartoons about the League of Nations?</vt:lpstr>
      <vt:lpstr>Was World War Two Hitler’s fault?</vt:lpstr>
      <vt:lpstr>How did Hitler cause World War Two?</vt:lpstr>
      <vt:lpstr>How did Appeasement cause World War Two?</vt:lpstr>
      <vt:lpstr>How did the Treaty of Versailles cause World War Two? </vt:lpstr>
      <vt:lpstr>How did the failure of the League of Nations cause World War Two? </vt:lpstr>
      <vt:lpstr>How did the American policy of isolationism cause World War Two? </vt:lpstr>
      <vt:lpstr>How did the Nazi-Soviet Pact cause World War Two? </vt:lpstr>
      <vt:lpstr>Now you have the main causes of World War Two can you see links between the causes?</vt:lpstr>
      <vt:lpstr>Which cause do you think was the most important cause of World War Two?</vt:lpstr>
      <vt:lpstr>Can you design your own political cartoon?</vt:lpstr>
      <vt:lpstr>Slide 16</vt:lpstr>
      <vt:lpstr>Slide 17</vt:lpstr>
      <vt:lpstr>Slide 18</vt:lpstr>
      <vt:lpstr>Task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World War Two Hitler’s fault?</dc:title>
  <dc:creator>Sally Wilson</dc:creator>
  <cp:lastModifiedBy>Rosie</cp:lastModifiedBy>
  <cp:revision>5</cp:revision>
  <dcterms:created xsi:type="dcterms:W3CDTF">2020-03-24T10:01:27Z</dcterms:created>
  <dcterms:modified xsi:type="dcterms:W3CDTF">2020-04-16T09:11:01Z</dcterms:modified>
</cp:coreProperties>
</file>