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8"/>
  </p:notesMasterIdLst>
  <p:sldIdLst>
    <p:sldId id="276" r:id="rId2"/>
    <p:sldId id="273" r:id="rId3"/>
    <p:sldId id="257" r:id="rId4"/>
    <p:sldId id="258" r:id="rId5"/>
    <p:sldId id="259" r:id="rId6"/>
    <p:sldId id="261" r:id="rId7"/>
    <p:sldId id="268" r:id="rId8"/>
    <p:sldId id="269" r:id="rId9"/>
    <p:sldId id="263" r:id="rId10"/>
    <p:sldId id="271" r:id="rId11"/>
    <p:sldId id="270" r:id="rId12"/>
    <p:sldId id="265" r:id="rId13"/>
    <p:sldId id="267" r:id="rId14"/>
    <p:sldId id="266" r:id="rId15"/>
    <p:sldId id="274"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8391" autoAdjust="0"/>
  </p:normalViewPr>
  <p:slideViewPr>
    <p:cSldViewPr snapToGrid="0">
      <p:cViewPr varScale="1">
        <p:scale>
          <a:sx n="115" d="100"/>
          <a:sy n="115" d="100"/>
        </p:scale>
        <p:origin x="-1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2F562C-A9C3-4933-9B4C-5E13FA28E2DC}" type="doc">
      <dgm:prSet loTypeId="urn:microsoft.com/office/officeart/2005/8/layout/venn1" loCatId="relationship" qsTypeId="urn:microsoft.com/office/officeart/2005/8/quickstyle/simple1" qsCatId="simple" csTypeId="urn:microsoft.com/office/officeart/2005/8/colors/accent0_1" csCatId="mainScheme" phldr="1"/>
      <dgm:spPr/>
    </dgm:pt>
    <dgm:pt modelId="{BCEA0448-2FFF-4A61-8D11-20157D4CA11B}">
      <dgm:prSet phldrT="[Text]"/>
      <dgm:spPr/>
      <dgm:t>
        <a:bodyPr/>
        <a:lstStyle/>
        <a:p>
          <a:r>
            <a:rPr lang="en-GB" dirty="0" smtClean="0"/>
            <a:t> </a:t>
          </a:r>
          <a:endParaRPr lang="en-GB" dirty="0"/>
        </a:p>
      </dgm:t>
    </dgm:pt>
    <dgm:pt modelId="{0D34FD0A-8635-4736-B4A0-BF946908B9CE}" type="parTrans" cxnId="{46DD2AE9-CA26-419F-BFC1-0B9FD5D0D3C1}">
      <dgm:prSet/>
      <dgm:spPr/>
      <dgm:t>
        <a:bodyPr/>
        <a:lstStyle/>
        <a:p>
          <a:endParaRPr lang="en-GB"/>
        </a:p>
      </dgm:t>
    </dgm:pt>
    <dgm:pt modelId="{460857D3-5179-40C9-8BA0-C22C541A7704}" type="sibTrans" cxnId="{46DD2AE9-CA26-419F-BFC1-0B9FD5D0D3C1}">
      <dgm:prSet/>
      <dgm:spPr/>
      <dgm:t>
        <a:bodyPr/>
        <a:lstStyle/>
        <a:p>
          <a:endParaRPr lang="en-GB"/>
        </a:p>
      </dgm:t>
    </dgm:pt>
    <dgm:pt modelId="{4416D054-BB80-4832-9BB3-F759023F039E}">
      <dgm:prSet phldrT="[Text]"/>
      <dgm:spPr>
        <a:blipFill rotWithShape="0">
          <a:blip xmlns:r="http://schemas.openxmlformats.org/officeDocument/2006/relationships" r:embed="rId1"/>
          <a:stretch>
            <a:fillRect/>
          </a:stretch>
        </a:blipFill>
      </dgm:spPr>
      <dgm:t>
        <a:bodyPr/>
        <a:lstStyle/>
        <a:p>
          <a:r>
            <a:rPr lang="en-GB" dirty="0" smtClean="0"/>
            <a:t> </a:t>
          </a:r>
          <a:endParaRPr lang="en-GB" dirty="0"/>
        </a:p>
      </dgm:t>
    </dgm:pt>
    <dgm:pt modelId="{8A95FBAB-DC8F-4FF4-A89E-08815F7C82CC}" type="parTrans" cxnId="{352A1FF7-6852-4285-94B5-CC9AC13FCB43}">
      <dgm:prSet/>
      <dgm:spPr/>
      <dgm:t>
        <a:bodyPr/>
        <a:lstStyle/>
        <a:p>
          <a:endParaRPr lang="en-GB"/>
        </a:p>
      </dgm:t>
    </dgm:pt>
    <dgm:pt modelId="{191D2756-4BFE-49F4-B095-9FE20CEF9926}" type="sibTrans" cxnId="{352A1FF7-6852-4285-94B5-CC9AC13FCB43}">
      <dgm:prSet/>
      <dgm:spPr/>
      <dgm:t>
        <a:bodyPr/>
        <a:lstStyle/>
        <a:p>
          <a:endParaRPr lang="en-GB"/>
        </a:p>
      </dgm:t>
    </dgm:pt>
    <dgm:pt modelId="{60E733B0-B076-42B3-8C26-7E3070671150}" type="pres">
      <dgm:prSet presAssocID="{0B2F562C-A9C3-4933-9B4C-5E13FA28E2DC}" presName="compositeShape" presStyleCnt="0">
        <dgm:presLayoutVars>
          <dgm:chMax val="7"/>
          <dgm:dir/>
          <dgm:resizeHandles val="exact"/>
        </dgm:presLayoutVars>
      </dgm:prSet>
      <dgm:spPr/>
    </dgm:pt>
    <dgm:pt modelId="{2CAA1E69-8987-44A3-BD3F-04AF3C7B2AFC}" type="pres">
      <dgm:prSet presAssocID="{BCEA0448-2FFF-4A61-8D11-20157D4CA11B}" presName="circ1" presStyleLbl="vennNode1" presStyleIdx="0" presStyleCnt="2"/>
      <dgm:spPr/>
      <dgm:t>
        <a:bodyPr/>
        <a:lstStyle/>
        <a:p>
          <a:endParaRPr lang="en-US"/>
        </a:p>
      </dgm:t>
    </dgm:pt>
    <dgm:pt modelId="{3FA02EC2-0D20-44C9-9A84-68F439B9E389}" type="pres">
      <dgm:prSet presAssocID="{BCEA0448-2FFF-4A61-8D11-20157D4CA11B}" presName="circ1Tx" presStyleLbl="revTx" presStyleIdx="0" presStyleCnt="0">
        <dgm:presLayoutVars>
          <dgm:chMax val="0"/>
          <dgm:chPref val="0"/>
          <dgm:bulletEnabled val="1"/>
        </dgm:presLayoutVars>
      </dgm:prSet>
      <dgm:spPr/>
      <dgm:t>
        <a:bodyPr/>
        <a:lstStyle/>
        <a:p>
          <a:endParaRPr lang="en-US"/>
        </a:p>
      </dgm:t>
    </dgm:pt>
    <dgm:pt modelId="{7C6B5949-272E-4D10-9BA1-BEF5435289EF}" type="pres">
      <dgm:prSet presAssocID="{4416D054-BB80-4832-9BB3-F759023F039E}" presName="circ2" presStyleLbl="vennNode1" presStyleIdx="1" presStyleCnt="2" custLinFactNeighborX="-1299"/>
      <dgm:spPr/>
      <dgm:t>
        <a:bodyPr/>
        <a:lstStyle/>
        <a:p>
          <a:endParaRPr lang="en-US"/>
        </a:p>
      </dgm:t>
    </dgm:pt>
    <dgm:pt modelId="{D5E7B927-6CD9-4A17-9066-464CA44CBBBA}" type="pres">
      <dgm:prSet presAssocID="{4416D054-BB80-4832-9BB3-F759023F039E}" presName="circ2Tx" presStyleLbl="revTx" presStyleIdx="0" presStyleCnt="0">
        <dgm:presLayoutVars>
          <dgm:chMax val="0"/>
          <dgm:chPref val="0"/>
          <dgm:bulletEnabled val="1"/>
        </dgm:presLayoutVars>
      </dgm:prSet>
      <dgm:spPr/>
      <dgm:t>
        <a:bodyPr/>
        <a:lstStyle/>
        <a:p>
          <a:endParaRPr lang="en-US"/>
        </a:p>
      </dgm:t>
    </dgm:pt>
  </dgm:ptLst>
  <dgm:cxnLst>
    <dgm:cxn modelId="{73AF8128-F93D-4C7E-B266-CD5BC4FD3D1C}" type="presOf" srcId="{BCEA0448-2FFF-4A61-8D11-20157D4CA11B}" destId="{3FA02EC2-0D20-44C9-9A84-68F439B9E389}" srcOrd="1" destOrd="0" presId="urn:microsoft.com/office/officeart/2005/8/layout/venn1"/>
    <dgm:cxn modelId="{03698A68-87A9-4B5B-9490-D09694FFBC4F}" type="presOf" srcId="{BCEA0448-2FFF-4A61-8D11-20157D4CA11B}" destId="{2CAA1E69-8987-44A3-BD3F-04AF3C7B2AFC}" srcOrd="0" destOrd="0" presId="urn:microsoft.com/office/officeart/2005/8/layout/venn1"/>
    <dgm:cxn modelId="{68646FF1-0612-479A-8873-A93EFEABE52C}" type="presOf" srcId="{4416D054-BB80-4832-9BB3-F759023F039E}" destId="{D5E7B927-6CD9-4A17-9066-464CA44CBBBA}" srcOrd="1" destOrd="0" presId="urn:microsoft.com/office/officeart/2005/8/layout/venn1"/>
    <dgm:cxn modelId="{46DD2AE9-CA26-419F-BFC1-0B9FD5D0D3C1}" srcId="{0B2F562C-A9C3-4933-9B4C-5E13FA28E2DC}" destId="{BCEA0448-2FFF-4A61-8D11-20157D4CA11B}" srcOrd="0" destOrd="0" parTransId="{0D34FD0A-8635-4736-B4A0-BF946908B9CE}" sibTransId="{460857D3-5179-40C9-8BA0-C22C541A7704}"/>
    <dgm:cxn modelId="{352A1FF7-6852-4285-94B5-CC9AC13FCB43}" srcId="{0B2F562C-A9C3-4933-9B4C-5E13FA28E2DC}" destId="{4416D054-BB80-4832-9BB3-F759023F039E}" srcOrd="1" destOrd="0" parTransId="{8A95FBAB-DC8F-4FF4-A89E-08815F7C82CC}" sibTransId="{191D2756-4BFE-49F4-B095-9FE20CEF9926}"/>
    <dgm:cxn modelId="{9923BC9F-CC70-4A8A-8D5A-29F13797C87E}" type="presOf" srcId="{4416D054-BB80-4832-9BB3-F759023F039E}" destId="{7C6B5949-272E-4D10-9BA1-BEF5435289EF}" srcOrd="0" destOrd="0" presId="urn:microsoft.com/office/officeart/2005/8/layout/venn1"/>
    <dgm:cxn modelId="{6FA381B8-8F1C-4AB7-A77A-B5C081B217C8}" type="presOf" srcId="{0B2F562C-A9C3-4933-9B4C-5E13FA28E2DC}" destId="{60E733B0-B076-42B3-8C26-7E3070671150}" srcOrd="0" destOrd="0" presId="urn:microsoft.com/office/officeart/2005/8/layout/venn1"/>
    <dgm:cxn modelId="{CA53A18C-A4DA-453F-9206-1D2A2F5A6FEB}" type="presParOf" srcId="{60E733B0-B076-42B3-8C26-7E3070671150}" destId="{2CAA1E69-8987-44A3-BD3F-04AF3C7B2AFC}" srcOrd="0" destOrd="0" presId="urn:microsoft.com/office/officeart/2005/8/layout/venn1"/>
    <dgm:cxn modelId="{FF32B0BD-5A54-48BF-BA99-DF8D91085DDB}" type="presParOf" srcId="{60E733B0-B076-42B3-8C26-7E3070671150}" destId="{3FA02EC2-0D20-44C9-9A84-68F439B9E389}" srcOrd="1" destOrd="0" presId="urn:microsoft.com/office/officeart/2005/8/layout/venn1"/>
    <dgm:cxn modelId="{693E8538-9AD2-4896-AA3D-F3CD65D862AF}" type="presParOf" srcId="{60E733B0-B076-42B3-8C26-7E3070671150}" destId="{7C6B5949-272E-4D10-9BA1-BEF5435289EF}" srcOrd="2" destOrd="0" presId="urn:microsoft.com/office/officeart/2005/8/layout/venn1"/>
    <dgm:cxn modelId="{CEA0147A-F827-490D-80E2-4A0ACC942C29}" type="presParOf" srcId="{60E733B0-B076-42B3-8C26-7E3070671150}" destId="{D5E7B927-6CD9-4A17-9066-464CA44CBBBA}" srcOrd="3"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AA1E69-8987-44A3-BD3F-04AF3C7B2AFC}">
      <dsp:nvSpPr>
        <dsp:cNvPr id="0" name=""/>
        <dsp:cNvSpPr/>
      </dsp:nvSpPr>
      <dsp:spPr>
        <a:xfrm>
          <a:off x="205740" y="545551"/>
          <a:ext cx="5074920" cy="5074919"/>
        </a:xfrm>
        <a:prstGeom prst="ellipse">
          <a:avLst/>
        </a:prstGeom>
        <a:solidFill>
          <a:schemeClr val="lt1">
            <a:alpha val="50000"/>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GB" sz="6500" kern="1200" dirty="0" smtClean="0"/>
            <a:t> </a:t>
          </a:r>
          <a:endParaRPr lang="en-GB" sz="6500" kern="1200" dirty="0"/>
        </a:p>
      </dsp:txBody>
      <dsp:txXfrm>
        <a:off x="914399" y="1143993"/>
        <a:ext cx="2926080" cy="3878035"/>
      </dsp:txXfrm>
    </dsp:sp>
    <dsp:sp modelId="{7C6B5949-272E-4D10-9BA1-BEF5435289EF}">
      <dsp:nvSpPr>
        <dsp:cNvPr id="0" name=""/>
        <dsp:cNvSpPr/>
      </dsp:nvSpPr>
      <dsp:spPr>
        <a:xfrm>
          <a:off x="3797416" y="545551"/>
          <a:ext cx="5074920" cy="5074919"/>
        </a:xfrm>
        <a:prstGeom prst="ellipse">
          <a:avLst/>
        </a:prstGeom>
        <a:blipFill rotWithShape="0">
          <a:blip xmlns:r="http://schemas.openxmlformats.org/officeDocument/2006/relationships" r:embed="rId1"/>
          <a:stretch>
            <a:fillRect/>
          </a:stretch>
        </a:blip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n-GB" sz="6500" kern="1200" dirty="0" smtClean="0"/>
            <a:t> </a:t>
          </a:r>
          <a:endParaRPr lang="en-GB" sz="6500" kern="1200" dirty="0"/>
        </a:p>
      </dsp:txBody>
      <dsp:txXfrm>
        <a:off x="5237596" y="1143993"/>
        <a:ext cx="2926080" cy="387803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570550-6F2E-487A-BCC1-5A2210E49F3F}" type="datetimeFigureOut">
              <a:rPr lang="en-GB" smtClean="0"/>
              <a:pPr/>
              <a:t>23/04/2020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A76E92-6B60-46CB-A9F4-43C31DE2E866}" type="slidenum">
              <a:rPr lang="en-GB" smtClean="0"/>
              <a:pPr/>
              <a:t>‹#›</a:t>
            </a:fld>
            <a:endParaRPr lang="en-GB"/>
          </a:p>
        </p:txBody>
      </p:sp>
    </p:spTree>
    <p:extLst>
      <p:ext uri="{BB962C8B-B14F-4D97-AF65-F5344CB8AC3E}">
        <p14:creationId xmlns:p14="http://schemas.microsoft.com/office/powerpoint/2010/main" xmlns="" val="426469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937CE1D-D204-4078-9005-C2A03AD6AB5C}" type="slidenum">
              <a:rPr lang="en-GB" smtClean="0"/>
              <a:pPr/>
              <a:t>3</a:t>
            </a:fld>
            <a:endParaRPr lang="en-GB"/>
          </a:p>
        </p:txBody>
      </p:sp>
    </p:spTree>
    <p:extLst>
      <p:ext uri="{BB962C8B-B14F-4D97-AF65-F5344CB8AC3E}">
        <p14:creationId xmlns:p14="http://schemas.microsoft.com/office/powerpoint/2010/main" xmlns="" val="264520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182486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26999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52349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125246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558686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362128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229519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327921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247156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9325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807486-32DC-4086-8947-D0CD82B270EE}" type="datetimeFigureOut">
              <a:rPr lang="en-GB" smtClean="0"/>
              <a:pPr/>
              <a:t>23/04/2020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1379916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07486-32DC-4086-8947-D0CD82B270EE}" type="datetimeFigureOut">
              <a:rPr lang="en-GB" smtClean="0"/>
              <a:pPr/>
              <a:t>23/04/2020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162BD-E482-4F92-8048-4DC70DC06721}" type="slidenum">
              <a:rPr lang="en-GB" smtClean="0"/>
              <a:pPr/>
              <a:t>‹#›</a:t>
            </a:fld>
            <a:endParaRPr lang="en-GB"/>
          </a:p>
        </p:txBody>
      </p:sp>
    </p:spTree>
    <p:extLst>
      <p:ext uri="{BB962C8B-B14F-4D97-AF65-F5344CB8AC3E}">
        <p14:creationId xmlns:p14="http://schemas.microsoft.com/office/powerpoint/2010/main" xmlns="" val="1267632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lingard@millthorpeschool.co.u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johndclare.net/KS3/1-6-2.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interest.o.uk/pin/266838346646908439/"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johndclare.net/KS3/1-6-2.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johndclare.net/KS3/1-6-2.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zZimXhjGsh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46266" y="368259"/>
          <a:ext cx="9428265" cy="5516381"/>
        </p:xfrm>
        <a:graphic>
          <a:graphicData uri="http://schemas.openxmlformats.org/drawingml/2006/table">
            <a:tbl>
              <a:tblPr/>
              <a:tblGrid>
                <a:gridCol w="5271901"/>
                <a:gridCol w="4156364"/>
              </a:tblGrid>
              <a:tr h="126732">
                <a:tc gridSpan="2">
                  <a:txBody>
                    <a:bodyPr/>
                    <a:lstStyle/>
                    <a:p>
                      <a:pPr algn="ctr">
                        <a:lnSpc>
                          <a:spcPct val="115000"/>
                        </a:lnSpc>
                        <a:spcAft>
                          <a:spcPts val="1000"/>
                        </a:spcAft>
                      </a:pPr>
                      <a:r>
                        <a:rPr lang="en-GB" sz="1100" b="1" dirty="0">
                          <a:latin typeface="Calibri"/>
                          <a:ea typeface="Calibri"/>
                          <a:cs typeface="Times New Roman"/>
                        </a:rPr>
                        <a:t>HA Resource Hub Submission Form</a:t>
                      </a:r>
                      <a:endParaRPr lang="en-GB" sz="1100" dirty="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r h="231674">
                <a:tc>
                  <a:txBody>
                    <a:bodyPr/>
                    <a:lstStyle/>
                    <a:p>
                      <a:pPr>
                        <a:lnSpc>
                          <a:spcPct val="115000"/>
                        </a:lnSpc>
                        <a:spcAft>
                          <a:spcPts val="1000"/>
                        </a:spcAft>
                      </a:pPr>
                      <a:r>
                        <a:rPr lang="en-GB" sz="1100" b="1">
                          <a:latin typeface="Calibri"/>
                          <a:ea typeface="Calibri"/>
                          <a:cs typeface="Times New Roman"/>
                        </a:rPr>
                        <a:t>Resource Title: Life in the Medieval Town</a:t>
                      </a:r>
                      <a:endParaRPr lang="en-GB" sz="110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100" b="1" dirty="0">
                          <a:latin typeface="Calibri"/>
                          <a:ea typeface="Calibri"/>
                          <a:cs typeface="Times New Roman"/>
                        </a:rPr>
                        <a:t>Age Range: Year 7/ Ks3</a:t>
                      </a:r>
                      <a:endParaRPr lang="en-GB" sz="1100" dirty="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414">
                <a:tc>
                  <a:txBody>
                    <a:bodyPr/>
                    <a:lstStyle/>
                    <a:p>
                      <a:pPr>
                        <a:lnSpc>
                          <a:spcPct val="115000"/>
                        </a:lnSpc>
                        <a:spcAft>
                          <a:spcPts val="1000"/>
                        </a:spcAft>
                      </a:pPr>
                      <a:r>
                        <a:rPr lang="en-GB" sz="1100" b="1" dirty="0">
                          <a:latin typeface="Calibri"/>
                          <a:ea typeface="Calibri"/>
                          <a:cs typeface="Times New Roman"/>
                        </a:rPr>
                        <a:t>Author name and email </a:t>
                      </a:r>
                      <a:r>
                        <a:rPr lang="en-GB" sz="1100" b="1" dirty="0" smtClean="0">
                          <a:latin typeface="Calibri"/>
                          <a:ea typeface="Calibri"/>
                          <a:cs typeface="Times New Roman"/>
                        </a:rPr>
                        <a:t>contact: </a:t>
                      </a:r>
                      <a:br>
                        <a:rPr lang="en-GB" sz="1100" b="1" dirty="0" smtClean="0">
                          <a:latin typeface="Calibri"/>
                          <a:ea typeface="Calibri"/>
                          <a:cs typeface="Times New Roman"/>
                        </a:rPr>
                      </a:br>
                      <a:r>
                        <a:rPr lang="en-GB" sz="1100" dirty="0" smtClean="0">
                          <a:latin typeface="Calibri"/>
                          <a:ea typeface="Calibri"/>
                          <a:cs typeface="Times New Roman"/>
                        </a:rPr>
                        <a:t>Ruth </a:t>
                      </a:r>
                      <a:r>
                        <a:rPr lang="en-GB" sz="1100" dirty="0" err="1">
                          <a:latin typeface="Calibri"/>
                          <a:ea typeface="Calibri"/>
                          <a:cs typeface="Times New Roman"/>
                        </a:rPr>
                        <a:t>Lingard</a:t>
                      </a:r>
                      <a:r>
                        <a:rPr lang="en-GB" sz="1100" dirty="0">
                          <a:latin typeface="Calibri"/>
                          <a:ea typeface="Calibri"/>
                          <a:cs typeface="Times New Roman"/>
                        </a:rPr>
                        <a:t> </a:t>
                      </a:r>
                      <a:r>
                        <a:rPr lang="en-GB" sz="1100" baseline="0" dirty="0" smtClean="0">
                          <a:latin typeface="Calibri"/>
                          <a:ea typeface="Calibri"/>
                          <a:cs typeface="Times New Roman"/>
                        </a:rPr>
                        <a:t>  </a:t>
                      </a:r>
                      <a:r>
                        <a:rPr lang="en-GB" sz="1100" u="sng" dirty="0" smtClean="0">
                          <a:solidFill>
                            <a:srgbClr val="0000FF"/>
                          </a:solidFill>
                          <a:latin typeface="Calibri"/>
                          <a:ea typeface="Calibri"/>
                          <a:cs typeface="Times New Roman"/>
                          <a:hlinkClick r:id="rId2"/>
                        </a:rPr>
                        <a:t>r.lingard@millthorpeschool.co.uk</a:t>
                      </a:r>
                      <a:endParaRPr lang="en-GB" sz="1100" dirty="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100" b="1" dirty="0">
                          <a:latin typeface="Calibri"/>
                          <a:ea typeface="Calibri"/>
                          <a:cs typeface="Times New Roman"/>
                        </a:rPr>
                        <a:t>Resource Details</a:t>
                      </a:r>
                      <a:r>
                        <a:rPr lang="en-GB" sz="1100" b="1" dirty="0" smtClean="0">
                          <a:latin typeface="Calibri"/>
                          <a:ea typeface="Calibri"/>
                          <a:cs typeface="Times New Roman"/>
                        </a:rPr>
                        <a:t>:</a:t>
                      </a:r>
                      <a:endParaRPr lang="en-GB" sz="1100" dirty="0">
                        <a:latin typeface="Calibri"/>
                        <a:ea typeface="Calibri"/>
                        <a:cs typeface="Times New Roman"/>
                      </a:endParaRPr>
                    </a:p>
                    <a:p>
                      <a:pPr>
                        <a:lnSpc>
                          <a:spcPct val="115000"/>
                        </a:lnSpc>
                        <a:spcAft>
                          <a:spcPts val="1000"/>
                        </a:spcAft>
                      </a:pPr>
                      <a:r>
                        <a:rPr lang="en-GB" sz="1100" dirty="0">
                          <a:latin typeface="Calibri"/>
                          <a:ea typeface="Calibri"/>
                          <a:cs typeface="Times New Roman"/>
                        </a:rPr>
                        <a:t>Power point with links</a:t>
                      </a: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3878">
                <a:tc>
                  <a:txBody>
                    <a:bodyPr/>
                    <a:lstStyle/>
                    <a:p>
                      <a:pPr>
                        <a:lnSpc>
                          <a:spcPct val="115000"/>
                        </a:lnSpc>
                        <a:spcAft>
                          <a:spcPts val="1000"/>
                        </a:spcAft>
                      </a:pPr>
                      <a:r>
                        <a:rPr lang="en-GB" sz="1100" b="1" dirty="0">
                          <a:latin typeface="Calibri"/>
                          <a:ea typeface="Calibri"/>
                          <a:cs typeface="Times New Roman"/>
                        </a:rPr>
                        <a:t>Necessary prior learning to complete </a:t>
                      </a:r>
                      <a:r>
                        <a:rPr lang="en-GB" sz="1100" b="1" dirty="0" smtClean="0">
                          <a:latin typeface="Calibri"/>
                          <a:ea typeface="Calibri"/>
                          <a:cs typeface="Times New Roman"/>
                        </a:rPr>
                        <a:t>this:</a:t>
                      </a:r>
                      <a:br>
                        <a:rPr lang="en-GB" sz="1100" b="1" dirty="0" smtClean="0">
                          <a:latin typeface="Calibri"/>
                          <a:ea typeface="Calibri"/>
                          <a:cs typeface="Times New Roman"/>
                        </a:rPr>
                      </a:br>
                      <a:r>
                        <a:rPr lang="en-GB" sz="1100" dirty="0" smtClean="0">
                          <a:latin typeface="Calibri"/>
                          <a:ea typeface="Calibri"/>
                          <a:cs typeface="Times New Roman"/>
                        </a:rPr>
                        <a:t>Some prior knowledge </a:t>
                      </a:r>
                      <a:r>
                        <a:rPr lang="en-GB" sz="1100" dirty="0">
                          <a:latin typeface="Calibri"/>
                          <a:ea typeface="Calibri"/>
                          <a:cs typeface="Times New Roman"/>
                        </a:rPr>
                        <a:t>of </a:t>
                      </a:r>
                      <a:r>
                        <a:rPr lang="en-GB" sz="1100" dirty="0" smtClean="0">
                          <a:latin typeface="Calibri"/>
                          <a:ea typeface="Calibri"/>
                          <a:cs typeface="Times New Roman"/>
                        </a:rPr>
                        <a:t>life</a:t>
                      </a:r>
                      <a:r>
                        <a:rPr lang="en-GB" sz="1100" baseline="0" dirty="0" smtClean="0">
                          <a:latin typeface="Calibri"/>
                          <a:ea typeface="Calibri"/>
                          <a:cs typeface="Times New Roman"/>
                        </a:rPr>
                        <a:t> in a</a:t>
                      </a:r>
                      <a:r>
                        <a:rPr lang="en-GB" sz="1100" dirty="0" smtClean="0">
                          <a:latin typeface="Calibri"/>
                          <a:ea typeface="Calibri"/>
                          <a:cs typeface="Times New Roman"/>
                        </a:rPr>
                        <a:t> </a:t>
                      </a:r>
                      <a:r>
                        <a:rPr lang="en-GB" sz="1100" dirty="0">
                          <a:latin typeface="Calibri"/>
                          <a:ea typeface="Calibri"/>
                          <a:cs typeface="Times New Roman"/>
                        </a:rPr>
                        <a:t>medieval </a:t>
                      </a:r>
                      <a:r>
                        <a:rPr lang="en-GB" sz="1100" dirty="0" smtClean="0">
                          <a:latin typeface="Calibri"/>
                          <a:ea typeface="Calibri"/>
                          <a:cs typeface="Times New Roman"/>
                        </a:rPr>
                        <a:t>village (rather than town) would be helpful.</a:t>
                      </a:r>
                      <a:endParaRPr lang="en-GB" sz="1100" dirty="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GB" sz="1100" b="1" dirty="0">
                          <a:latin typeface="Calibri"/>
                          <a:ea typeface="Calibri"/>
                          <a:cs typeface="Times New Roman"/>
                        </a:rPr>
                        <a:t>What does it lead to next?</a:t>
                      </a:r>
                      <a:endParaRPr lang="en-GB" sz="1100" dirty="0">
                        <a:latin typeface="Calibri"/>
                        <a:ea typeface="Calibri"/>
                        <a:cs typeface="Times New Roman"/>
                      </a:endParaRPr>
                    </a:p>
                    <a:p>
                      <a:pPr>
                        <a:lnSpc>
                          <a:spcPct val="115000"/>
                        </a:lnSpc>
                        <a:spcAft>
                          <a:spcPts val="1000"/>
                        </a:spcAft>
                      </a:pPr>
                      <a:r>
                        <a:rPr lang="en-GB" sz="1100" dirty="0">
                          <a:latin typeface="Calibri"/>
                          <a:ea typeface="Calibri"/>
                          <a:cs typeface="Times New Roman"/>
                        </a:rPr>
                        <a:t>The students will eventually complete a work of Historical Fiction based on their study of medieval life and the Black Death. </a:t>
                      </a:r>
                      <a:r>
                        <a:rPr lang="en-GB" sz="1100" dirty="0" smtClean="0">
                          <a:latin typeface="Calibri"/>
                          <a:ea typeface="Calibri"/>
                          <a:cs typeface="Times New Roman"/>
                        </a:rPr>
                        <a:t/>
                      </a:r>
                      <a:br>
                        <a:rPr lang="en-GB" sz="1100" dirty="0" smtClean="0">
                          <a:latin typeface="Calibri"/>
                          <a:ea typeface="Calibri"/>
                          <a:cs typeface="Times New Roman"/>
                        </a:rPr>
                      </a:br>
                      <a:r>
                        <a:rPr lang="en-GB" sz="1100" dirty="0" smtClean="0">
                          <a:latin typeface="Calibri"/>
                          <a:ea typeface="Calibri"/>
                          <a:cs typeface="Times New Roman"/>
                        </a:rPr>
                        <a:t>Today’s </a:t>
                      </a:r>
                      <a:r>
                        <a:rPr lang="en-GB" sz="1100" dirty="0">
                          <a:latin typeface="Calibri"/>
                          <a:ea typeface="Calibri"/>
                          <a:cs typeface="Times New Roman"/>
                        </a:rPr>
                        <a:t>lesson helps build their sense of period.</a:t>
                      </a: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5969">
                <a:tc gridSpan="2">
                  <a:txBody>
                    <a:bodyPr/>
                    <a:lstStyle/>
                    <a:p>
                      <a:pPr>
                        <a:lnSpc>
                          <a:spcPct val="115000"/>
                        </a:lnSpc>
                        <a:spcAft>
                          <a:spcPts val="1000"/>
                        </a:spcAft>
                      </a:pPr>
                      <a:r>
                        <a:rPr lang="en-GB" sz="1100" b="1" dirty="0">
                          <a:latin typeface="Calibri"/>
                          <a:ea typeface="Calibri"/>
                          <a:cs typeface="Times New Roman"/>
                        </a:rPr>
                        <a:t>Explanation: How should this resource be used? </a:t>
                      </a:r>
                      <a:r>
                        <a:rPr lang="en-GB" sz="1100" b="0" dirty="0" smtClean="0">
                          <a:latin typeface="Calibri"/>
                          <a:ea typeface="Calibri"/>
                          <a:cs typeface="Times New Roman"/>
                        </a:rPr>
                        <a:t/>
                      </a:r>
                      <a:br>
                        <a:rPr lang="en-GB" sz="1100" b="0" dirty="0" smtClean="0">
                          <a:latin typeface="Calibri"/>
                          <a:ea typeface="Calibri"/>
                          <a:cs typeface="Times New Roman"/>
                        </a:rPr>
                      </a:br>
                      <a:r>
                        <a:rPr lang="en-GB" sz="1100" b="0" dirty="0" smtClean="0">
                          <a:latin typeface="Calibri"/>
                          <a:ea typeface="Calibri"/>
                          <a:cs typeface="Times New Roman"/>
                        </a:rPr>
                        <a:t>I </a:t>
                      </a:r>
                      <a:r>
                        <a:rPr lang="en-GB" sz="1100" b="0" dirty="0">
                          <a:latin typeface="Calibri"/>
                          <a:ea typeface="Calibri"/>
                          <a:cs typeface="Times New Roman"/>
                        </a:rPr>
                        <a:t>have removed the image for copyright reasons. Use something similar to John Clare’s textbook illustration (1997) but obviously respect the copyright of any pictures you </a:t>
                      </a:r>
                      <a:r>
                        <a:rPr lang="en-GB" sz="1100" b="0" dirty="0" smtClean="0">
                          <a:latin typeface="Calibri"/>
                          <a:ea typeface="Calibri"/>
                          <a:cs typeface="Times New Roman"/>
                        </a:rPr>
                        <a:t>use.</a:t>
                      </a:r>
                      <a:r>
                        <a:rPr lang="en-GB" sz="1100" b="0" baseline="0" dirty="0" smtClean="0">
                          <a:latin typeface="Calibri"/>
                          <a:ea typeface="Calibri"/>
                          <a:cs typeface="Times New Roman"/>
                        </a:rPr>
                        <a:t> </a:t>
                      </a:r>
                      <a:r>
                        <a:rPr lang="en-GB" sz="1100" b="0" dirty="0" smtClean="0">
                          <a:latin typeface="Calibri"/>
                          <a:ea typeface="Calibri"/>
                          <a:cs typeface="Times New Roman"/>
                        </a:rPr>
                        <a:t>I </a:t>
                      </a:r>
                      <a:r>
                        <a:rPr lang="en-GB" sz="1100" b="0" dirty="0">
                          <a:latin typeface="Calibri"/>
                          <a:ea typeface="Calibri"/>
                          <a:cs typeface="Times New Roman"/>
                        </a:rPr>
                        <a:t>have kept the lesson very simple to suit home learning </a:t>
                      </a:r>
                      <a:r>
                        <a:rPr lang="en-GB" sz="1100" b="0" dirty="0" smtClean="0">
                          <a:latin typeface="Calibri"/>
                          <a:ea typeface="Calibri"/>
                          <a:cs typeface="Times New Roman"/>
                        </a:rPr>
                        <a:t>.</a:t>
                      </a:r>
                      <a:endParaRPr lang="en-GB" sz="1100" b="0" dirty="0">
                        <a:latin typeface="Calibri"/>
                        <a:ea typeface="Calibri"/>
                        <a:cs typeface="Times New Roman"/>
                      </a:endParaRPr>
                    </a:p>
                    <a:p>
                      <a:pPr marL="342900" lvl="0" indent="-342900">
                        <a:lnSpc>
                          <a:spcPct val="115000"/>
                        </a:lnSpc>
                        <a:spcAft>
                          <a:spcPts val="0"/>
                        </a:spcAft>
                        <a:buFont typeface="Symbol"/>
                        <a:buChar char=""/>
                      </a:pPr>
                      <a:r>
                        <a:rPr lang="en-GB" sz="1100" b="0" dirty="0" smtClean="0">
                          <a:latin typeface="Calibri"/>
                          <a:ea typeface="Calibri"/>
                          <a:cs typeface="Times New Roman"/>
                        </a:rPr>
                        <a:t>Task </a:t>
                      </a:r>
                      <a:r>
                        <a:rPr lang="en-GB" sz="1100" b="0" dirty="0">
                          <a:latin typeface="Calibri"/>
                          <a:ea typeface="Calibri"/>
                          <a:cs typeface="Times New Roman"/>
                        </a:rPr>
                        <a:t>1 Students write 50 words describing what they can see.</a:t>
                      </a:r>
                    </a:p>
                    <a:p>
                      <a:pPr marL="342900" lvl="0" indent="-342900">
                        <a:lnSpc>
                          <a:spcPct val="115000"/>
                        </a:lnSpc>
                        <a:spcAft>
                          <a:spcPts val="0"/>
                        </a:spcAft>
                        <a:buFont typeface="Symbol"/>
                        <a:buChar char=""/>
                      </a:pPr>
                      <a:r>
                        <a:rPr lang="en-GB" sz="1100" b="0" dirty="0">
                          <a:latin typeface="Calibri"/>
                          <a:ea typeface="Calibri"/>
                          <a:cs typeface="Times New Roman"/>
                        </a:rPr>
                        <a:t>Task 2 is based on the Timelines video which is available on </a:t>
                      </a:r>
                      <a:r>
                        <a:rPr lang="en-GB" sz="1100" b="0" dirty="0" err="1">
                          <a:latin typeface="Calibri"/>
                          <a:ea typeface="Calibri"/>
                          <a:cs typeface="Times New Roman"/>
                        </a:rPr>
                        <a:t>Youtube</a:t>
                      </a:r>
                      <a:r>
                        <a:rPr lang="en-GB" sz="1100" b="0" dirty="0">
                          <a:latin typeface="Calibri"/>
                          <a:ea typeface="Calibri"/>
                          <a:cs typeface="Times New Roman"/>
                        </a:rPr>
                        <a:t>. Students answer comprehension questions.</a:t>
                      </a:r>
                    </a:p>
                    <a:p>
                      <a:pPr marL="342900" lvl="0" indent="-342900">
                        <a:lnSpc>
                          <a:spcPct val="115000"/>
                        </a:lnSpc>
                        <a:spcAft>
                          <a:spcPts val="0"/>
                        </a:spcAft>
                        <a:buFont typeface="Symbol"/>
                        <a:buChar char=""/>
                      </a:pPr>
                      <a:r>
                        <a:rPr lang="en-GB" sz="1100" b="0" dirty="0">
                          <a:latin typeface="Calibri"/>
                          <a:ea typeface="Calibri"/>
                          <a:cs typeface="Times New Roman"/>
                        </a:rPr>
                        <a:t>Task 3: Task 3 then asks students to make a mind map of the jobs performed in the town- the next slide gives them more info.</a:t>
                      </a:r>
                    </a:p>
                    <a:p>
                      <a:pPr marL="342900" lvl="0" indent="-342900">
                        <a:lnSpc>
                          <a:spcPct val="115000"/>
                        </a:lnSpc>
                        <a:spcAft>
                          <a:spcPts val="0"/>
                        </a:spcAft>
                        <a:buFont typeface="Symbol"/>
                        <a:buChar char=""/>
                      </a:pPr>
                      <a:r>
                        <a:rPr lang="en-GB" sz="1100" b="0" dirty="0">
                          <a:latin typeface="Calibri"/>
                          <a:ea typeface="Calibri"/>
                          <a:cs typeface="Times New Roman"/>
                        </a:rPr>
                        <a:t>Task 4: Some simple note taking and drawing to make sure the key points have been learned.</a:t>
                      </a:r>
                    </a:p>
                    <a:p>
                      <a:pPr marL="342900" lvl="0" indent="-342900">
                        <a:lnSpc>
                          <a:spcPct val="115000"/>
                        </a:lnSpc>
                        <a:spcAft>
                          <a:spcPts val="0"/>
                        </a:spcAft>
                        <a:buFont typeface="Symbol"/>
                        <a:buChar char=""/>
                      </a:pPr>
                      <a:r>
                        <a:rPr lang="en-GB" sz="1100" b="0" dirty="0">
                          <a:latin typeface="Calibri"/>
                          <a:ea typeface="Calibri"/>
                          <a:cs typeface="Times New Roman"/>
                        </a:rPr>
                        <a:t>Task 5: Students use their prior knowledge of the Medieval Village here to compare the town to the village. There is a prompt sheet on the next slide to help them.</a:t>
                      </a:r>
                    </a:p>
                    <a:p>
                      <a:pPr marL="342900" lvl="0" indent="-342900">
                        <a:lnSpc>
                          <a:spcPct val="115000"/>
                        </a:lnSpc>
                        <a:spcAft>
                          <a:spcPts val="0"/>
                        </a:spcAft>
                        <a:buFont typeface="Symbol"/>
                        <a:buChar char=""/>
                      </a:pPr>
                      <a:r>
                        <a:rPr lang="en-GB" sz="1100" b="0" dirty="0">
                          <a:latin typeface="Calibri"/>
                          <a:ea typeface="Calibri"/>
                          <a:cs typeface="Times New Roman"/>
                        </a:rPr>
                        <a:t>Task 6 Students summarise the similarities and differences between the towns and villages.</a:t>
                      </a:r>
                    </a:p>
                    <a:p>
                      <a:pPr marL="342900" lvl="0" indent="-342900">
                        <a:lnSpc>
                          <a:spcPct val="115000"/>
                        </a:lnSpc>
                        <a:spcAft>
                          <a:spcPts val="1000"/>
                        </a:spcAft>
                        <a:buFont typeface="Symbol"/>
                        <a:buChar char=""/>
                      </a:pPr>
                      <a:r>
                        <a:rPr lang="en-GB" sz="1100" b="0" dirty="0">
                          <a:latin typeface="Calibri"/>
                          <a:ea typeface="Calibri"/>
                          <a:cs typeface="Times New Roman"/>
                        </a:rPr>
                        <a:t>Task 7 Quick Quiz. Answers given on last slide.</a:t>
                      </a:r>
                    </a:p>
                    <a:p>
                      <a:pPr>
                        <a:lnSpc>
                          <a:spcPct val="115000"/>
                        </a:lnSpc>
                        <a:spcAft>
                          <a:spcPts val="1000"/>
                        </a:spcAft>
                      </a:pPr>
                      <a:r>
                        <a:rPr lang="en-GB" sz="1100" b="0" dirty="0">
                          <a:latin typeface="Calibri"/>
                          <a:ea typeface="Calibri"/>
                          <a:cs typeface="Times New Roman"/>
                        </a:rPr>
                        <a:t>There is </a:t>
                      </a:r>
                      <a:r>
                        <a:rPr lang="en-GB" sz="1100" b="0" dirty="0" smtClean="0">
                          <a:latin typeface="Calibri"/>
                          <a:ea typeface="Calibri"/>
                          <a:cs typeface="Times New Roman"/>
                        </a:rPr>
                        <a:t>also an easier </a:t>
                      </a:r>
                      <a:r>
                        <a:rPr lang="en-GB" sz="1100" b="0" dirty="0">
                          <a:latin typeface="Calibri"/>
                          <a:ea typeface="Calibri"/>
                          <a:cs typeface="Times New Roman"/>
                        </a:rPr>
                        <a:t>worksheet </a:t>
                      </a:r>
                      <a:r>
                        <a:rPr lang="en-GB" sz="1100" b="0" dirty="0" smtClean="0">
                          <a:latin typeface="Calibri"/>
                          <a:ea typeface="Calibri"/>
                          <a:cs typeface="Times New Roman"/>
                        </a:rPr>
                        <a:t>(separate PPT) for </a:t>
                      </a:r>
                      <a:r>
                        <a:rPr lang="en-GB" sz="1100" b="0" dirty="0">
                          <a:latin typeface="Calibri"/>
                          <a:ea typeface="Calibri"/>
                          <a:cs typeface="Times New Roman"/>
                        </a:rPr>
                        <a:t>students of lower ability which has a less complex final </a:t>
                      </a:r>
                      <a:r>
                        <a:rPr lang="en-GB" sz="1100" b="0" smtClean="0">
                          <a:latin typeface="Calibri"/>
                          <a:ea typeface="Calibri"/>
                          <a:cs typeface="Times New Roman"/>
                        </a:rPr>
                        <a:t>task.</a:t>
                      </a:r>
                      <a:endParaRPr lang="en-GB" sz="1100" b="0" dirty="0" smtClean="0">
                        <a:latin typeface="Calibri"/>
                        <a:ea typeface="Calibri"/>
                        <a:cs typeface="Times New Roman"/>
                      </a:endParaRPr>
                    </a:p>
                  </a:txBody>
                  <a:tcPr marL="45083" marR="45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were Medieval towns and villages similar and different?</a:t>
            </a:r>
            <a:endParaRPr lang="en-GB" dirty="0"/>
          </a:p>
        </p:txBody>
      </p:sp>
      <p:sp>
        <p:nvSpPr>
          <p:cNvPr id="3" name="Content Placeholder 2"/>
          <p:cNvSpPr>
            <a:spLocks noGrp="1"/>
          </p:cNvSpPr>
          <p:nvPr>
            <p:ph idx="1"/>
          </p:nvPr>
        </p:nvSpPr>
        <p:spPr/>
        <p:txBody>
          <a:bodyPr/>
          <a:lstStyle/>
          <a:p>
            <a:r>
              <a:rPr lang="en-US" b="1" dirty="0">
                <a:solidFill>
                  <a:srgbClr val="FF0000"/>
                </a:solidFill>
                <a:latin typeface="+mj-lt"/>
              </a:rPr>
              <a:t>Task 5</a:t>
            </a:r>
            <a:r>
              <a:rPr lang="en-US" b="1" dirty="0">
                <a:latin typeface="+mj-lt"/>
              </a:rPr>
              <a:t>:  Draw this diagram </a:t>
            </a:r>
            <a:r>
              <a:rPr lang="en-US" b="1" dirty="0" smtClean="0">
                <a:latin typeface="+mj-lt"/>
              </a:rPr>
              <a:t>on the next slide into </a:t>
            </a:r>
            <a:r>
              <a:rPr lang="en-US" b="1" dirty="0">
                <a:latin typeface="+mj-lt"/>
              </a:rPr>
              <a:t>your book.  It is comparing the similarities and differences between the towns and the villages. </a:t>
            </a:r>
            <a:br>
              <a:rPr lang="en-US" b="1" dirty="0">
                <a:latin typeface="+mj-lt"/>
              </a:rPr>
            </a:br>
            <a:r>
              <a:rPr lang="en-US" b="1" dirty="0">
                <a:latin typeface="+mj-lt"/>
              </a:rPr>
              <a:t>Can you add three more pieces of information to each part of the diagram</a:t>
            </a:r>
            <a:r>
              <a:rPr lang="en-US" b="1" dirty="0" smtClean="0">
                <a:latin typeface="+mj-lt"/>
              </a:rPr>
              <a:t>? There are some clues on slide 10 to help you if you get stuck.</a:t>
            </a:r>
            <a:endParaRPr lang="en-GB" dirty="0">
              <a:latin typeface="+mj-lt"/>
            </a:endParaRPr>
          </a:p>
        </p:txBody>
      </p:sp>
    </p:spTree>
    <p:extLst>
      <p:ext uri="{BB962C8B-B14F-4D97-AF65-F5344CB8AC3E}">
        <p14:creationId xmlns:p14="http://schemas.microsoft.com/office/powerpoint/2010/main" xmlns="" val="4133424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4015592658"/>
              </p:ext>
            </p:extLst>
          </p:nvPr>
        </p:nvGraphicFramePr>
        <p:xfrm>
          <a:off x="1524000" y="691978"/>
          <a:ext cx="9144000" cy="6166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748217" y="1301579"/>
            <a:ext cx="9144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Town</a:t>
            </a:r>
          </a:p>
        </p:txBody>
      </p:sp>
      <p:sp>
        <p:nvSpPr>
          <p:cNvPr id="6" name="TextBox 5"/>
          <p:cNvSpPr txBox="1"/>
          <p:nvPr/>
        </p:nvSpPr>
        <p:spPr>
          <a:xfrm>
            <a:off x="7529383" y="1301579"/>
            <a:ext cx="14498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Village</a:t>
            </a:r>
          </a:p>
        </p:txBody>
      </p:sp>
      <p:sp>
        <p:nvSpPr>
          <p:cNvPr id="7" name="TextBox 6"/>
          <p:cNvSpPr txBox="1"/>
          <p:nvPr/>
        </p:nvSpPr>
        <p:spPr>
          <a:xfrm rot="315311">
            <a:off x="5630561" y="2553731"/>
            <a:ext cx="93087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Religion is important</a:t>
            </a:r>
          </a:p>
        </p:txBody>
      </p:sp>
      <p:sp>
        <p:nvSpPr>
          <p:cNvPr id="8" name="TextBox 7"/>
          <p:cNvSpPr txBox="1"/>
          <p:nvPr/>
        </p:nvSpPr>
        <p:spPr>
          <a:xfrm>
            <a:off x="3031525" y="1845277"/>
            <a:ext cx="195236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Lots of different trades.</a:t>
            </a:r>
          </a:p>
        </p:txBody>
      </p:sp>
      <p:sp>
        <p:nvSpPr>
          <p:cNvPr id="9" name="TextBox 8"/>
          <p:cNvSpPr txBox="1"/>
          <p:nvPr/>
        </p:nvSpPr>
        <p:spPr>
          <a:xfrm rot="554151">
            <a:off x="8007179" y="2671051"/>
            <a:ext cx="1944129"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People would grow their own vegetables and herbs outside their houses.</a:t>
            </a:r>
          </a:p>
        </p:txBody>
      </p:sp>
      <p:sp>
        <p:nvSpPr>
          <p:cNvPr id="10" name="TextBox 9"/>
          <p:cNvSpPr txBox="1"/>
          <p:nvPr/>
        </p:nvSpPr>
        <p:spPr>
          <a:xfrm>
            <a:off x="471054" y="4364182"/>
            <a:ext cx="2406948"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t>Add anything that only happens in the towns HERE</a:t>
            </a:r>
            <a:endParaRPr lang="en-GB" dirty="0"/>
          </a:p>
        </p:txBody>
      </p:sp>
      <p:sp>
        <p:nvSpPr>
          <p:cNvPr id="12" name="Rectangle 11"/>
          <p:cNvSpPr/>
          <p:nvPr/>
        </p:nvSpPr>
        <p:spPr>
          <a:xfrm>
            <a:off x="9871473" y="5076925"/>
            <a:ext cx="1847676" cy="10546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Add anything that only happens in the Village HERE</a:t>
            </a:r>
            <a:endParaRPr lang="en-GB" dirty="0"/>
          </a:p>
        </p:txBody>
      </p:sp>
      <p:cxnSp>
        <p:nvCxnSpPr>
          <p:cNvPr id="14" name="Straight Arrow Connector 13"/>
          <p:cNvCxnSpPr/>
          <p:nvPr/>
        </p:nvCxnSpPr>
        <p:spPr>
          <a:xfrm flipV="1">
            <a:off x="2826327" y="4101842"/>
            <a:ext cx="1181382" cy="469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8826778" y="4762606"/>
            <a:ext cx="1188495" cy="489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983893" y="423105"/>
            <a:ext cx="2220471" cy="10631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Add anything that happens in the town and village here</a:t>
            </a:r>
            <a:endParaRPr lang="en-GB" dirty="0"/>
          </a:p>
        </p:txBody>
      </p:sp>
      <p:cxnSp>
        <p:nvCxnSpPr>
          <p:cNvPr id="19" name="Straight Arrow Connector 18"/>
          <p:cNvCxnSpPr/>
          <p:nvPr/>
        </p:nvCxnSpPr>
        <p:spPr>
          <a:xfrm flipH="1">
            <a:off x="6076248" y="1150281"/>
            <a:ext cx="158297" cy="1321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5410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5028" y="323938"/>
            <a:ext cx="7886700" cy="796409"/>
          </a:xfrm>
        </p:spPr>
        <p:txBody>
          <a:bodyPr>
            <a:normAutofit/>
          </a:bodyPr>
          <a:lstStyle/>
          <a:p>
            <a:r>
              <a:rPr lang="en-US" sz="3600" b="1" dirty="0" smtClean="0">
                <a:latin typeface="Calibri Light" panose="020F0302020204030204" pitchFamily="34" charset="0"/>
                <a:cs typeface="Calibri Light" panose="020F0302020204030204" pitchFamily="34" charset="0"/>
              </a:rPr>
              <a:t>Clues to help you complete the diagram:</a:t>
            </a:r>
            <a:endParaRPr lang="en-GB" sz="3600" b="1"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1447714" y="1262793"/>
            <a:ext cx="9461328" cy="4975654"/>
          </a:xfrm>
        </p:spPr>
        <p:txBody>
          <a:bodyPr numCol="2">
            <a:normAutofit fontScale="92500" lnSpcReduction="20000"/>
          </a:bodyPr>
          <a:lstStyle/>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What kind of jobs do the people do?</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How much space is there?</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How clean is it?</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Is there a river?</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Is there a church?</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How busy is it?</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Is there a lord of the manor?</a:t>
            </a:r>
          </a:p>
          <a:p>
            <a:pPr>
              <a:buFont typeface="Wingdings" panose="05000000000000000000" pitchFamily="2" charset="2"/>
              <a:buChar char="§"/>
            </a:pPr>
            <a:endParaRPr lang="en-GB" dirty="0" smtClean="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What are the buildings made out of?</a:t>
            </a:r>
          </a:p>
          <a:p>
            <a:pPr>
              <a:buFont typeface="Wingdings" panose="05000000000000000000" pitchFamily="2" charset="2"/>
              <a:buChar char="§"/>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What are the streets made out of?</a:t>
            </a:r>
          </a:p>
          <a:p>
            <a:pPr>
              <a:buFont typeface="Wingdings" panose="05000000000000000000" pitchFamily="2" charset="2"/>
              <a:buChar char="§"/>
            </a:pPr>
            <a:endParaRPr lang="en-GB" dirty="0" smtClean="0">
              <a:latin typeface="Calibri Light" panose="020F0302020204030204" pitchFamily="34" charset="0"/>
              <a:cs typeface="Calibri Light" panose="020F0302020204030204" pitchFamily="34" charset="0"/>
            </a:endParaRPr>
          </a:p>
          <a:p>
            <a:pPr>
              <a:buFont typeface="Wingdings" panose="05000000000000000000" pitchFamily="2" charset="2"/>
              <a:buChar char="§"/>
            </a:pPr>
            <a:r>
              <a:rPr lang="en-GB" dirty="0" smtClean="0">
                <a:latin typeface="Calibri Light" panose="020F0302020204030204" pitchFamily="34" charset="0"/>
                <a:cs typeface="Calibri Light" panose="020F0302020204030204" pitchFamily="34" charset="0"/>
              </a:rPr>
              <a:t>Are there walls to protect it?</a:t>
            </a:r>
          </a:p>
          <a:p>
            <a:pPr>
              <a:buFont typeface="Wingdings" panose="05000000000000000000" pitchFamily="2" charset="2"/>
              <a:buChar char="q"/>
            </a:pPr>
            <a:endParaRPr lang="en-GB" dirty="0">
              <a:latin typeface="Calibri Light" panose="020F0302020204030204" pitchFamily="34" charset="0"/>
              <a:cs typeface="Calibri Light" panose="020F0302020204030204" pitchFamily="34" charset="0"/>
            </a:endParaRPr>
          </a:p>
          <a:p>
            <a:pPr>
              <a:buFont typeface="Wingdings" panose="05000000000000000000" pitchFamily="2" charset="2"/>
              <a:buChar char="q"/>
            </a:pPr>
            <a:endParaRPr lang="en-GB" dirty="0" smtClean="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3445105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1665"/>
            <a:ext cx="11582400" cy="1325563"/>
          </a:xfrm>
        </p:spPr>
        <p:txBody>
          <a:bodyPr>
            <a:normAutofit/>
          </a:bodyPr>
          <a:lstStyle/>
          <a:p>
            <a:r>
              <a:rPr lang="en-GB" dirty="0" smtClean="0">
                <a:solidFill>
                  <a:srgbClr val="FF0000"/>
                </a:solidFill>
                <a:latin typeface="Calibri Light" panose="020F0302020204030204" pitchFamily="34" charset="0"/>
                <a:cs typeface="Calibri Light" panose="020F0302020204030204" pitchFamily="34" charset="0"/>
              </a:rPr>
              <a:t>Task 6 : </a:t>
            </a:r>
            <a:r>
              <a:rPr lang="en-GB" dirty="0" smtClean="0">
                <a:latin typeface="Calibri Light" panose="020F0302020204030204" pitchFamily="34" charset="0"/>
                <a:cs typeface="Calibri Light" panose="020F0302020204030204" pitchFamily="34" charset="0"/>
              </a:rPr>
              <a:t>What are the similarities and differences between a medieval town and village?</a:t>
            </a:r>
            <a:endParaRPr lang="en-GB"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a:xfrm>
            <a:off x="457200" y="1817224"/>
            <a:ext cx="12052300" cy="4351338"/>
          </a:xfrm>
        </p:spPr>
        <p:txBody>
          <a:bodyPr/>
          <a:lstStyle/>
          <a:p>
            <a:pPr marL="0" indent="0">
              <a:buNone/>
            </a:pPr>
            <a:r>
              <a:rPr lang="en-GB" dirty="0" smtClean="0">
                <a:latin typeface="Calibri Light" panose="020F0302020204030204" pitchFamily="34" charset="0"/>
                <a:cs typeface="Calibri Light" panose="020F0302020204030204" pitchFamily="34" charset="0"/>
              </a:rPr>
              <a:t>a) Write one paragraph explaining what is the</a:t>
            </a:r>
            <a:r>
              <a:rPr lang="en-GB" b="1" dirty="0" smtClean="0">
                <a:latin typeface="Calibri Light" panose="020F0302020204030204" pitchFamily="34" charset="0"/>
                <a:cs typeface="Calibri Light" panose="020F0302020204030204" pitchFamily="34" charset="0"/>
              </a:rPr>
              <a:t> same </a:t>
            </a:r>
            <a:r>
              <a:rPr lang="en-GB" dirty="0" smtClean="0">
                <a:latin typeface="Calibri Light" panose="020F0302020204030204" pitchFamily="34" charset="0"/>
                <a:cs typeface="Calibri Light" panose="020F0302020204030204" pitchFamily="34" charset="0"/>
              </a:rPr>
              <a:t>about medieval towns and villages e.g. they both have Churches and care about religion.</a:t>
            </a:r>
          </a:p>
          <a:p>
            <a:pPr marL="0" indent="0">
              <a:buNone/>
            </a:pPr>
            <a:r>
              <a:rPr lang="en-GB" dirty="0" smtClean="0">
                <a:latin typeface="Calibri Light" panose="020F0302020204030204" pitchFamily="34" charset="0"/>
                <a:cs typeface="Calibri Light" panose="020F0302020204030204" pitchFamily="34" charset="0"/>
              </a:rPr>
              <a:t>b) Write a paragraph explaining what is </a:t>
            </a:r>
            <a:r>
              <a:rPr lang="en-GB" b="1" dirty="0" smtClean="0">
                <a:latin typeface="Calibri Light" panose="020F0302020204030204" pitchFamily="34" charset="0"/>
                <a:cs typeface="Calibri Light" panose="020F0302020204030204" pitchFamily="34" charset="0"/>
              </a:rPr>
              <a:t>different</a:t>
            </a:r>
            <a:r>
              <a:rPr lang="en-GB" dirty="0" smtClean="0">
                <a:latin typeface="Calibri Light" panose="020F0302020204030204" pitchFamily="34" charset="0"/>
                <a:cs typeface="Calibri Light" panose="020F0302020204030204" pitchFamily="34" charset="0"/>
              </a:rPr>
              <a:t> about them. E.g. People who lived in towns had more freedom than people who lived in the villages.</a:t>
            </a:r>
            <a:endParaRPr lang="en-GB" dirty="0">
              <a:latin typeface="Calibri Light" panose="020F0302020204030204" pitchFamily="34" charset="0"/>
              <a:cs typeface="Calibri Light" panose="020F03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2471991414"/>
              </p:ext>
            </p:extLst>
          </p:nvPr>
        </p:nvGraphicFramePr>
        <p:xfrm>
          <a:off x="3517899" y="3862305"/>
          <a:ext cx="4471774" cy="2743200"/>
        </p:xfrm>
        <a:graphic>
          <a:graphicData uri="http://schemas.openxmlformats.org/drawingml/2006/table">
            <a:tbl>
              <a:tblPr firstRow="1" bandRow="1">
                <a:tableStyleId>{21E4AEA4-8DFA-4A89-87EB-49C32662AFE0}</a:tableStyleId>
              </a:tblPr>
              <a:tblGrid>
                <a:gridCol w="2235887">
                  <a:extLst>
                    <a:ext uri="{9D8B030D-6E8A-4147-A177-3AD203B41FA5}">
                      <a16:colId xmlns:a16="http://schemas.microsoft.com/office/drawing/2014/main" xmlns="" val="20000"/>
                    </a:ext>
                  </a:extLst>
                </a:gridCol>
                <a:gridCol w="2235887">
                  <a:extLst>
                    <a:ext uri="{9D8B030D-6E8A-4147-A177-3AD203B41FA5}">
                      <a16:colId xmlns:a16="http://schemas.microsoft.com/office/drawing/2014/main" xmlns="" val="20001"/>
                    </a:ext>
                  </a:extLst>
                </a:gridCol>
              </a:tblGrid>
              <a:tr h="272746">
                <a:tc>
                  <a:txBody>
                    <a:bodyPr/>
                    <a:lstStyle/>
                    <a:p>
                      <a:r>
                        <a:rPr lang="en-GB" sz="1400" dirty="0" smtClean="0"/>
                        <a:t>Similarity</a:t>
                      </a:r>
                      <a:endParaRPr lang="en-GB" sz="1400" dirty="0"/>
                    </a:p>
                  </a:txBody>
                  <a:tcPr/>
                </a:tc>
                <a:tc>
                  <a:txBody>
                    <a:bodyPr/>
                    <a:lstStyle/>
                    <a:p>
                      <a:r>
                        <a:rPr lang="en-GB" sz="1400" dirty="0" smtClean="0"/>
                        <a:t>Difference</a:t>
                      </a:r>
                      <a:endParaRPr lang="en-GB" sz="1400" dirty="0"/>
                    </a:p>
                  </a:txBody>
                  <a:tcPr/>
                </a:tc>
                <a:extLst>
                  <a:ext uri="{0D108BD9-81ED-4DB2-BD59-A6C34878D82A}">
                    <a16:rowId xmlns:a16="http://schemas.microsoft.com/office/drawing/2014/main" xmlns="" val="10000"/>
                  </a:ext>
                </a:extLst>
              </a:tr>
              <a:tr h="2287436">
                <a:tc>
                  <a:txBody>
                    <a:bodyPr/>
                    <a:lstStyle/>
                    <a:p>
                      <a:r>
                        <a:rPr lang="en-GB" sz="1400" dirty="0" smtClean="0"/>
                        <a:t>Likewise</a:t>
                      </a:r>
                    </a:p>
                    <a:p>
                      <a:endParaRPr lang="en-GB" sz="1400" dirty="0" smtClean="0"/>
                    </a:p>
                    <a:p>
                      <a:r>
                        <a:rPr lang="en-GB" sz="1400" dirty="0" smtClean="0"/>
                        <a:t>Identical</a:t>
                      </a:r>
                    </a:p>
                    <a:p>
                      <a:endParaRPr lang="en-GB" sz="1400" dirty="0" smtClean="0"/>
                    </a:p>
                    <a:p>
                      <a:r>
                        <a:rPr lang="en-GB" sz="1400" dirty="0" smtClean="0"/>
                        <a:t>Comparable</a:t>
                      </a:r>
                    </a:p>
                    <a:p>
                      <a:endParaRPr lang="en-GB" sz="1400" dirty="0" smtClean="0"/>
                    </a:p>
                    <a:p>
                      <a:r>
                        <a:rPr lang="en-GB" sz="1400" dirty="0" smtClean="0"/>
                        <a:t>Repeated</a:t>
                      </a:r>
                    </a:p>
                    <a:p>
                      <a:endParaRPr lang="en-GB" sz="1400" dirty="0" smtClean="0"/>
                    </a:p>
                    <a:p>
                      <a:r>
                        <a:rPr lang="en-GB" sz="1400" dirty="0" smtClean="0"/>
                        <a:t>In the same way</a:t>
                      </a:r>
                    </a:p>
                    <a:p>
                      <a:endParaRPr lang="en-GB" sz="1400" dirty="0" smtClean="0"/>
                    </a:p>
                    <a:p>
                      <a:r>
                        <a:rPr lang="en-GB" sz="1400" dirty="0" smtClean="0"/>
                        <a:t>This compares</a:t>
                      </a:r>
                      <a:r>
                        <a:rPr lang="en-GB" sz="1400" baseline="0" dirty="0" smtClean="0"/>
                        <a:t> with</a:t>
                      </a:r>
                      <a:endParaRPr lang="en-GB" sz="1400" dirty="0"/>
                    </a:p>
                  </a:txBody>
                  <a:tcPr/>
                </a:tc>
                <a:tc>
                  <a:txBody>
                    <a:bodyPr/>
                    <a:lstStyle/>
                    <a:p>
                      <a:r>
                        <a:rPr lang="en-GB" sz="1400" dirty="0" smtClean="0"/>
                        <a:t>However</a:t>
                      </a:r>
                    </a:p>
                    <a:p>
                      <a:endParaRPr lang="en-GB" sz="1400" dirty="0" smtClean="0"/>
                    </a:p>
                    <a:p>
                      <a:r>
                        <a:rPr lang="en-GB" sz="1400" dirty="0" smtClean="0"/>
                        <a:t>In</a:t>
                      </a:r>
                      <a:r>
                        <a:rPr lang="en-GB" sz="1400" baseline="0" dirty="0" smtClean="0"/>
                        <a:t> contrast</a:t>
                      </a:r>
                    </a:p>
                    <a:p>
                      <a:endParaRPr lang="en-GB" sz="1400" baseline="0" dirty="0" smtClean="0"/>
                    </a:p>
                    <a:p>
                      <a:r>
                        <a:rPr lang="en-GB" sz="1400" baseline="0" dirty="0" smtClean="0"/>
                        <a:t>Dissimilar</a:t>
                      </a:r>
                    </a:p>
                    <a:p>
                      <a:endParaRPr lang="en-GB" sz="1400" baseline="0" dirty="0" smtClean="0"/>
                    </a:p>
                    <a:p>
                      <a:r>
                        <a:rPr lang="en-GB" sz="1400" baseline="0" dirty="0" smtClean="0"/>
                        <a:t>Different</a:t>
                      </a:r>
                    </a:p>
                    <a:p>
                      <a:endParaRPr lang="en-GB" sz="1400" baseline="0" dirty="0" smtClean="0"/>
                    </a:p>
                    <a:p>
                      <a:r>
                        <a:rPr lang="en-GB" sz="1400" baseline="0" dirty="0" smtClean="0"/>
                        <a:t>Conversely</a:t>
                      </a:r>
                    </a:p>
                    <a:p>
                      <a:endParaRPr lang="en-GB" sz="1400" baseline="0" dirty="0" smtClean="0"/>
                    </a:p>
                    <a:p>
                      <a:r>
                        <a:rPr lang="en-GB" sz="1400" baseline="0" dirty="0" smtClean="0"/>
                        <a:t>Compared to</a:t>
                      </a:r>
                      <a:endParaRPr lang="en-GB" sz="1400" dirty="0"/>
                    </a:p>
                  </a:txBody>
                  <a:tcPr/>
                </a:tc>
                <a:extLst>
                  <a:ext uri="{0D108BD9-81ED-4DB2-BD59-A6C34878D82A}">
                    <a16:rowId xmlns:a16="http://schemas.microsoft.com/office/drawing/2014/main" xmlns="" val="10001"/>
                  </a:ext>
                </a:extLst>
              </a:tr>
            </a:tbl>
          </a:graphicData>
        </a:graphic>
      </p:graphicFrame>
      <p:sp>
        <p:nvSpPr>
          <p:cNvPr id="5" name="TextBox 4"/>
          <p:cNvSpPr txBox="1"/>
          <p:nvPr/>
        </p:nvSpPr>
        <p:spPr>
          <a:xfrm>
            <a:off x="759379" y="3992893"/>
            <a:ext cx="1569651" cy="2062103"/>
          </a:xfrm>
          <a:prstGeom prst="rect">
            <a:avLst/>
          </a:prstGeom>
          <a:noFill/>
        </p:spPr>
        <p:txBody>
          <a:bodyPr wrap="square" rtlCol="0">
            <a:spAutoFit/>
          </a:bodyPr>
          <a:lstStyle/>
          <a:p>
            <a:r>
              <a:rPr lang="en-GB" sz="1600" b="1" dirty="0">
                <a:solidFill>
                  <a:schemeClr val="accent2"/>
                </a:solidFill>
                <a:latin typeface="Century Gothic" panose="020B0502020202020204" pitchFamily="34" charset="0"/>
              </a:rPr>
              <a:t>Why not challenge yourself to use some of these comparison words in your writing.</a:t>
            </a:r>
          </a:p>
        </p:txBody>
      </p:sp>
    </p:spTree>
    <p:extLst>
      <p:ext uri="{BB962C8B-B14F-4D97-AF65-F5344CB8AC3E}">
        <p14:creationId xmlns:p14="http://schemas.microsoft.com/office/powerpoint/2010/main" xmlns="" val="4283453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Quiz – CAN YOU REMEMBER? </a:t>
            </a:r>
            <a:endParaRPr lang="en-GB" dirty="0"/>
          </a:p>
        </p:txBody>
      </p:sp>
      <p:sp>
        <p:nvSpPr>
          <p:cNvPr id="4" name="Content Placeholder 2"/>
          <p:cNvSpPr>
            <a:spLocks noGrp="1"/>
          </p:cNvSpPr>
          <p:nvPr>
            <p:ph idx="1"/>
          </p:nvPr>
        </p:nvSpPr>
        <p:spPr/>
        <p:txBody>
          <a:bodyPr/>
          <a:lstStyle/>
          <a:p>
            <a:pPr marL="514350" indent="-514350">
              <a:buFontTx/>
              <a:buAutoNum type="arabicPeriod"/>
            </a:pPr>
            <a:r>
              <a:rPr lang="en-US" altLang="en-US" sz="2800" dirty="0" smtClean="0"/>
              <a:t>What was the most important building in the towns and the villages?</a:t>
            </a:r>
          </a:p>
          <a:p>
            <a:pPr marL="514350" indent="-514350">
              <a:buFontTx/>
              <a:buAutoNum type="arabicPeriod"/>
            </a:pPr>
            <a:r>
              <a:rPr lang="en-US" altLang="en-US" dirty="0" smtClean="0"/>
              <a:t>Can you name 3 jobs that townspeople did?</a:t>
            </a:r>
          </a:p>
          <a:p>
            <a:pPr marL="514350" indent="-514350">
              <a:buFontTx/>
              <a:buAutoNum type="arabicPeriod"/>
            </a:pPr>
            <a:r>
              <a:rPr lang="en-US" altLang="en-US" sz="2800" dirty="0" smtClean="0"/>
              <a:t>Can you describe how medieval towns and villages were different?</a:t>
            </a:r>
          </a:p>
          <a:p>
            <a:pPr marL="514350" indent="-514350">
              <a:buFontTx/>
              <a:buAutoNum type="arabicPeriod"/>
            </a:pPr>
            <a:r>
              <a:rPr lang="en-US" altLang="en-US" dirty="0" smtClean="0"/>
              <a:t>What happened to peasants who ran away to the towns and stayed for a year?</a:t>
            </a:r>
          </a:p>
          <a:p>
            <a:pPr marL="514350" indent="-514350">
              <a:buFontTx/>
              <a:buAutoNum type="arabicPeriod"/>
            </a:pPr>
            <a:r>
              <a:rPr lang="en-US" altLang="en-US" dirty="0" smtClean="0"/>
              <a:t>What was a guild?</a:t>
            </a:r>
          </a:p>
          <a:p>
            <a:pPr marL="514350" indent="-514350">
              <a:buFontTx/>
              <a:buAutoNum type="arabicPeriod"/>
            </a:pPr>
            <a:r>
              <a:rPr lang="en-US" altLang="en-US" dirty="0" smtClean="0"/>
              <a:t>Where would you have preferred to live, the Medieval town or the Medieval Village? Why?</a:t>
            </a:r>
          </a:p>
          <a:p>
            <a:pPr marL="514350" indent="-514350">
              <a:buFontTx/>
              <a:buAutoNum type="arabicPeriod"/>
            </a:pPr>
            <a:endParaRPr lang="en-GB" altLang="en-US" sz="2800" dirty="0" smtClean="0"/>
          </a:p>
        </p:txBody>
      </p:sp>
    </p:spTree>
    <p:extLst>
      <p:ext uri="{BB962C8B-B14F-4D97-AF65-F5344CB8AC3E}">
        <p14:creationId xmlns:p14="http://schemas.microsoft.com/office/powerpoint/2010/main" xmlns="" val="370245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Task 7</a:t>
            </a:r>
            <a:r>
              <a:rPr lang="en-US" dirty="0"/>
              <a:t>:  Check your answers. Tick them with if you were correct.</a:t>
            </a:r>
            <a:r>
              <a:rPr lang="en-GB" dirty="0"/>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pPr marL="514350" indent="-514350">
              <a:buFontTx/>
              <a:buAutoNum type="arabicPeriod"/>
            </a:pPr>
            <a:r>
              <a:rPr lang="en-US" altLang="en-US" dirty="0"/>
              <a:t>What was the most important building in the towns and the villages</a:t>
            </a:r>
            <a:r>
              <a:rPr lang="en-US" altLang="en-US" dirty="0" smtClean="0"/>
              <a:t>? </a:t>
            </a:r>
            <a:r>
              <a:rPr lang="en-US" altLang="en-US" dirty="0" smtClean="0">
                <a:solidFill>
                  <a:srgbClr val="FF0000"/>
                </a:solidFill>
              </a:rPr>
              <a:t>The </a:t>
            </a:r>
            <a:r>
              <a:rPr lang="en-US" altLang="en-US" dirty="0">
                <a:solidFill>
                  <a:srgbClr val="FF0000"/>
                </a:solidFill>
              </a:rPr>
              <a:t>c</a:t>
            </a:r>
            <a:r>
              <a:rPr lang="en-US" altLang="en-US" dirty="0" smtClean="0">
                <a:solidFill>
                  <a:srgbClr val="FF0000"/>
                </a:solidFill>
              </a:rPr>
              <a:t>hurch</a:t>
            </a:r>
            <a:endParaRPr lang="en-US" altLang="en-US" dirty="0">
              <a:solidFill>
                <a:srgbClr val="FF0000"/>
              </a:solidFill>
            </a:endParaRPr>
          </a:p>
          <a:p>
            <a:pPr marL="514350" indent="-514350">
              <a:buFontTx/>
              <a:buAutoNum type="arabicPeriod"/>
            </a:pPr>
            <a:r>
              <a:rPr lang="en-US" altLang="en-US" dirty="0"/>
              <a:t>Can you name 3 jobs that townspeople did</a:t>
            </a:r>
            <a:r>
              <a:rPr lang="en-US" altLang="en-US" dirty="0" smtClean="0"/>
              <a:t>? </a:t>
            </a:r>
            <a:r>
              <a:rPr lang="en-US" altLang="en-US" dirty="0" smtClean="0">
                <a:solidFill>
                  <a:srgbClr val="FF0000"/>
                </a:solidFill>
              </a:rPr>
              <a:t>Look at slide 7</a:t>
            </a:r>
            <a:endParaRPr lang="en-US" altLang="en-US" dirty="0">
              <a:solidFill>
                <a:srgbClr val="FF0000"/>
              </a:solidFill>
            </a:endParaRPr>
          </a:p>
          <a:p>
            <a:pPr marL="514350" indent="-514350">
              <a:buFontTx/>
              <a:buAutoNum type="arabicPeriod"/>
            </a:pPr>
            <a:r>
              <a:rPr lang="en-US" altLang="en-US" dirty="0"/>
              <a:t>Can you describe how medieval towns and villages were </a:t>
            </a:r>
            <a:r>
              <a:rPr lang="en-US" altLang="en-US" dirty="0" smtClean="0"/>
              <a:t>different? </a:t>
            </a:r>
            <a:r>
              <a:rPr lang="en-US" altLang="en-US" dirty="0" smtClean="0">
                <a:solidFill>
                  <a:srgbClr val="FF0000"/>
                </a:solidFill>
              </a:rPr>
              <a:t>More freedom for towns people, but also less protection? Towns had more people, more crowded, less living space, had to buy food, different types of trades. Villagers able to grow food- self sufficient, more living space, less freedom to leave land, less opportunity – most jobs to do with farming</a:t>
            </a:r>
            <a:endParaRPr lang="en-US" altLang="en-US" dirty="0">
              <a:solidFill>
                <a:srgbClr val="FF0000"/>
              </a:solidFill>
            </a:endParaRPr>
          </a:p>
          <a:p>
            <a:pPr marL="514350" indent="-514350">
              <a:buFontTx/>
              <a:buAutoNum type="arabicPeriod"/>
            </a:pPr>
            <a:r>
              <a:rPr lang="en-US" altLang="en-US" dirty="0"/>
              <a:t>What happened to peasants who ran away to the towns and stayed for a year</a:t>
            </a:r>
            <a:r>
              <a:rPr lang="en-US" altLang="en-US" dirty="0" smtClean="0"/>
              <a:t>? </a:t>
            </a:r>
            <a:r>
              <a:rPr lang="en-US" altLang="en-US" dirty="0" smtClean="0">
                <a:solidFill>
                  <a:srgbClr val="FF0000"/>
                </a:solidFill>
              </a:rPr>
              <a:t>They became free men.</a:t>
            </a:r>
            <a:endParaRPr lang="en-US" altLang="en-US" dirty="0">
              <a:solidFill>
                <a:srgbClr val="FF0000"/>
              </a:solidFill>
            </a:endParaRPr>
          </a:p>
          <a:p>
            <a:pPr marL="514350" indent="-514350">
              <a:buFontTx/>
              <a:buAutoNum type="arabicPeriod"/>
            </a:pPr>
            <a:r>
              <a:rPr lang="en-US" altLang="en-US" dirty="0"/>
              <a:t>What was a guild</a:t>
            </a:r>
            <a:r>
              <a:rPr lang="en-US" altLang="en-US" dirty="0" smtClean="0"/>
              <a:t>? </a:t>
            </a:r>
            <a:r>
              <a:rPr lang="en-US" altLang="en-US" dirty="0" smtClean="0">
                <a:solidFill>
                  <a:srgbClr val="FF0000"/>
                </a:solidFill>
              </a:rPr>
              <a:t>Groups formed by tradesmen to protect their rights and guarantee the quality of their work.</a:t>
            </a:r>
            <a:endParaRPr lang="en-US" altLang="en-US" dirty="0">
              <a:solidFill>
                <a:srgbClr val="FF0000"/>
              </a:solidFill>
            </a:endParaRPr>
          </a:p>
          <a:p>
            <a:pPr marL="514350" indent="-514350">
              <a:buFontTx/>
              <a:buAutoNum type="arabicPeriod"/>
            </a:pPr>
            <a:r>
              <a:rPr lang="en-US" altLang="en-US" dirty="0"/>
              <a:t>Where would you have preferred to live, the Medieval town or the Medieval Village? </a:t>
            </a:r>
            <a:r>
              <a:rPr lang="en-US" altLang="en-US" dirty="0" smtClean="0"/>
              <a:t>Why? </a:t>
            </a:r>
            <a:r>
              <a:rPr lang="en-US" altLang="en-US" dirty="0" smtClean="0">
                <a:solidFill>
                  <a:srgbClr val="FF0000"/>
                </a:solidFill>
              </a:rPr>
              <a:t>Up to you, but remember there was no central heating!</a:t>
            </a:r>
            <a:r>
              <a:rPr lang="en-US" dirty="0">
                <a:solidFill>
                  <a:srgbClr val="FF0000"/>
                </a:solidFill>
              </a:rPr>
              <a:t> </a:t>
            </a:r>
            <a:r>
              <a:rPr lang="en-US" dirty="0" smtClean="0">
                <a:solidFill>
                  <a:srgbClr val="FF0000"/>
                </a:solidFill>
              </a:rPr>
              <a:t>The </a:t>
            </a:r>
            <a:r>
              <a:rPr lang="en-US" dirty="0">
                <a:solidFill>
                  <a:srgbClr val="FF0000"/>
                </a:solidFill>
              </a:rPr>
              <a:t>townspeople had more freedom, but also no job security. The peasants had less freedom but a guaranteed home!</a:t>
            </a:r>
            <a:endParaRPr lang="en-GB" dirty="0">
              <a:solidFill>
                <a:srgbClr val="FF0000"/>
              </a:solidFill>
            </a:endParaRPr>
          </a:p>
          <a:p>
            <a:pPr marL="514350" indent="-514350">
              <a:buFontTx/>
              <a:buAutoNum type="arabicPeriod"/>
            </a:pPr>
            <a:endParaRPr lang="en-US" altLang="en-US" dirty="0"/>
          </a:p>
          <a:p>
            <a:endParaRPr lang="en-GB" dirty="0"/>
          </a:p>
        </p:txBody>
      </p:sp>
    </p:spTree>
    <p:extLst>
      <p:ext uri="{BB962C8B-B14F-4D97-AF65-F5344CB8AC3E}">
        <p14:creationId xmlns:p14="http://schemas.microsoft.com/office/powerpoint/2010/main" xmlns="" val="2182184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nvGraphicFramePr>
        <p:xfrm>
          <a:off x="226543" y="4941464"/>
          <a:ext cx="3979696" cy="1508760"/>
        </p:xfrm>
        <a:graphic>
          <a:graphicData uri="http://schemas.openxmlformats.org/drawingml/2006/table">
            <a:tbl>
              <a:tblPr/>
              <a:tblGrid>
                <a:gridCol w="1154997"/>
                <a:gridCol w="2824699"/>
              </a:tblGrid>
              <a:tr h="0">
                <a:tc>
                  <a:txBody>
                    <a:bodyPr/>
                    <a:lstStyle/>
                    <a:p>
                      <a:pPr>
                        <a:spcAft>
                          <a:spcPts val="0"/>
                        </a:spcAft>
                      </a:pPr>
                      <a:r>
                        <a:rPr lang="en-GB" sz="1100" b="1" dirty="0">
                          <a:latin typeface="Calibri"/>
                          <a:ea typeface="Calibri"/>
                          <a:cs typeface="Times New Roman"/>
                        </a:rPr>
                        <a:t>Demesne </a:t>
                      </a: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a:latin typeface="Calibri"/>
                          <a:ea typeface="Calibri"/>
                          <a:cs typeface="Times New Roman"/>
                        </a:rPr>
                        <a:t>the name given to all the land the Lord owned</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a:latin typeface="Calibri"/>
                          <a:ea typeface="Calibri"/>
                          <a:cs typeface="Times New Roman"/>
                        </a:rPr>
                        <a:t>Fallow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dirty="0">
                          <a:latin typeface="Calibri"/>
                          <a:ea typeface="Calibri"/>
                          <a:cs typeface="Times New Roman"/>
                        </a:rPr>
                        <a:t>grazing animals on the land every 3 years to allow it to recover</a:t>
                      </a: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dirty="0">
                          <a:latin typeface="Calibri"/>
                          <a:ea typeface="Calibri"/>
                          <a:cs typeface="Times New Roman"/>
                        </a:rPr>
                        <a:t>Open field system</a:t>
                      </a: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a:latin typeface="Calibri"/>
                          <a:ea typeface="Calibri"/>
                          <a:cs typeface="Times New Roman"/>
                        </a:rPr>
                        <a:t>Land is farmed in strips across three fields</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a:latin typeface="Calibri"/>
                          <a:ea typeface="Calibri"/>
                          <a:cs typeface="Times New Roman"/>
                        </a:rPr>
                        <a:t>Symptoms</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a:latin typeface="Calibri"/>
                          <a:ea typeface="Calibri"/>
                          <a:cs typeface="Times New Roman"/>
                        </a:rPr>
                        <a:t>the effects of an illness on the body</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a:latin typeface="Calibri"/>
                          <a:ea typeface="Calibri"/>
                          <a:cs typeface="Times New Roman"/>
                        </a:rPr>
                        <a:t>Buboes</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a:latin typeface="Calibri"/>
                          <a:ea typeface="Calibri"/>
                          <a:cs typeface="Times New Roman"/>
                        </a:rPr>
                        <a:t>swelling in the groin and under the arm</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a:latin typeface="Calibri"/>
                          <a:ea typeface="Calibri"/>
                          <a:cs typeface="Times New Roman"/>
                        </a:rPr>
                        <a:t>Treatments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a:latin typeface="Calibri"/>
                          <a:ea typeface="Calibri"/>
                          <a:cs typeface="Times New Roman"/>
                        </a:rPr>
                        <a:t>a way of treating an illness</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spcAft>
                          <a:spcPts val="0"/>
                        </a:spcAft>
                      </a:pPr>
                      <a:r>
                        <a:rPr lang="en-GB" sz="1100" b="1">
                          <a:latin typeface="Calibri"/>
                          <a:ea typeface="Calibri"/>
                          <a:cs typeface="Times New Roman"/>
                        </a:rPr>
                        <a:t>Preventions</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100" b="1" dirty="0">
                          <a:latin typeface="Calibri"/>
                          <a:ea typeface="Calibri"/>
                          <a:cs typeface="Times New Roman"/>
                        </a:rPr>
                        <a:t>a way of stopping you getting an illness</a:t>
                      </a: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56" name="Rectangle 8"/>
          <p:cNvSpPr>
            <a:spLocks noChangeArrowheads="1"/>
          </p:cNvSpPr>
          <p:nvPr/>
        </p:nvSpPr>
        <p:spPr bwMode="auto">
          <a:xfrm>
            <a:off x="150545" y="66308"/>
            <a:ext cx="10780691" cy="49090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Appendix: Knowledge Organiser: Medieval Life </a:t>
            </a:r>
            <a:endParaRPr kumimoji="0" lang="en-GB"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Peasants lived in cottages, grew crops on strips of land and grazed their animals on the common land. They rotated their crops over three fields, always leaving one fallow. Historians calls this the open field system. The main crops grown were wheat, barley and rye.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Church was the most important building in the village. The Church bell told the peasants the time.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Lord of the Manor also had a large house, often made of stone. He owned about a quarter of all the land. We call all the land owned by the Lord his demesne.</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Each peasant had to farm some of the Lord’s land as payment for the land they lived on. The peasant was not allowed to leave the manor unless s/he had the Lord’s permission.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Black Death</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was a type of plague that spread throughout Europe during the 14</a:t>
            </a:r>
            <a:r>
              <a:rPr kumimoji="0" lang="en-GB"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century. The worst outbreak hit Britain in 1348-9 and may have killed 1.5 million people, which was 1/3</a:t>
            </a:r>
            <a:r>
              <a:rPr kumimoji="0" lang="en-GB"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rd</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of the population.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What caused it?</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 now believe that the Black death was a mixture of the bubonic and pneumonic plagues. It was spread by flea bites.  The fleas carried the </a:t>
            </a:r>
            <a:r>
              <a:rPr kumimoji="0" lang="en-GB" sz="10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Yersinia</a:t>
            </a:r>
            <a:r>
              <a:rPr kumimoji="0" lang="en-GB" sz="1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GB" sz="10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pestis</a:t>
            </a:r>
            <a:r>
              <a:rPr kumimoji="0" lang="en-GB" sz="1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bacteria and lived on Black rats.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Symptoms: </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Raised swellings on the neck and groin (buboes), fever, vomiting and coughing. It was very contagious. Most died within 3 days of showing symptoms.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Medieval beliefs about Causes:</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Medieval people did not understand about germs so they blamed many other causes for the disease. Here are some of the things they suggested caused the Black Death:</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stars and the planets in the wrong position</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Bad air from volcanoes and earthquakes</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Jewish people poisoning the water</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 punishment from God</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Medieval Treatments: </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Strange cures were tried, such a drinking mercury or strapping a shaved chicken to a </a:t>
            </a:r>
            <a:r>
              <a:rPr kumimoji="0" lang="en-GB" sz="10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buboe</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Herbal remedies were also used.</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Medieval Preventions: </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People tried to isolate themselves. Some attempts were made to clear the streets of rubbish as the smell was thought to cause the disease. Some villages stopped strangers entering. People wore magic charms or prayed.</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Black Death Consequences</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1350 the Black Death had reduced but it never really went away. There were further outbreaks throughout the 14</a:t>
            </a:r>
            <a:r>
              <a:rPr kumimoji="0" lang="en-GB"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and 15</a:t>
            </a:r>
            <a:r>
              <a:rPr kumimoji="0" lang="en-GB" sz="10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centuries.</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Short term Consequences: </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Black Death killed at least 1/3 of the population. The older generations were more affected and experienced a higher number of deaths.</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Fields went unploughed, food rotted in the fields, village farm animals went untended, escaped or died. Whole villages could be abandoned. Food sometimes became four times more expensive.  More land was available. Fewer workers meant that there was a shortage of labourers. Many Medieval Lords had to switch to sheep farming because it needed fewer people.  Laws at the time said that peasants had to stay on the Manor, but some peasant left to work for higher wages elsewhere. This upset the old ideas of the feudal system. </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Long term consequences:</a:t>
            </a: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In 1351 a new law was brought in which forced peasants to work for their pre- Black Death wages, this was very unpopular.</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People also lost respect for the Church which had been unable to provide protection. Many priests had died and were replaced with inexperienced ones.</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 1381 the peasants rebelled against the King, demanding more rights and fewer taxes. The rebellion failed but it signalled the beginning of the end of the medieval feudal system.</a:t>
            </a:r>
            <a:endParaRPr kumimoji="0" lang="en-GB"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Key Words</a:t>
            </a:r>
            <a:endParaRPr kumimoji="0" lang="en-GB" sz="9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5" name="Picture 9" descr="See the source image"/>
          <p:cNvPicPr>
            <a:picLocks noChangeAspect="1" noChangeArrowheads="1"/>
          </p:cNvPicPr>
          <p:nvPr/>
        </p:nvPicPr>
        <p:blipFill>
          <a:blip r:embed="rId2" cstate="print"/>
          <a:srcRect/>
          <a:stretch>
            <a:fillRect/>
          </a:stretch>
        </p:blipFill>
        <p:spPr bwMode="auto">
          <a:xfrm>
            <a:off x="5355380" y="4922433"/>
            <a:ext cx="720725" cy="1104900"/>
          </a:xfrm>
          <a:prstGeom prst="rect">
            <a:avLst/>
          </a:prstGeom>
          <a:noFill/>
        </p:spPr>
      </p:pic>
      <p:sp>
        <p:nvSpPr>
          <p:cNvPr id="17" name="Rectangle 9"/>
          <p:cNvSpPr>
            <a:spLocks noChangeArrowheads="1"/>
          </p:cNvSpPr>
          <p:nvPr/>
        </p:nvSpPr>
        <p:spPr bwMode="auto">
          <a:xfrm>
            <a:off x="6126480" y="4931722"/>
            <a:ext cx="4862946"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John Hatcher (Historian) on the consequences of the Black Death.</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“For the first time, lowly folk were enjoying a sense of their own worth. Increasingly, the old ways of doing things, the old levels of rents and wages, and the old customs were no longer accepted without question.”</a:t>
            </a:r>
            <a:endParaRPr kumimoji="0" lang="en-GB"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182" y="1066801"/>
            <a:ext cx="10515600" cy="887124"/>
          </a:xfrm>
        </p:spPr>
        <p:txBody>
          <a:bodyPr>
            <a:normAutofit fontScale="90000"/>
          </a:bodyPr>
          <a:lstStyle/>
          <a:p>
            <a:r>
              <a:rPr lang="en-US" dirty="0" smtClean="0"/>
              <a:t>Home Learning for Year 7 History</a:t>
            </a:r>
            <a:br>
              <a:rPr lang="en-US" dirty="0" smtClean="0"/>
            </a:br>
            <a:r>
              <a:rPr lang="en-US" sz="3100" dirty="0" smtClean="0"/>
              <a:t>This </a:t>
            </a:r>
            <a:r>
              <a:rPr lang="en-US" sz="3100" dirty="0"/>
              <a:t>unit will teach you about Medieval Life. You will be writing some historical fiction ( a story set in the past) and the next few weeks lessons will form part of your research for this task.</a:t>
            </a:r>
            <a:br>
              <a:rPr lang="en-US" sz="3100" dirty="0"/>
            </a:br>
            <a:r>
              <a:rPr lang="en-GB" sz="3100" dirty="0"/>
              <a:t/>
            </a:r>
            <a:br>
              <a:rPr lang="en-GB" sz="3100" dirty="0"/>
            </a:br>
            <a:endParaRPr lang="en-GB" dirty="0"/>
          </a:p>
        </p:txBody>
      </p:sp>
      <p:sp>
        <p:nvSpPr>
          <p:cNvPr id="3" name="Content Placeholder 2"/>
          <p:cNvSpPr>
            <a:spLocks noGrp="1"/>
          </p:cNvSpPr>
          <p:nvPr>
            <p:ph idx="1"/>
          </p:nvPr>
        </p:nvSpPr>
        <p:spPr>
          <a:xfrm>
            <a:off x="824346" y="2365952"/>
            <a:ext cx="10508672" cy="3563793"/>
          </a:xfrm>
        </p:spPr>
        <p:txBody>
          <a:bodyPr>
            <a:normAutofit fontScale="85000" lnSpcReduction="20000"/>
          </a:bodyPr>
          <a:lstStyle/>
          <a:p>
            <a:r>
              <a:rPr lang="en-US" dirty="0" smtClean="0"/>
              <a:t>Please work in your purple exercise books. If you don’t have this please use lined paper but keep your notes together.</a:t>
            </a:r>
          </a:p>
          <a:p>
            <a:r>
              <a:rPr lang="en-US" dirty="0" smtClean="0"/>
              <a:t>Work your way through the tasks on the power point.</a:t>
            </a:r>
          </a:p>
          <a:p>
            <a:r>
              <a:rPr lang="en-US" dirty="0" smtClean="0"/>
              <a:t>Answer in full sentences in your book.</a:t>
            </a:r>
          </a:p>
          <a:p>
            <a:r>
              <a:rPr lang="en-US" dirty="0" smtClean="0"/>
              <a:t>Each fortnight we will post a lesson that we expect to take about an hour and a half to work through. We will also give you a Meanwhile Elsewhere research homework which should take you another hour. </a:t>
            </a:r>
          </a:p>
          <a:p>
            <a:r>
              <a:rPr lang="en-US" dirty="0" smtClean="0"/>
              <a:t>If you get stuck, re-read the task and see if you can work it out. Next ask an adult or a friend. If you are still stuck don’t panic. If you are really unsure and you have tried everything else then you can email your History teacher.</a:t>
            </a:r>
          </a:p>
          <a:p>
            <a:r>
              <a:rPr lang="en-US" dirty="0" smtClean="0"/>
              <a:t>If you run out of work then continue to research your list of </a:t>
            </a:r>
            <a:r>
              <a:rPr lang="en-US" smtClean="0"/>
              <a:t>greatest Britons.</a:t>
            </a:r>
            <a:endParaRPr lang="en-US" dirty="0" smtClean="0"/>
          </a:p>
          <a:p>
            <a:endParaRPr lang="en-US" dirty="0" smtClean="0"/>
          </a:p>
        </p:txBody>
      </p:sp>
    </p:spTree>
    <p:extLst>
      <p:ext uri="{BB962C8B-B14F-4D97-AF65-F5344CB8AC3E}">
        <p14:creationId xmlns:p14="http://schemas.microsoft.com/office/powerpoint/2010/main" xmlns="" val="264687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104" y="407432"/>
            <a:ext cx="10083800" cy="1541118"/>
          </a:xfrm>
        </p:spPr>
        <p:txBody>
          <a:bodyPr>
            <a:noAutofit/>
          </a:bodyPr>
          <a:lstStyle/>
          <a:p>
            <a:r>
              <a:rPr lang="en-GB" sz="4000" dirty="0" smtClean="0">
                <a:latin typeface="Calibri Light" panose="020F0302020204030204" pitchFamily="34" charset="0"/>
                <a:cs typeface="Calibri Light" panose="020F0302020204030204" pitchFamily="34" charset="0"/>
              </a:rPr>
              <a:t>Write the title and today’s date :</a:t>
            </a:r>
            <a:r>
              <a:rPr lang="en-GB" sz="4000" b="1" u="sng" dirty="0" smtClean="0">
                <a:latin typeface="Calibri Light" panose="020F0302020204030204" pitchFamily="34" charset="0"/>
                <a:cs typeface="Calibri Light" panose="020F0302020204030204" pitchFamily="34" charset="0"/>
              </a:rPr>
              <a:t/>
            </a:r>
            <a:br>
              <a:rPr lang="en-GB" sz="4000" b="1" u="sng" dirty="0" smtClean="0">
                <a:latin typeface="Calibri Light" panose="020F0302020204030204" pitchFamily="34" charset="0"/>
                <a:cs typeface="Calibri Light" panose="020F0302020204030204" pitchFamily="34" charset="0"/>
              </a:rPr>
            </a:br>
            <a:r>
              <a:rPr lang="en-GB" sz="4000" b="1" u="sng" dirty="0" smtClean="0">
                <a:latin typeface="Calibri Light" panose="020F0302020204030204" pitchFamily="34" charset="0"/>
                <a:cs typeface="Calibri Light" panose="020F0302020204030204" pitchFamily="34" charset="0"/>
              </a:rPr>
              <a:t>What was life like in a medieval town?</a:t>
            </a:r>
            <a:endParaRPr lang="en-GB" sz="4000" b="1" u="sng" dirty="0">
              <a:latin typeface="Calibri Light" panose="020F0302020204030204" pitchFamily="34" charset="0"/>
              <a:cs typeface="Calibri Light" panose="020F0302020204030204" pitchFamily="34" charset="0"/>
            </a:endParaRPr>
          </a:p>
        </p:txBody>
      </p:sp>
      <p:sp>
        <p:nvSpPr>
          <p:cNvPr id="3" name="Rectangle 2"/>
          <p:cNvSpPr/>
          <p:nvPr/>
        </p:nvSpPr>
        <p:spPr>
          <a:xfrm>
            <a:off x="3047999" y="3105835"/>
            <a:ext cx="7580243" cy="1477328"/>
          </a:xfrm>
          <a:prstGeom prst="rect">
            <a:avLst/>
          </a:prstGeom>
        </p:spPr>
        <p:txBody>
          <a:bodyPr wrap="square">
            <a:spAutoFit/>
          </a:bodyPr>
          <a:lstStyle/>
          <a:p>
            <a:r>
              <a:rPr lang="en-GB" dirty="0"/>
              <a:t>Insert an image of a medieval town here. I used</a:t>
            </a:r>
            <a:r>
              <a:rPr lang="en-GB" dirty="0" smtClean="0"/>
              <a:t>:</a:t>
            </a:r>
          </a:p>
          <a:p>
            <a:r>
              <a:rPr lang="en-GB" dirty="0">
                <a:hlinkClick r:id="rId3"/>
              </a:rPr>
              <a:t>https://www.johndclare.net/KS3/1-6-2.htm</a:t>
            </a:r>
            <a:r>
              <a:rPr lang="en-GB" dirty="0">
                <a:hlinkClick r:id="rId4"/>
              </a:rPr>
              <a:t>o.uk/pin/266838346646908439/</a:t>
            </a:r>
            <a:endParaRPr lang="en-GB" dirty="0"/>
          </a:p>
          <a:p>
            <a:endParaRPr lang="en-GB" dirty="0"/>
          </a:p>
          <a:p>
            <a:endParaRPr lang="en-GB" dirty="0" smtClean="0"/>
          </a:p>
          <a:p>
            <a:endParaRPr lang="en-GB" dirty="0"/>
          </a:p>
        </p:txBody>
      </p:sp>
    </p:spTree>
    <p:extLst>
      <p:ext uri="{BB962C8B-B14F-4D97-AF65-F5344CB8AC3E}">
        <p14:creationId xmlns:p14="http://schemas.microsoft.com/office/powerpoint/2010/main" xmlns="" val="2899444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64233" y="0"/>
            <a:ext cx="7900086" cy="830997"/>
          </a:xfrm>
          <a:prstGeom prst="rect">
            <a:avLst/>
          </a:prstGeom>
          <a:noFill/>
        </p:spPr>
        <p:txBody>
          <a:bodyPr wrap="square" rtlCol="0">
            <a:spAutoFit/>
          </a:bodyPr>
          <a:lstStyle/>
          <a:p>
            <a:endParaRPr lang="en-GB" sz="1600" dirty="0">
              <a:latin typeface="Century Gothic" panose="020B0502020202020204" pitchFamily="34" charset="0"/>
            </a:endParaRPr>
          </a:p>
          <a:p>
            <a:r>
              <a:rPr lang="en-GB" sz="1600" dirty="0">
                <a:latin typeface="Calibri Light" panose="020F0302020204030204" pitchFamily="34" charset="0"/>
                <a:cs typeface="Calibri Light" panose="020F0302020204030204" pitchFamily="34" charset="0"/>
              </a:rPr>
              <a:t>Take a </a:t>
            </a:r>
            <a:r>
              <a:rPr lang="en-GB" sz="1600" dirty="0" smtClean="0">
                <a:latin typeface="Calibri Light" panose="020F0302020204030204" pitchFamily="34" charset="0"/>
                <a:cs typeface="Calibri Light" panose="020F0302020204030204" pitchFamily="34" charset="0"/>
              </a:rPr>
              <a:t> mental walk </a:t>
            </a:r>
            <a:r>
              <a:rPr lang="en-GB" sz="1600" dirty="0">
                <a:latin typeface="Calibri Light" panose="020F0302020204030204" pitchFamily="34" charset="0"/>
                <a:cs typeface="Calibri Light" panose="020F0302020204030204" pitchFamily="34" charset="0"/>
              </a:rPr>
              <a:t>round this </a:t>
            </a:r>
            <a:r>
              <a:rPr lang="en-GB" sz="1600" dirty="0" smtClean="0">
                <a:latin typeface="Calibri Light" panose="020F0302020204030204" pitchFamily="34" charset="0"/>
                <a:cs typeface="Calibri Light" panose="020F0302020204030204" pitchFamily="34" charset="0"/>
              </a:rPr>
              <a:t>image by zooming in. </a:t>
            </a:r>
            <a:r>
              <a:rPr lang="en-GB" sz="1600" dirty="0">
                <a:latin typeface="Calibri Light" panose="020F0302020204030204" pitchFamily="34" charset="0"/>
                <a:cs typeface="Calibri Light" panose="020F0302020204030204" pitchFamily="34" charset="0"/>
              </a:rPr>
              <a:t>What </a:t>
            </a:r>
            <a:r>
              <a:rPr lang="en-GB" sz="1600" dirty="0" smtClean="0">
                <a:latin typeface="Calibri Light" panose="020F0302020204030204" pitchFamily="34" charset="0"/>
                <a:cs typeface="Calibri Light" panose="020F0302020204030204" pitchFamily="34" charset="0"/>
              </a:rPr>
              <a:t>is different from the way we live today?</a:t>
            </a:r>
            <a:endParaRPr lang="en-GB" sz="1600" dirty="0">
              <a:latin typeface="Calibri Light" panose="020F0302020204030204" pitchFamily="34" charset="0"/>
              <a:cs typeface="Calibri Light" panose="020F0302020204030204" pitchFamily="34" charset="0"/>
            </a:endParaRPr>
          </a:p>
        </p:txBody>
      </p:sp>
      <p:sp>
        <p:nvSpPr>
          <p:cNvPr id="3" name="Rectangle 2"/>
          <p:cNvSpPr/>
          <p:nvPr/>
        </p:nvSpPr>
        <p:spPr>
          <a:xfrm>
            <a:off x="3048000" y="2967335"/>
            <a:ext cx="6096000" cy="923330"/>
          </a:xfrm>
          <a:prstGeom prst="rect">
            <a:avLst/>
          </a:prstGeom>
        </p:spPr>
        <p:txBody>
          <a:bodyPr>
            <a:spAutoFit/>
          </a:bodyPr>
          <a:lstStyle/>
          <a:p>
            <a:r>
              <a:rPr lang="en-GB" dirty="0"/>
              <a:t>Insert an image of a medieval town here, similar to the one at: </a:t>
            </a:r>
          </a:p>
          <a:p>
            <a:r>
              <a:rPr lang="en-GB" dirty="0"/>
              <a:t> </a:t>
            </a:r>
            <a:r>
              <a:rPr lang="en-GB" dirty="0">
                <a:hlinkClick r:id="rId2"/>
              </a:rPr>
              <a:t>https://www.johndclare.net/KS3/1-6-2.htm</a:t>
            </a:r>
            <a:endParaRPr lang="en-GB" dirty="0"/>
          </a:p>
          <a:p>
            <a:r>
              <a:rPr lang="en-GB" dirty="0"/>
              <a:t>Remember to respect all IP rights when selecting images.</a:t>
            </a:r>
          </a:p>
        </p:txBody>
      </p:sp>
    </p:spTree>
    <p:extLst>
      <p:ext uri="{BB962C8B-B14F-4D97-AF65-F5344CB8AC3E}">
        <p14:creationId xmlns:p14="http://schemas.microsoft.com/office/powerpoint/2010/main" xmlns="" val="1519112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3869"/>
            <a:ext cx="10515600" cy="1325563"/>
          </a:xfrm>
        </p:spPr>
        <p:txBody>
          <a:bodyPr>
            <a:normAutofit fontScale="90000"/>
          </a:bodyPr>
          <a:lstStyle/>
          <a:p>
            <a:r>
              <a:rPr lang="en-GB" dirty="0" smtClean="0">
                <a:solidFill>
                  <a:srgbClr val="FF0000"/>
                </a:solidFill>
                <a:latin typeface="Century Gothic" panose="020B0502020202020204" pitchFamily="34" charset="0"/>
              </a:rPr>
              <a:t>Task 1</a:t>
            </a:r>
            <a:r>
              <a:rPr lang="en-GB" dirty="0" smtClean="0">
                <a:latin typeface="Century Gothic" panose="020B0502020202020204" pitchFamily="34" charset="0"/>
              </a:rPr>
              <a:t>:</a:t>
            </a:r>
            <a:br>
              <a:rPr lang="en-GB" dirty="0" smtClean="0">
                <a:latin typeface="Century Gothic" panose="020B0502020202020204" pitchFamily="34" charset="0"/>
              </a:rPr>
            </a:br>
            <a:r>
              <a:rPr lang="en-GB" dirty="0" smtClean="0">
                <a:latin typeface="Calibri Light" panose="020F0302020204030204" pitchFamily="34" charset="0"/>
                <a:cs typeface="Calibri Light" panose="020F0302020204030204" pitchFamily="34" charset="0"/>
              </a:rPr>
              <a:t>Write 50 words describing the medieval town. You could talk about: transport, housing, jobs, religion.</a:t>
            </a:r>
            <a:r>
              <a:rPr lang="en-GB" dirty="0">
                <a:latin typeface="Calibri Light" panose="020F0302020204030204" pitchFamily="34" charset="0"/>
                <a:cs typeface="Calibri Light" panose="020F0302020204030204" pitchFamily="34" charset="0"/>
              </a:rPr>
              <a:t/>
            </a:r>
            <a:br>
              <a:rPr lang="en-GB" dirty="0">
                <a:latin typeface="Calibri Light" panose="020F0302020204030204" pitchFamily="34" charset="0"/>
                <a:cs typeface="Calibri Light" panose="020F0302020204030204" pitchFamily="34" charset="0"/>
              </a:rPr>
            </a:br>
            <a:endParaRPr lang="en-GB" dirty="0">
              <a:latin typeface="Calibri Light" panose="020F0302020204030204" pitchFamily="34" charset="0"/>
              <a:cs typeface="Calibri Light" panose="020F0302020204030204" pitchFamily="34" charset="0"/>
            </a:endParaRP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smtClean="0"/>
          </a:p>
          <a:p>
            <a:pPr marL="0" indent="0">
              <a:buNone/>
            </a:pPr>
            <a:endParaRPr lang="en-GB" dirty="0" smtClean="0"/>
          </a:p>
        </p:txBody>
      </p:sp>
      <p:sp>
        <p:nvSpPr>
          <p:cNvPr id="5" name="Rectangle 4"/>
          <p:cNvSpPr/>
          <p:nvPr/>
        </p:nvSpPr>
        <p:spPr>
          <a:xfrm>
            <a:off x="1656522" y="3077963"/>
            <a:ext cx="6940087" cy="923330"/>
          </a:xfrm>
          <a:prstGeom prst="rect">
            <a:avLst/>
          </a:prstGeom>
        </p:spPr>
        <p:txBody>
          <a:bodyPr wrap="square">
            <a:spAutoFit/>
          </a:bodyPr>
          <a:lstStyle/>
          <a:p>
            <a:r>
              <a:rPr lang="en-GB" dirty="0"/>
              <a:t>Insert an image of a medieval town </a:t>
            </a:r>
            <a:r>
              <a:rPr lang="en-GB" dirty="0" smtClean="0"/>
              <a:t>here, similar to the one at: </a:t>
            </a:r>
            <a:endParaRPr lang="en-GB" dirty="0"/>
          </a:p>
          <a:p>
            <a:r>
              <a:rPr lang="en-GB" dirty="0" smtClean="0"/>
              <a:t> </a:t>
            </a:r>
            <a:r>
              <a:rPr lang="en-GB" dirty="0" smtClean="0">
                <a:hlinkClick r:id="rId2"/>
              </a:rPr>
              <a:t>https</a:t>
            </a:r>
            <a:r>
              <a:rPr lang="en-GB" dirty="0">
                <a:hlinkClick r:id="rId2"/>
              </a:rPr>
              <a:t>://</a:t>
            </a:r>
            <a:r>
              <a:rPr lang="en-GB" dirty="0" smtClean="0">
                <a:hlinkClick r:id="rId2"/>
              </a:rPr>
              <a:t>www.johndclare.net/KS3/1-6-2.htm</a:t>
            </a:r>
            <a:endParaRPr lang="en-GB" dirty="0" smtClean="0"/>
          </a:p>
          <a:p>
            <a:r>
              <a:rPr lang="en-GB" dirty="0" smtClean="0"/>
              <a:t>Remember to respect all IP rights when selecting images.</a:t>
            </a:r>
            <a:endParaRPr lang="en-GB" dirty="0"/>
          </a:p>
        </p:txBody>
      </p:sp>
    </p:spTree>
    <p:extLst>
      <p:ext uri="{BB962C8B-B14F-4D97-AF65-F5344CB8AC3E}">
        <p14:creationId xmlns:p14="http://schemas.microsoft.com/office/powerpoint/2010/main" xmlns="" val="838221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Watch this : </a:t>
            </a:r>
            <a:r>
              <a:rPr lang="en-GB" dirty="0" smtClean="0">
                <a:hlinkClick r:id="rId2"/>
              </a:rPr>
              <a:t>Medieval Towns - Timelines.tv History of Britain A03 - YouTube</a:t>
            </a:r>
            <a:endParaRPr lang="en-GB" dirty="0"/>
          </a:p>
        </p:txBody>
      </p:sp>
      <p:sp>
        <p:nvSpPr>
          <p:cNvPr id="3" name="Content Placeholder 2"/>
          <p:cNvSpPr>
            <a:spLocks noGrp="1"/>
          </p:cNvSpPr>
          <p:nvPr>
            <p:ph idx="1"/>
          </p:nvPr>
        </p:nvSpPr>
        <p:spPr/>
        <p:txBody>
          <a:bodyPr/>
          <a:lstStyle/>
          <a:p>
            <a:pPr marL="0" indent="0">
              <a:buNone/>
            </a:pPr>
            <a:r>
              <a:rPr lang="en-GB" dirty="0" smtClean="0">
                <a:solidFill>
                  <a:srgbClr val="FF0000"/>
                </a:solidFill>
              </a:rPr>
              <a:t>Task 2:</a:t>
            </a:r>
          </a:p>
          <a:p>
            <a:pPr marL="0" indent="0">
              <a:buNone/>
            </a:pPr>
            <a:r>
              <a:rPr lang="en-GB" dirty="0" smtClean="0"/>
              <a:t>Answer the questions below in your book:</a:t>
            </a:r>
          </a:p>
          <a:p>
            <a:pPr marL="514350" indent="-514350">
              <a:buFontTx/>
              <a:buAutoNum type="arabicPeriod"/>
            </a:pPr>
            <a:r>
              <a:rPr lang="en-GB" altLang="en-US" dirty="0"/>
              <a:t>Towns like Ledbury formed around the Church. Why was this?</a:t>
            </a:r>
          </a:p>
          <a:p>
            <a:pPr marL="514350" indent="-514350">
              <a:buFontTx/>
              <a:buAutoNum type="arabicPeriod"/>
            </a:pPr>
            <a:r>
              <a:rPr lang="en-GB" altLang="en-US" dirty="0"/>
              <a:t>What did the town have to apply for in order to trade?</a:t>
            </a:r>
          </a:p>
          <a:p>
            <a:pPr marL="514350" indent="-514350">
              <a:buFontTx/>
              <a:buAutoNum type="arabicPeriod"/>
            </a:pPr>
            <a:r>
              <a:rPr lang="en-GB" altLang="en-US" dirty="0"/>
              <a:t>Who began to lease out the plots of land around the Church?</a:t>
            </a:r>
          </a:p>
          <a:p>
            <a:pPr marL="514350" indent="-514350">
              <a:buFontTx/>
              <a:buAutoNum type="arabicPeriod"/>
            </a:pPr>
            <a:r>
              <a:rPr lang="en-GB" altLang="en-US" dirty="0"/>
              <a:t>The trades people paid a rent of 12p rather than service. Why was this important?</a:t>
            </a:r>
          </a:p>
          <a:p>
            <a:pPr marL="514350" indent="-514350">
              <a:buFontTx/>
              <a:buAutoNum type="arabicPeriod"/>
            </a:pPr>
            <a:r>
              <a:rPr lang="en-GB" altLang="en-US" dirty="0"/>
              <a:t>What would happen if a peasant ran away to the town and stayed for a year?</a:t>
            </a:r>
          </a:p>
          <a:p>
            <a:endParaRPr lang="en-GB" dirty="0"/>
          </a:p>
        </p:txBody>
      </p:sp>
    </p:spTree>
    <p:extLst>
      <p:ext uri="{BB962C8B-B14F-4D97-AF65-F5344CB8AC3E}">
        <p14:creationId xmlns:p14="http://schemas.microsoft.com/office/powerpoint/2010/main" xmlns="" val="492215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look back at the picture in slide 1</a:t>
            </a:r>
            <a:endParaRPr lang="en-GB" dirty="0"/>
          </a:p>
        </p:txBody>
      </p:sp>
      <p:sp>
        <p:nvSpPr>
          <p:cNvPr id="3" name="Content Placeholder 2"/>
          <p:cNvSpPr>
            <a:spLocks noGrp="1"/>
          </p:cNvSpPr>
          <p:nvPr>
            <p:ph idx="1"/>
          </p:nvPr>
        </p:nvSpPr>
        <p:spPr>
          <a:xfrm>
            <a:off x="838200" y="1440873"/>
            <a:ext cx="10515600" cy="4736090"/>
          </a:xfrm>
        </p:spPr>
        <p:txBody>
          <a:bodyPr/>
          <a:lstStyle/>
          <a:p>
            <a:pPr marL="0" indent="0">
              <a:buNone/>
            </a:pPr>
            <a:r>
              <a:rPr lang="en-GB" dirty="0" smtClean="0"/>
              <a:t>What jobs do you think they had in a Medieval town?</a:t>
            </a:r>
          </a:p>
          <a:p>
            <a:pPr marL="0" indent="0">
              <a:buNone/>
            </a:pPr>
            <a:r>
              <a:rPr lang="en-US" dirty="0" smtClean="0">
                <a:solidFill>
                  <a:srgbClr val="FF0000"/>
                </a:solidFill>
              </a:rPr>
              <a:t>Task 3 </a:t>
            </a:r>
            <a:r>
              <a:rPr lang="en-US" dirty="0" smtClean="0"/>
              <a:t>: Use the slide on the next page to make a mind map. (Try doing it from memory if you can)</a:t>
            </a:r>
            <a:endParaRPr lang="en-GB" dirty="0" smtClean="0"/>
          </a:p>
          <a:p>
            <a:pPr marL="0" indent="0">
              <a:buNone/>
            </a:pPr>
            <a:endParaRPr lang="en-GB" dirty="0"/>
          </a:p>
        </p:txBody>
      </p:sp>
      <p:sp>
        <p:nvSpPr>
          <p:cNvPr id="6" name="Rounded Rectangle 5"/>
          <p:cNvSpPr/>
          <p:nvPr/>
        </p:nvSpPr>
        <p:spPr>
          <a:xfrm>
            <a:off x="3754582" y="3740727"/>
            <a:ext cx="3768436" cy="14962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Jobs in the Medieval Town</a:t>
            </a:r>
            <a:endParaRPr lang="en-GB" sz="2400" b="1" dirty="0"/>
          </a:p>
        </p:txBody>
      </p:sp>
      <p:cxnSp>
        <p:nvCxnSpPr>
          <p:cNvPr id="13" name="Straight Arrow Connector 12"/>
          <p:cNvCxnSpPr/>
          <p:nvPr/>
        </p:nvCxnSpPr>
        <p:spPr>
          <a:xfrm>
            <a:off x="7301345" y="4890655"/>
            <a:ext cx="1773382" cy="8728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2" cstate="print"/>
          <a:stretch>
            <a:fillRect/>
          </a:stretch>
        </p:blipFill>
        <p:spPr>
          <a:xfrm rot="7458634">
            <a:off x="2237509" y="4824109"/>
            <a:ext cx="1902117" cy="1005927"/>
          </a:xfrm>
          <a:prstGeom prst="rect">
            <a:avLst/>
          </a:prstGeom>
        </p:spPr>
      </p:pic>
      <p:pic>
        <p:nvPicPr>
          <p:cNvPr id="15" name="Picture 14"/>
          <p:cNvPicPr>
            <a:picLocks noChangeAspect="1"/>
          </p:cNvPicPr>
          <p:nvPr/>
        </p:nvPicPr>
        <p:blipFill>
          <a:blip r:embed="rId2" cstate="print"/>
          <a:stretch>
            <a:fillRect/>
          </a:stretch>
        </p:blipFill>
        <p:spPr>
          <a:xfrm rot="17746350">
            <a:off x="6719274" y="3052660"/>
            <a:ext cx="2055355" cy="1096429"/>
          </a:xfrm>
          <a:prstGeom prst="rect">
            <a:avLst/>
          </a:prstGeom>
        </p:spPr>
      </p:pic>
      <p:pic>
        <p:nvPicPr>
          <p:cNvPr id="16" name="Picture 15"/>
          <p:cNvPicPr>
            <a:picLocks noChangeAspect="1"/>
          </p:cNvPicPr>
          <p:nvPr/>
        </p:nvPicPr>
        <p:blipFill>
          <a:blip r:embed="rId2" cstate="print"/>
          <a:stretch>
            <a:fillRect/>
          </a:stretch>
        </p:blipFill>
        <p:spPr>
          <a:xfrm rot="11328824">
            <a:off x="2492239" y="3116035"/>
            <a:ext cx="1902117" cy="1005927"/>
          </a:xfrm>
          <a:prstGeom prst="rect">
            <a:avLst/>
          </a:prstGeom>
        </p:spPr>
      </p:pic>
    </p:spTree>
    <p:extLst>
      <p:ext uri="{BB962C8B-B14F-4D97-AF65-F5344CB8AC3E}">
        <p14:creationId xmlns:p14="http://schemas.microsoft.com/office/powerpoint/2010/main" xmlns="" val="1472207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3939" y="285244"/>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Calibri Light" panose="020F0302020204030204" pitchFamily="34" charset="0"/>
                <a:cs typeface="Calibri Light" panose="020F0302020204030204" pitchFamily="34" charset="0"/>
              </a:rPr>
              <a:t>Barber</a:t>
            </a:r>
          </a:p>
        </p:txBody>
      </p:sp>
      <p:sp>
        <p:nvSpPr>
          <p:cNvPr id="5" name="Rounded Rectangle 4"/>
          <p:cNvSpPr/>
          <p:nvPr/>
        </p:nvSpPr>
        <p:spPr>
          <a:xfrm>
            <a:off x="2033714" y="10379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t>This person would cut hair. But they would also act as a dentist, surgeon or blood-letter.</a:t>
            </a:r>
          </a:p>
        </p:txBody>
      </p:sp>
      <p:sp>
        <p:nvSpPr>
          <p:cNvPr id="8" name="Rounded Rectangle 7"/>
          <p:cNvSpPr/>
          <p:nvPr/>
        </p:nvSpPr>
        <p:spPr>
          <a:xfrm>
            <a:off x="4863411" y="1010176"/>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t>This person would weave together straw to make the thatched roofs that most medieval houses had.</a:t>
            </a:r>
          </a:p>
        </p:txBody>
      </p:sp>
      <p:sp>
        <p:nvSpPr>
          <p:cNvPr id="10" name="Rounded Rectangle 9"/>
          <p:cNvSpPr/>
          <p:nvPr/>
        </p:nvSpPr>
        <p:spPr>
          <a:xfrm>
            <a:off x="7693108" y="1021505"/>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a:t>These people were the security of the town. They would keep watch from the town walls or castle.</a:t>
            </a:r>
            <a:endParaRPr lang="en-GB" sz="1400" dirty="0"/>
          </a:p>
        </p:txBody>
      </p:sp>
      <p:sp>
        <p:nvSpPr>
          <p:cNvPr id="15" name="Rounded Rectangle 14"/>
          <p:cNvSpPr/>
          <p:nvPr/>
        </p:nvSpPr>
        <p:spPr>
          <a:xfrm>
            <a:off x="5113636" y="290401"/>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Calibri Light" panose="020F0302020204030204" pitchFamily="34" charset="0"/>
                <a:cs typeface="Calibri Light" panose="020F0302020204030204" pitchFamily="34" charset="0"/>
              </a:rPr>
              <a:t>Thatcher</a:t>
            </a:r>
          </a:p>
        </p:txBody>
      </p:sp>
      <p:sp>
        <p:nvSpPr>
          <p:cNvPr id="16" name="Rounded Rectangle 15"/>
          <p:cNvSpPr/>
          <p:nvPr/>
        </p:nvSpPr>
        <p:spPr>
          <a:xfrm>
            <a:off x="7943333" y="285243"/>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Calibri Light" panose="020F0302020204030204" pitchFamily="34" charset="0"/>
                <a:cs typeface="Calibri Light" panose="020F0302020204030204" pitchFamily="34" charset="0"/>
              </a:rPr>
              <a:t>Watchman</a:t>
            </a:r>
          </a:p>
        </p:txBody>
      </p:sp>
      <p:sp>
        <p:nvSpPr>
          <p:cNvPr id="17" name="Rounded Rectangle 16"/>
          <p:cNvSpPr/>
          <p:nvPr/>
        </p:nvSpPr>
        <p:spPr>
          <a:xfrm>
            <a:off x="2283939" y="2560944"/>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Calibri Light" panose="020F0302020204030204" pitchFamily="34" charset="0"/>
                <a:cs typeface="Calibri Light" panose="020F0302020204030204" pitchFamily="34" charset="0"/>
              </a:rPr>
              <a:t>Carpenter</a:t>
            </a:r>
          </a:p>
        </p:txBody>
      </p:sp>
      <p:sp>
        <p:nvSpPr>
          <p:cNvPr id="18" name="Rounded Rectangle 17"/>
          <p:cNvSpPr/>
          <p:nvPr/>
        </p:nvSpPr>
        <p:spPr>
          <a:xfrm>
            <a:off x="2033714" y="33136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dirty="0"/>
              <a:t>This was a skilled craftsman who made things out of wood. This could be lots of different things including furniture, roofing or materials for warfare.</a:t>
            </a:r>
          </a:p>
        </p:txBody>
      </p:sp>
      <p:sp>
        <p:nvSpPr>
          <p:cNvPr id="19" name="Rounded Rectangle 18"/>
          <p:cNvSpPr/>
          <p:nvPr/>
        </p:nvSpPr>
        <p:spPr>
          <a:xfrm>
            <a:off x="2033714" y="55893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a:t>Somebody who made shoes.</a:t>
            </a:r>
            <a:endParaRPr lang="en-GB" sz="1400" dirty="0"/>
          </a:p>
        </p:txBody>
      </p:sp>
      <p:sp>
        <p:nvSpPr>
          <p:cNvPr id="20" name="Rounded Rectangle 19"/>
          <p:cNvSpPr/>
          <p:nvPr/>
        </p:nvSpPr>
        <p:spPr>
          <a:xfrm>
            <a:off x="2283939" y="4835614"/>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Light" panose="020F0302020204030204" pitchFamily="34" charset="0"/>
                <a:cs typeface="Calibri Light" panose="020F0302020204030204" pitchFamily="34" charset="0"/>
              </a:rPr>
              <a:t>Cobbler</a:t>
            </a:r>
          </a:p>
        </p:txBody>
      </p:sp>
      <p:sp>
        <p:nvSpPr>
          <p:cNvPr id="21" name="Rounded Rectangle 20"/>
          <p:cNvSpPr/>
          <p:nvPr/>
        </p:nvSpPr>
        <p:spPr>
          <a:xfrm>
            <a:off x="5113636" y="2560943"/>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Calibri Light" panose="020F0302020204030204" pitchFamily="34" charset="0"/>
                <a:cs typeface="Calibri Light" panose="020F0302020204030204" pitchFamily="34" charset="0"/>
              </a:rPr>
              <a:t>Scribe</a:t>
            </a:r>
            <a:r>
              <a:rPr lang="en-GB" sz="2000" dirty="0">
                <a:latin typeface="Century Gothic" panose="020B0502020202020204" pitchFamily="34" charset="0"/>
              </a:rPr>
              <a:t> </a:t>
            </a:r>
          </a:p>
        </p:txBody>
      </p:sp>
      <p:sp>
        <p:nvSpPr>
          <p:cNvPr id="22" name="Rounded Rectangle 21"/>
          <p:cNvSpPr/>
          <p:nvPr/>
        </p:nvSpPr>
        <p:spPr>
          <a:xfrm>
            <a:off x="4863411" y="33136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200" dirty="0"/>
              <a:t>One of the only people in the town to be able to read and write. They would often be religious people who would copy out important documents.</a:t>
            </a:r>
          </a:p>
        </p:txBody>
      </p:sp>
      <p:sp>
        <p:nvSpPr>
          <p:cNvPr id="24" name="Rounded Rectangle 23"/>
          <p:cNvSpPr/>
          <p:nvPr/>
        </p:nvSpPr>
        <p:spPr>
          <a:xfrm>
            <a:off x="7943333" y="2560943"/>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latin typeface="Calibri Light" panose="020F0302020204030204" pitchFamily="34" charset="0"/>
                <a:cs typeface="Calibri Light" panose="020F0302020204030204" pitchFamily="34" charset="0"/>
              </a:rPr>
              <a:t>Blacksmith</a:t>
            </a:r>
          </a:p>
        </p:txBody>
      </p:sp>
      <p:sp>
        <p:nvSpPr>
          <p:cNvPr id="25" name="Rounded Rectangle 24"/>
          <p:cNvSpPr/>
          <p:nvPr/>
        </p:nvSpPr>
        <p:spPr>
          <a:xfrm>
            <a:off x="7693108" y="33136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t>This person worked with metal. They made and sharpened weapons, repaired armour and made shoes for horses’ hooves.</a:t>
            </a:r>
          </a:p>
        </p:txBody>
      </p:sp>
      <p:sp>
        <p:nvSpPr>
          <p:cNvPr id="26" name="Rounded Rectangle 25"/>
          <p:cNvSpPr/>
          <p:nvPr/>
        </p:nvSpPr>
        <p:spPr>
          <a:xfrm>
            <a:off x="4863411" y="55893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t>This person would make leather out of animal skin. This could then be used for belts, bags and shoes.</a:t>
            </a:r>
          </a:p>
        </p:txBody>
      </p:sp>
      <p:sp>
        <p:nvSpPr>
          <p:cNvPr id="27" name="Rounded Rectangle 26"/>
          <p:cNvSpPr/>
          <p:nvPr/>
        </p:nvSpPr>
        <p:spPr>
          <a:xfrm>
            <a:off x="7693108" y="5589374"/>
            <a:ext cx="2209802" cy="12686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a:t>This person collected the waste from the cesspits and moved it outside of the town’s walls.</a:t>
            </a:r>
          </a:p>
        </p:txBody>
      </p:sp>
      <p:sp>
        <p:nvSpPr>
          <p:cNvPr id="28" name="Rounded Rectangle 27"/>
          <p:cNvSpPr/>
          <p:nvPr/>
        </p:nvSpPr>
        <p:spPr>
          <a:xfrm>
            <a:off x="5113636" y="4835615"/>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Calibri Light" panose="020F0302020204030204" pitchFamily="34" charset="0"/>
                <a:cs typeface="Calibri Light" panose="020F0302020204030204" pitchFamily="34" charset="0"/>
              </a:rPr>
              <a:t>Tanner</a:t>
            </a:r>
          </a:p>
        </p:txBody>
      </p:sp>
      <p:sp>
        <p:nvSpPr>
          <p:cNvPr id="29" name="Rounded Rectangle 28"/>
          <p:cNvSpPr/>
          <p:nvPr/>
        </p:nvSpPr>
        <p:spPr>
          <a:xfrm>
            <a:off x="7943333" y="4835615"/>
            <a:ext cx="1709352" cy="626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Light" panose="020F0302020204030204" pitchFamily="34" charset="0"/>
                <a:cs typeface="Calibri Light" panose="020F0302020204030204" pitchFamily="34" charset="0"/>
              </a:rPr>
              <a:t>Gongfarmer</a:t>
            </a:r>
          </a:p>
        </p:txBody>
      </p:sp>
    </p:spTree>
    <p:extLst>
      <p:ext uri="{BB962C8B-B14F-4D97-AF65-F5344CB8AC3E}">
        <p14:creationId xmlns:p14="http://schemas.microsoft.com/office/powerpoint/2010/main" xmlns="" val="71780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fill="hold"/>
                                        <p:tgtEl>
                                          <p:spTgt spid="19"/>
                                        </p:tgtEl>
                                        <p:attrNameLst>
                                          <p:attrName>ppt_x</p:attrName>
                                        </p:attrNameLst>
                                      </p:cBhvr>
                                      <p:tavLst>
                                        <p:tav tm="0">
                                          <p:val>
                                            <p:strVal val="#ppt_x"/>
                                          </p:val>
                                        </p:tav>
                                        <p:tav tm="100000">
                                          <p:val>
                                            <p:strVal val="#ppt_x"/>
                                          </p:val>
                                        </p:tav>
                                      </p:tavLst>
                                    </p:anim>
                                    <p:anim calcmode="lin" valueType="num">
                                      <p:cBhvr additive="base">
                                        <p:cTn id="4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8" grpId="0" animBg="1"/>
      <p:bldP spid="19" grpId="0" animBg="1"/>
      <p:bldP spid="22"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Calibri Light" panose="020F0302020204030204" pitchFamily="34" charset="0"/>
                <a:cs typeface="Calibri Light" panose="020F0302020204030204" pitchFamily="34" charset="0"/>
              </a:rPr>
              <a:t>Task 4:</a:t>
            </a:r>
            <a:r>
              <a:rPr lang="en-US" dirty="0" smtClean="0">
                <a:latin typeface="Calibri Light" panose="020F0302020204030204" pitchFamily="34" charset="0"/>
                <a:cs typeface="Calibri Light" panose="020F0302020204030204" pitchFamily="34" charset="0"/>
              </a:rPr>
              <a:t> Copy the information below into your book. Add pictures to your notes.</a:t>
            </a:r>
            <a:endParaRPr lang="en-GB" dirty="0">
              <a:latin typeface="Calibri Light" panose="020F0302020204030204" pitchFamily="34" charset="0"/>
              <a:cs typeface="Calibri Light" panose="020F0302020204030204" pitchFamily="34" charset="0"/>
            </a:endParaRPr>
          </a:p>
        </p:txBody>
      </p:sp>
      <p:sp>
        <p:nvSpPr>
          <p:cNvPr id="4" name="Rectangle 3"/>
          <p:cNvSpPr/>
          <p:nvPr/>
        </p:nvSpPr>
        <p:spPr>
          <a:xfrm>
            <a:off x="838200" y="1814945"/>
            <a:ext cx="10515600" cy="36714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3" name="Content Placeholder 2"/>
          <p:cNvSpPr>
            <a:spLocks noGrp="1"/>
          </p:cNvSpPr>
          <p:nvPr>
            <p:ph idx="1"/>
          </p:nvPr>
        </p:nvSpPr>
        <p:spPr/>
        <p:txBody>
          <a:bodyPr/>
          <a:lstStyle/>
          <a:p>
            <a:pPr marL="0" indent="0">
              <a:buNone/>
            </a:pPr>
            <a:r>
              <a:rPr lang="en-GB" b="1" dirty="0">
                <a:latin typeface="Calibri Light" panose="020F0302020204030204" pitchFamily="34" charset="0"/>
                <a:cs typeface="Calibri Light" panose="020F0302020204030204" pitchFamily="34" charset="0"/>
              </a:rPr>
              <a:t>What can we learn about medieval towns from all these different jobs</a:t>
            </a:r>
            <a:r>
              <a:rPr lang="en-GB" b="1" dirty="0" smtClean="0">
                <a:latin typeface="Calibri Light" panose="020F0302020204030204" pitchFamily="34" charset="0"/>
                <a:cs typeface="Calibri Light" panose="020F0302020204030204" pitchFamily="34" charset="0"/>
              </a:rPr>
              <a:t>?</a:t>
            </a:r>
          </a:p>
          <a:p>
            <a:pPr marL="0" indent="0">
              <a:buNone/>
            </a:pPr>
            <a:r>
              <a:rPr lang="en-GB" dirty="0" smtClean="0">
                <a:latin typeface="Calibri Light" panose="020F0302020204030204" pitchFamily="34" charset="0"/>
                <a:cs typeface="Calibri Light" panose="020F0302020204030204" pitchFamily="34" charset="0"/>
              </a:rPr>
              <a:t>Medieval towns had lots of different </a:t>
            </a:r>
            <a:r>
              <a:rPr lang="en-GB" b="1" dirty="0" smtClean="0">
                <a:latin typeface="Calibri Light" panose="020F0302020204030204" pitchFamily="34" charset="0"/>
                <a:cs typeface="Calibri Light" panose="020F0302020204030204" pitchFamily="34" charset="0"/>
              </a:rPr>
              <a:t>trades</a:t>
            </a:r>
            <a:r>
              <a:rPr lang="en-GB" dirty="0" smtClean="0">
                <a:latin typeface="Calibri Light" panose="020F0302020204030204" pitchFamily="34" charset="0"/>
                <a:cs typeface="Calibri Light" panose="020F0302020204030204" pitchFamily="34" charset="0"/>
              </a:rPr>
              <a:t>.</a:t>
            </a:r>
          </a:p>
          <a:p>
            <a:pPr marL="0" indent="0">
              <a:buNone/>
            </a:pPr>
            <a:r>
              <a:rPr lang="en-GB" dirty="0" smtClean="0">
                <a:latin typeface="Calibri Light" panose="020F0302020204030204" pitchFamily="34" charset="0"/>
                <a:cs typeface="Calibri Light" panose="020F0302020204030204" pitchFamily="34" charset="0"/>
              </a:rPr>
              <a:t>Towns grew as lots of different trades and businesses came to them to sell their products or services.</a:t>
            </a:r>
          </a:p>
          <a:p>
            <a:pPr marL="0" indent="0">
              <a:buNone/>
            </a:pPr>
            <a:r>
              <a:rPr lang="en-GB" dirty="0" smtClean="0">
                <a:latin typeface="Calibri Light" panose="020F0302020204030204" pitchFamily="34" charset="0"/>
                <a:cs typeface="Calibri Light" panose="020F0302020204030204" pitchFamily="34" charset="0"/>
              </a:rPr>
              <a:t>Sometimes groups of men who did the same job would group together. This would be called a </a:t>
            </a:r>
            <a:r>
              <a:rPr lang="en-GB" b="1" dirty="0" smtClean="0">
                <a:latin typeface="Calibri Light" panose="020F0302020204030204" pitchFamily="34" charset="0"/>
                <a:cs typeface="Calibri Light" panose="020F0302020204030204" pitchFamily="34" charset="0"/>
              </a:rPr>
              <a:t>guild</a:t>
            </a:r>
            <a:r>
              <a:rPr lang="en-GB" dirty="0" smtClean="0">
                <a:latin typeface="Calibri Light" panose="020F0302020204030204" pitchFamily="34" charset="0"/>
                <a:cs typeface="Calibri Light" panose="020F0302020204030204" pitchFamily="34" charset="0"/>
              </a:rPr>
              <a:t>. </a:t>
            </a:r>
            <a:r>
              <a:rPr lang="en-GB" dirty="0" err="1" smtClean="0">
                <a:latin typeface="Calibri Light" panose="020F0302020204030204" pitchFamily="34" charset="0"/>
                <a:cs typeface="Calibri Light" panose="020F0302020204030204" pitchFamily="34" charset="0"/>
              </a:rPr>
              <a:t>e.g</a:t>
            </a:r>
            <a:r>
              <a:rPr lang="en-GB" dirty="0" smtClean="0">
                <a:latin typeface="Calibri Light" panose="020F0302020204030204" pitchFamily="34" charset="0"/>
                <a:cs typeface="Calibri Light" panose="020F0302020204030204" pitchFamily="34" charset="0"/>
              </a:rPr>
              <a:t> Blacksmith’s guild or Carpenter’s guild. They would check the quality of the work and protect the rights of their workers.</a:t>
            </a:r>
            <a:endParaRPr lang="en-GB" dirty="0">
              <a:latin typeface="Calibri Light" panose="020F0302020204030204" pitchFamily="34" charset="0"/>
              <a:cs typeface="Calibri Light" panose="020F0302020204030204" pitchFamily="34" charset="0"/>
            </a:endParaRPr>
          </a:p>
          <a:p>
            <a:pPr marL="0" indent="0">
              <a:buNone/>
            </a:pPr>
            <a:endParaRPr lang="en-GB"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3286133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2105</Words>
  <Application>Microsoft Office PowerPoint</Application>
  <PresentationFormat>Custom</PresentationFormat>
  <Paragraphs>191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Home Learning for Year 7 History This unit will teach you about Medieval Life. You will be writing some historical fiction ( a story set in the past) and the next few weeks lessons will form part of your research for this task.  </vt:lpstr>
      <vt:lpstr>Write the title and today’s date : What was life like in a medieval town?</vt:lpstr>
      <vt:lpstr>Slide 4</vt:lpstr>
      <vt:lpstr>Task 1: Write 50 words describing the medieval town. You could talk about: transport, housing, jobs, religion. </vt:lpstr>
      <vt:lpstr>Watch this : Medieval Towns - Timelines.tv History of Britain A03 - YouTube</vt:lpstr>
      <vt:lpstr>Now look back at the picture in slide 1</vt:lpstr>
      <vt:lpstr>Slide 8</vt:lpstr>
      <vt:lpstr>Task 4: Copy the information below into your book. Add pictures to your notes.</vt:lpstr>
      <vt:lpstr>How were Medieval towns and villages similar and different?</vt:lpstr>
      <vt:lpstr>Slide 11</vt:lpstr>
      <vt:lpstr>Clues to help you complete the diagram:</vt:lpstr>
      <vt:lpstr>Task 6 : What are the similarities and differences between a medieval town and village?</vt:lpstr>
      <vt:lpstr>Quick Quiz – CAN YOU REMEMBER? </vt:lpstr>
      <vt:lpstr>Task 7:  Check your answers. Tick them with if you were correct. </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was life like in a medieval town?</dc:title>
  <dc:creator>K Rawnsley</dc:creator>
  <cp:lastModifiedBy>Rosie</cp:lastModifiedBy>
  <cp:revision>29</cp:revision>
  <dcterms:created xsi:type="dcterms:W3CDTF">2020-03-17T16:37:45Z</dcterms:created>
  <dcterms:modified xsi:type="dcterms:W3CDTF">2020-04-23T10:41:03Z</dcterms:modified>
</cp:coreProperties>
</file>