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86" userDrawn="1">
          <p15:clr>
            <a:srgbClr val="A4A3A4"/>
          </p15:clr>
        </p15:guide>
        <p15:guide id="2" pos="4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807" autoAdjust="0"/>
  </p:normalViewPr>
  <p:slideViewPr>
    <p:cSldViewPr snapToGrid="0" showGuides="1">
      <p:cViewPr varScale="1">
        <p:scale>
          <a:sx n="104" d="100"/>
          <a:sy n="104" d="100"/>
        </p:scale>
        <p:origin x="-744" y="-84"/>
      </p:cViewPr>
      <p:guideLst>
        <p:guide orient="horz" pos="686"/>
        <p:guide pos="453"/>
      </p:guideLst>
    </p:cSldViewPr>
  </p:slideViewPr>
  <p:outlineViewPr>
    <p:cViewPr>
      <p:scale>
        <a:sx n="33" d="100"/>
        <a:sy n="33" d="100"/>
      </p:scale>
      <p:origin x="0" y="-15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482F6-8E63-4197-9B6B-53C5F53F703D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8540-E0A4-4BA3-BC79-A17AA4CE2D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370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8540-E0A4-4BA3-BC79-A17AA4CE2DC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51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F8540-E0A4-4BA3-BC79-A17AA4CE2DC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056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248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200" y="3556800"/>
            <a:ext cx="2509200" cy="2235600"/>
          </a:xfrm>
        </p:spPr>
        <p:txBody>
          <a:bodyPr>
            <a:noAutofit/>
          </a:bodyPr>
          <a:lstStyle>
            <a:lvl1pPr marL="0" indent="0" algn="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38C0-E0A2-49A8-A165-523BC2E752F7}" type="datetime1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603DD5-ABA0-4C48-827F-6A5F8FD167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2000" y="3391200"/>
            <a:ext cx="3537537" cy="255987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960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5A11-5A4D-4D78-8336-B95FF257DF05}" type="datetime1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697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0E3A-629C-4912-96C0-183DA4B586FC}" type="datetime1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799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953157"/>
            <a:ext cx="8227251" cy="42238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E164-7B9A-4172-A018-03B8CD17E937}" type="datetime1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482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125E-0881-40FA-B8D7-1035C8673027}" type="datetime1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874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798-963C-4861-AFD3-F1ECC84E27F7}" type="datetime1">
              <a:rPr lang="en-GB" smtClean="0"/>
              <a:pPr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755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00EF-B646-4A05-BBF2-CB55D6964BE5}" type="datetime1">
              <a:rPr lang="en-GB" smtClean="0"/>
              <a:pPr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227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9829-BCFA-4EC7-842E-15D006EDC875}" type="datetime1">
              <a:rPr lang="en-GB" smtClean="0"/>
              <a:pPr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017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C2F2-D44B-4D15-890D-38DFC292AD43}" type="datetime1">
              <a:rPr lang="en-GB" smtClean="0"/>
              <a:pPr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84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23CD-0127-44B0-83A9-D83CA0BC1C58}" type="datetime1">
              <a:rPr lang="en-GB" smtClean="0"/>
              <a:pPr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390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7F3-8D77-4757-82C7-8AC82E4CA707}" type="datetime1">
              <a:rPr lang="en-GB" smtClean="0"/>
              <a:pPr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970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825625"/>
            <a:ext cx="82523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B39D-21ED-4542-A703-F9E42294516B}" type="datetime1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© Ian Dawson 2019    www.thinkinghistory.co.uk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F7CE-7A9B-4114-90AD-DFAECE5B6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495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4EAEA6-229F-46A7-84EE-E8B5195E64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Are Your Ideas </a:t>
            </a:r>
            <a:br>
              <a:rPr lang="en-GB" dirty="0"/>
            </a:br>
            <a:r>
              <a:rPr lang="en-GB" dirty="0"/>
              <a:t>About The Middle Ages?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5C436E-619F-473C-BB96-74E20893B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Medieval </a:t>
            </a:r>
          </a:p>
          <a:p>
            <a:r>
              <a:rPr lang="en-GB" dirty="0"/>
              <a:t>Lives </a:t>
            </a:r>
          </a:p>
          <a:p>
            <a:r>
              <a:rPr lang="en-GB" dirty="0"/>
              <a:t>Mattered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2184" y="6382512"/>
            <a:ext cx="572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also PDF ‘What are your ideas about the Middle Ages?’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63049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B5E8DFC-E481-4743-8CDB-B7E16978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your ideas about		the Middle Ages?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31E837D-ABA0-497A-BDC0-AAC0B653A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9. Was the king expected to consult his barons and knights before taking important decisions?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10. How interested were working people 			in national political events?	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11. Were people in the Middle Ages as intelligent 		as people today?</a:t>
            </a:r>
          </a:p>
          <a:p>
            <a:r>
              <a:rPr lang="en-GB" dirty="0"/>
              <a:t>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EF319AA-F1C3-4E3B-935E-3E1DD959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A75600C-556C-44B4-A73E-EAC5D4CD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460D8C42-D0AB-41E8-B535-7EF17B311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7431616"/>
              </p:ext>
            </p:extLst>
          </p:nvPr>
        </p:nvGraphicFramePr>
        <p:xfrm>
          <a:off x="932344" y="2778963"/>
          <a:ext cx="7248832" cy="47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208">
                  <a:extLst>
                    <a:ext uri="{9D8B030D-6E8A-4147-A177-3AD203B41FA5}">
                      <a16:colId xmlns:a16="http://schemas.microsoft.com/office/drawing/2014/main" xmlns="" val="3260292292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1905933518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2416880728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268869193"/>
                    </a:ext>
                  </a:extLst>
                </a:gridCol>
              </a:tblGrid>
              <a:tr h="47698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Yes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No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4006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F104B9D-69DD-4073-AE9B-AA7BC2C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2747324"/>
              </p:ext>
            </p:extLst>
          </p:nvPr>
        </p:nvGraphicFramePr>
        <p:xfrm>
          <a:off x="932344" y="4081755"/>
          <a:ext cx="6399147" cy="686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049">
                  <a:extLst>
                    <a:ext uri="{9D8B030D-6E8A-4147-A177-3AD203B41FA5}">
                      <a16:colId xmlns:a16="http://schemas.microsoft.com/office/drawing/2014/main" xmlns="" val="3260292292"/>
                    </a:ext>
                  </a:extLst>
                </a:gridCol>
                <a:gridCol w="2133049">
                  <a:extLst>
                    <a:ext uri="{9D8B030D-6E8A-4147-A177-3AD203B41FA5}">
                      <a16:colId xmlns:a16="http://schemas.microsoft.com/office/drawing/2014/main" xmlns="" val="1905933518"/>
                    </a:ext>
                  </a:extLst>
                </a:gridCol>
                <a:gridCol w="2133049">
                  <a:extLst>
                    <a:ext uri="{9D8B030D-6E8A-4147-A177-3AD203B41FA5}">
                      <a16:colId xmlns:a16="http://schemas.microsoft.com/office/drawing/2014/main" xmlns="" val="2416880728"/>
                    </a:ext>
                  </a:extLst>
                </a:gridCol>
              </a:tblGrid>
              <a:tr h="68637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Very interested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Interested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Not at all interested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4006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E4683F1F-21CC-4608-9B8C-6BEC722D2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8747944"/>
              </p:ext>
            </p:extLst>
          </p:nvPr>
        </p:nvGraphicFramePr>
        <p:xfrm>
          <a:off x="932344" y="5684555"/>
          <a:ext cx="7248832" cy="984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208">
                  <a:extLst>
                    <a:ext uri="{9D8B030D-6E8A-4147-A177-3AD203B41FA5}">
                      <a16:colId xmlns:a16="http://schemas.microsoft.com/office/drawing/2014/main" xmlns="" val="3260292292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1905933518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2416880728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268869193"/>
                    </a:ext>
                  </a:extLst>
                </a:gridCol>
              </a:tblGrid>
              <a:tr h="9848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Yes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No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400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5843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0CDC50-4FCE-4D86-ADA6-F6D75375C7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59"/>
          <a:stretch/>
        </p:blipFill>
        <p:spPr>
          <a:xfrm>
            <a:off x="868681" y="-76200"/>
            <a:ext cx="80962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AC6D8-AD21-45A8-8B5A-DD59CB35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other students’ ideas 	about the Middle Ages?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9F37F8D-26EF-439C-BF90-793B2A5C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2B4B0E-1D37-4DAC-8F40-90C23A0C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B5F446-4E6F-4F74-92DD-FD727C9639DB}"/>
              </a:ext>
            </a:extLst>
          </p:cNvPr>
          <p:cNvSpPr txBox="1"/>
          <p:nvPr/>
        </p:nvSpPr>
        <p:spPr>
          <a:xfrm>
            <a:off x="628650" y="2337137"/>
            <a:ext cx="17983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Evidence A</a:t>
            </a:r>
          </a:p>
          <a:p>
            <a:endParaRPr lang="en-GB" b="1" dirty="0"/>
          </a:p>
          <a:p>
            <a:r>
              <a:rPr lang="en-GB" b="1" dirty="0"/>
              <a:t>This word cloud shows the words that school students most associated with the Middle Ages. 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46469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9C787FBA-C598-4590-999F-41846F230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9965005"/>
              </p:ext>
            </p:extLst>
          </p:nvPr>
        </p:nvGraphicFramePr>
        <p:xfrm>
          <a:off x="719138" y="3147061"/>
          <a:ext cx="7654410" cy="261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882">
                  <a:extLst>
                    <a:ext uri="{9D8B030D-6E8A-4147-A177-3AD203B41FA5}">
                      <a16:colId xmlns:a16="http://schemas.microsoft.com/office/drawing/2014/main" xmlns="" val="3260292292"/>
                    </a:ext>
                  </a:extLst>
                </a:gridCol>
                <a:gridCol w="1530882">
                  <a:extLst>
                    <a:ext uri="{9D8B030D-6E8A-4147-A177-3AD203B41FA5}">
                      <a16:colId xmlns:a16="http://schemas.microsoft.com/office/drawing/2014/main" xmlns="" val="1905933518"/>
                    </a:ext>
                  </a:extLst>
                </a:gridCol>
                <a:gridCol w="1530882">
                  <a:extLst>
                    <a:ext uri="{9D8B030D-6E8A-4147-A177-3AD203B41FA5}">
                      <a16:colId xmlns:a16="http://schemas.microsoft.com/office/drawing/2014/main" xmlns="" val="2416880728"/>
                    </a:ext>
                  </a:extLst>
                </a:gridCol>
                <a:gridCol w="1530882">
                  <a:extLst>
                    <a:ext uri="{9D8B030D-6E8A-4147-A177-3AD203B41FA5}">
                      <a16:colId xmlns:a16="http://schemas.microsoft.com/office/drawing/2014/main" xmlns="" val="268869193"/>
                    </a:ext>
                  </a:extLst>
                </a:gridCol>
                <a:gridCol w="1530882">
                  <a:extLst>
                    <a:ext uri="{9D8B030D-6E8A-4147-A177-3AD203B41FA5}">
                      <a16:colId xmlns:a16="http://schemas.microsoft.com/office/drawing/2014/main" xmlns="" val="2590802523"/>
                    </a:ext>
                  </a:extLst>
                </a:gridCol>
              </a:tblGrid>
              <a:tr h="87122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Religious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Hard-working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Dirty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Superstitious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Miserable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400640"/>
                  </a:ext>
                </a:extLst>
              </a:tr>
              <a:tr h="87122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1089820"/>
                  </a:ext>
                </a:extLst>
              </a:tr>
              <a:tr h="87122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Power-mad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Religious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Ruthless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6724760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C0423D6-8547-422E-830F-EE5138806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GB" dirty="0"/>
          </a:p>
          <a:p>
            <a:r>
              <a:rPr lang="en-GB" dirty="0"/>
              <a:t>School students thought these words best describe	ordinary people in the Middle Ages:</a:t>
            </a:r>
          </a:p>
          <a:p>
            <a:pPr lvl="2"/>
            <a:endParaRPr lang="en-GB" dirty="0"/>
          </a:p>
          <a:p>
            <a:endParaRPr lang="en-GB" dirty="0"/>
          </a:p>
          <a:p>
            <a:r>
              <a:rPr lang="en-GB" dirty="0"/>
              <a:t>School students thought these words best describe 	kings and noblemen in the Middle Ages: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71EA7-8880-4398-838C-DE045FA0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other students’ ideas 	about the Middle Ages?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D9D0CAD-69EF-4744-B3CB-89A0A5A8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BC3D6E-1A1F-46B2-B434-665F0FD3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09CAE3-085E-43EC-A7B9-0BE2B766148B}"/>
              </a:ext>
            </a:extLst>
          </p:cNvPr>
          <p:cNvSpPr txBox="1"/>
          <p:nvPr/>
        </p:nvSpPr>
        <p:spPr>
          <a:xfrm>
            <a:off x="335643" y="1647406"/>
            <a:ext cx="156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Evidence B</a:t>
            </a:r>
          </a:p>
        </p:txBody>
      </p:sp>
    </p:spTree>
    <p:extLst>
      <p:ext uri="{BB962C8B-B14F-4D97-AF65-F5344CB8AC3E}">
        <p14:creationId xmlns:p14="http://schemas.microsoft.com/office/powerpoint/2010/main" xmlns="" val="316892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DDA7C-4274-4774-B4BA-0802A83D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other students’ ideas 	about the Middle Ages?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C6C97C-B864-4865-AC0A-A9DA9D209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GB" dirty="0"/>
          </a:p>
          <a:p>
            <a:r>
              <a:rPr lang="en-GB" dirty="0"/>
              <a:t>The research into the ideas of over 900 school students showed that:</a:t>
            </a:r>
          </a:p>
          <a:p>
            <a:pPr lvl="1"/>
            <a:r>
              <a:rPr lang="en-GB" dirty="0"/>
              <a:t>90% thought that medieval people were 			less intelligent than people today</a:t>
            </a:r>
          </a:p>
          <a:p>
            <a:pPr lvl="1"/>
            <a:r>
              <a:rPr lang="en-GB" dirty="0"/>
              <a:t>92% said that medieval people did not care about dirt</a:t>
            </a:r>
          </a:p>
          <a:p>
            <a:pPr lvl="1"/>
            <a:r>
              <a:rPr lang="en-GB" dirty="0"/>
              <a:t>95% said that religion was important or 			very important to people in the Middle Ages</a:t>
            </a:r>
          </a:p>
          <a:p>
            <a:pPr lvl="1"/>
            <a:r>
              <a:rPr lang="en-GB" dirty="0"/>
              <a:t>73% said that people were not good at 		solving problems in the Middle Ages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A364048-5DF9-4071-9327-AD963139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7797BD-82E5-4C1A-8BD7-183D7AD2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D2ECA-13A4-485D-9330-31EDB6166197}"/>
              </a:ext>
            </a:extLst>
          </p:cNvPr>
          <p:cNvSpPr txBox="1"/>
          <p:nvPr/>
        </p:nvSpPr>
        <p:spPr>
          <a:xfrm>
            <a:off x="335643" y="1647406"/>
            <a:ext cx="155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Evidence C</a:t>
            </a:r>
          </a:p>
        </p:txBody>
      </p:sp>
    </p:spTree>
    <p:extLst>
      <p:ext uri="{BB962C8B-B14F-4D97-AF65-F5344CB8AC3E}">
        <p14:creationId xmlns:p14="http://schemas.microsoft.com/office/powerpoint/2010/main" xmlns="" val="493887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6502E-750A-4676-81FA-18D84CF0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Are people right to be so negative 	about the Middle Ages?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C3185-053B-49C4-9D21-82258019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C0E591E-A7A1-42DF-9D5C-431B24E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BD596D-F71D-4A45-A510-A7D11F499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223" y="3165221"/>
            <a:ext cx="7205331" cy="11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59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6502E-750A-4676-81FA-18D84CF0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Are people right to be so negative 	about the Middle Ages?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C3185-053B-49C4-9D21-82258019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C0E591E-A7A1-42DF-9D5C-431B24E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760300-931F-4184-958F-5F1E3777B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8864" y="2345436"/>
            <a:ext cx="5986272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65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24EA5-89DA-43E0-854B-EB3EDB27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were the Middle Ages?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B6B16B-F706-40E7-B1F6-8FDD2C68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7E226C-2813-47AC-B6F7-A821C9DA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50E684-3C33-49DE-894C-5303545924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0"/>
          <a:stretch/>
        </p:blipFill>
        <p:spPr>
          <a:xfrm>
            <a:off x="1534668" y="4196351"/>
            <a:ext cx="6074664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F73F84-2E34-4B3D-A13E-3C6485A55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9032" y="1761943"/>
            <a:ext cx="6345936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31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DD2A8F-B10A-41EA-A652-680F41A9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Chronology Game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D78C5F-1952-4088-A802-0F9E387D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5263FBB-602D-4029-BDC2-F8E29DB8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36026D7-0624-44E6-98B9-72D3BBD6D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328" y="1545420"/>
            <a:ext cx="6943344" cy="45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106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38FADE-1513-470F-9DB6-36BEE97B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Middle Ages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C61E6B6-2D49-4EFA-AACE-A1CCC7466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2E4F0C-7DD4-4995-A844-ED94E134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3E7392-178B-4002-A0E9-35D3ED2CA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32262"/>
            <a:ext cx="9144000" cy="29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51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B5E8DFC-E481-4743-8CDB-B7E16978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your ideas about		the Middle Ages?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31E837D-ABA0-497A-BDC0-AAC0B653A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Which THREE words do you think best describe ordinary people and their lives in the Middle Ages?</a:t>
            </a:r>
          </a:p>
          <a:p>
            <a:r>
              <a:rPr lang="en-GB" dirty="0"/>
              <a:t>	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EF319AA-F1C3-4E3B-935E-3E1DD959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A75600C-556C-44B4-A73E-EAC5D4CD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460D8C42-D0AB-41E8-B535-7EF17B311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1788131"/>
              </p:ext>
            </p:extLst>
          </p:nvPr>
        </p:nvGraphicFramePr>
        <p:xfrm>
          <a:off x="744794" y="3046236"/>
          <a:ext cx="7654410" cy="2954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882">
                  <a:extLst>
                    <a:ext uri="{9D8B030D-6E8A-4147-A177-3AD203B41FA5}">
                      <a16:colId xmlns:a16="http://schemas.microsoft.com/office/drawing/2014/main" xmlns="" val="3260292292"/>
                    </a:ext>
                  </a:extLst>
                </a:gridCol>
                <a:gridCol w="1530882">
                  <a:extLst>
                    <a:ext uri="{9D8B030D-6E8A-4147-A177-3AD203B41FA5}">
                      <a16:colId xmlns:a16="http://schemas.microsoft.com/office/drawing/2014/main" xmlns="" val="1905933518"/>
                    </a:ext>
                  </a:extLst>
                </a:gridCol>
                <a:gridCol w="1530882">
                  <a:extLst>
                    <a:ext uri="{9D8B030D-6E8A-4147-A177-3AD203B41FA5}">
                      <a16:colId xmlns:a16="http://schemas.microsoft.com/office/drawing/2014/main" xmlns="" val="2416880728"/>
                    </a:ext>
                  </a:extLst>
                </a:gridCol>
                <a:gridCol w="1530882">
                  <a:extLst>
                    <a:ext uri="{9D8B030D-6E8A-4147-A177-3AD203B41FA5}">
                      <a16:colId xmlns:a16="http://schemas.microsoft.com/office/drawing/2014/main" xmlns="" val="268869193"/>
                    </a:ext>
                  </a:extLst>
                </a:gridCol>
                <a:gridCol w="1530882">
                  <a:extLst>
                    <a:ext uri="{9D8B030D-6E8A-4147-A177-3AD203B41FA5}">
                      <a16:colId xmlns:a16="http://schemas.microsoft.com/office/drawing/2014/main" xmlns="" val="2590802523"/>
                    </a:ext>
                  </a:extLst>
                </a:gridCol>
              </a:tblGrid>
              <a:tr h="9848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Clever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Dirty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Enjoyable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Violent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Practical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400640"/>
                  </a:ext>
                </a:extLst>
              </a:tr>
              <a:tr h="98481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Loving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Nasty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Ambitious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Dangerous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Hard-working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1089820"/>
                  </a:ext>
                </a:extLst>
              </a:tr>
              <a:tr h="98481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Inventive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Superstitious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Comfortable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Miserable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Stupid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6724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236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B5E8DFC-E481-4743-8CDB-B7E16978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your ideas about		the Middle Ages?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31E837D-ABA0-497A-BDC0-AAC0B653A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2. What kind of work did over 80% of people do 	in the Middle Ages?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3. How important was religion to people 			in the Middle Ages?</a:t>
            </a:r>
          </a:p>
          <a:p>
            <a:r>
              <a:rPr lang="en-GB" dirty="0"/>
              <a:t>	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EF319AA-F1C3-4E3B-935E-3E1DD959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A75600C-556C-44B4-A73E-EAC5D4CD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460D8C42-D0AB-41E8-B535-7EF17B311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8457652"/>
              </p:ext>
            </p:extLst>
          </p:nvPr>
        </p:nvGraphicFramePr>
        <p:xfrm>
          <a:off x="744794" y="3046236"/>
          <a:ext cx="7248832" cy="984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208">
                  <a:extLst>
                    <a:ext uri="{9D8B030D-6E8A-4147-A177-3AD203B41FA5}">
                      <a16:colId xmlns:a16="http://schemas.microsoft.com/office/drawing/2014/main" xmlns="" val="3260292292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1905933518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2416880728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268869193"/>
                    </a:ext>
                  </a:extLst>
                </a:gridCol>
              </a:tblGrid>
              <a:tr h="9848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Soldiering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Farming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Being monks and priests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Making and selling clothes and shoes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4006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F104B9D-69DD-4073-AE9B-AA7BC2C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2963463"/>
              </p:ext>
            </p:extLst>
          </p:nvPr>
        </p:nvGraphicFramePr>
        <p:xfrm>
          <a:off x="744794" y="5192149"/>
          <a:ext cx="7248832" cy="984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208">
                  <a:extLst>
                    <a:ext uri="{9D8B030D-6E8A-4147-A177-3AD203B41FA5}">
                      <a16:colId xmlns:a16="http://schemas.microsoft.com/office/drawing/2014/main" xmlns="" val="3260292292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1905933518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2416880728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268869193"/>
                    </a:ext>
                  </a:extLst>
                </a:gridCol>
              </a:tblGrid>
              <a:tr h="9848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Very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important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Important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Quite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important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Not important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at all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400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68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B5E8DFC-E481-4743-8CDB-B7E16978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your ideas about		the Middle Ages?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31E837D-ABA0-497A-BDC0-AAC0B653A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4. Did people care about dirt in streets 			in the Middle Ages? </a:t>
            </a:r>
          </a:p>
          <a:p>
            <a:endParaRPr lang="en-GB" dirty="0"/>
          </a:p>
          <a:p>
            <a:endParaRPr lang="en-GB" dirty="0"/>
          </a:p>
          <a:p>
            <a:pPr lvl="3"/>
            <a:endParaRPr lang="en-GB" dirty="0"/>
          </a:p>
          <a:p>
            <a:r>
              <a:rPr lang="en-GB" dirty="0"/>
              <a:t>5. How much violence was there 				in the Middle Ages compared with today?</a:t>
            </a:r>
          </a:p>
          <a:p>
            <a:r>
              <a:rPr lang="en-GB" dirty="0"/>
              <a:t>	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EF319AA-F1C3-4E3B-935E-3E1DD959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A75600C-556C-44B4-A73E-EAC5D4CD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460D8C42-D0AB-41E8-B535-7EF17B311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5204590"/>
              </p:ext>
            </p:extLst>
          </p:nvPr>
        </p:nvGraphicFramePr>
        <p:xfrm>
          <a:off x="932344" y="3080247"/>
          <a:ext cx="7248832" cy="984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208">
                  <a:extLst>
                    <a:ext uri="{9D8B030D-6E8A-4147-A177-3AD203B41FA5}">
                      <a16:colId xmlns:a16="http://schemas.microsoft.com/office/drawing/2014/main" xmlns="" val="3260292292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1905933518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2416880728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268869193"/>
                    </a:ext>
                  </a:extLst>
                </a:gridCol>
              </a:tblGrid>
              <a:tr h="9848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Yes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No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4006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F104B9D-69DD-4073-AE9B-AA7BC2C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1418886"/>
              </p:ext>
            </p:extLst>
          </p:nvPr>
        </p:nvGraphicFramePr>
        <p:xfrm>
          <a:off x="932344" y="5140873"/>
          <a:ext cx="7248832" cy="984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208">
                  <a:extLst>
                    <a:ext uri="{9D8B030D-6E8A-4147-A177-3AD203B41FA5}">
                      <a16:colId xmlns:a16="http://schemas.microsoft.com/office/drawing/2014/main" xmlns="" val="3260292292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1905933518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2416880728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268869193"/>
                    </a:ext>
                  </a:extLst>
                </a:gridCol>
              </a:tblGrid>
              <a:tr h="9848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A great deal more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A little more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About the same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Less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400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700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B5E8DFC-E481-4743-8CDB-B7E16978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your ideas about		the Middle Ages?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31E837D-ABA0-497A-BDC0-AAC0B653A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6. Which THREE words do you think best describe kings, noblemen and their families in the Middle Ages?</a:t>
            </a:r>
          </a:p>
          <a:p>
            <a:r>
              <a:rPr lang="en-GB" dirty="0"/>
              <a:t>	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EF319AA-F1C3-4E3B-935E-3E1DD959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A75600C-556C-44B4-A73E-EAC5D4CD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460D8C42-D0AB-41E8-B535-7EF17B311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1521280"/>
              </p:ext>
            </p:extLst>
          </p:nvPr>
        </p:nvGraphicFramePr>
        <p:xfrm>
          <a:off x="744794" y="3046236"/>
          <a:ext cx="7654410" cy="2954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882">
                  <a:extLst>
                    <a:ext uri="{9D8B030D-6E8A-4147-A177-3AD203B41FA5}">
                      <a16:colId xmlns:a16="http://schemas.microsoft.com/office/drawing/2014/main" xmlns="" val="3260292292"/>
                    </a:ext>
                  </a:extLst>
                </a:gridCol>
                <a:gridCol w="1530882">
                  <a:extLst>
                    <a:ext uri="{9D8B030D-6E8A-4147-A177-3AD203B41FA5}">
                      <a16:colId xmlns:a16="http://schemas.microsoft.com/office/drawing/2014/main" xmlns="" val="1905933518"/>
                    </a:ext>
                  </a:extLst>
                </a:gridCol>
                <a:gridCol w="1530882">
                  <a:extLst>
                    <a:ext uri="{9D8B030D-6E8A-4147-A177-3AD203B41FA5}">
                      <a16:colId xmlns:a16="http://schemas.microsoft.com/office/drawing/2014/main" xmlns="" val="2416880728"/>
                    </a:ext>
                  </a:extLst>
                </a:gridCol>
                <a:gridCol w="1530882">
                  <a:extLst>
                    <a:ext uri="{9D8B030D-6E8A-4147-A177-3AD203B41FA5}">
                      <a16:colId xmlns:a16="http://schemas.microsoft.com/office/drawing/2014/main" xmlns="" val="268869193"/>
                    </a:ext>
                  </a:extLst>
                </a:gridCol>
                <a:gridCol w="1530882">
                  <a:extLst>
                    <a:ext uri="{9D8B030D-6E8A-4147-A177-3AD203B41FA5}">
                      <a16:colId xmlns:a16="http://schemas.microsoft.com/office/drawing/2014/main" xmlns="" val="2590802523"/>
                    </a:ext>
                  </a:extLst>
                </a:gridCol>
              </a:tblGrid>
              <a:tr h="9848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Intelligent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Violent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Superstitious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Loyal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Loving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400640"/>
                  </a:ext>
                </a:extLst>
              </a:tr>
              <a:tr h="98481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Brave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Inventive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Hard-working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Power-mad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1089820"/>
                  </a:ext>
                </a:extLst>
              </a:tr>
              <a:tr h="98481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Ruthless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Treacherous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Ambitious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Honourable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Thoughtful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6724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999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B5E8DFC-E481-4743-8CDB-B7E16978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your ideas about		the Middle Ages?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31E837D-ABA0-497A-BDC0-AAC0B653A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7. Did people try to stay healthy				in the Middle Ages? </a:t>
            </a:r>
          </a:p>
          <a:p>
            <a:endParaRPr lang="en-GB" dirty="0"/>
          </a:p>
          <a:p>
            <a:endParaRPr lang="en-GB" dirty="0"/>
          </a:p>
          <a:p>
            <a:pPr lvl="3"/>
            <a:endParaRPr lang="en-GB" dirty="0"/>
          </a:p>
          <a:p>
            <a:r>
              <a:rPr lang="en-GB" dirty="0"/>
              <a:t>8. Were barons keen to rebel against the king 		to increase their own power and wealth?	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EF319AA-F1C3-4E3B-935E-3E1DD959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Ian Dawson 2019    www.thinkinghistory.co.uk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A75600C-556C-44B4-A73E-EAC5D4CD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F7CE-7A9B-4114-90AD-DFAECE5B6DB7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460D8C42-D0AB-41E8-B535-7EF17B311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9501857"/>
              </p:ext>
            </p:extLst>
          </p:nvPr>
        </p:nvGraphicFramePr>
        <p:xfrm>
          <a:off x="932344" y="3080247"/>
          <a:ext cx="7248832" cy="984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208">
                  <a:extLst>
                    <a:ext uri="{9D8B030D-6E8A-4147-A177-3AD203B41FA5}">
                      <a16:colId xmlns:a16="http://schemas.microsoft.com/office/drawing/2014/main" xmlns="" val="3260292292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1905933518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2416880728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268869193"/>
                    </a:ext>
                  </a:extLst>
                </a:gridCol>
              </a:tblGrid>
              <a:tr h="9848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Yes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No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4006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F104B9D-69DD-4073-AE9B-AA7BC2C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6766316"/>
              </p:ext>
            </p:extLst>
          </p:nvPr>
        </p:nvGraphicFramePr>
        <p:xfrm>
          <a:off x="932344" y="5175057"/>
          <a:ext cx="7248832" cy="984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208">
                  <a:extLst>
                    <a:ext uri="{9D8B030D-6E8A-4147-A177-3AD203B41FA5}">
                      <a16:colId xmlns:a16="http://schemas.microsoft.com/office/drawing/2014/main" xmlns="" val="3260292292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1905933518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2416880728"/>
                    </a:ext>
                  </a:extLst>
                </a:gridCol>
                <a:gridCol w="1812208">
                  <a:extLst>
                    <a:ext uri="{9D8B030D-6E8A-4147-A177-3AD203B41FA5}">
                      <a16:colId xmlns:a16="http://schemas.microsoft.com/office/drawing/2014/main" xmlns="" val="268869193"/>
                    </a:ext>
                  </a:extLst>
                </a:gridCol>
              </a:tblGrid>
              <a:tr h="9848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As often as possible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Quite Often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Very Occasionally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No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400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2235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417</Words>
  <Application>Microsoft Office PowerPoint</Application>
  <PresentationFormat>On-screen Show (4:3)</PresentationFormat>
  <Paragraphs>161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What Are Your Ideas  About The Middle Ages?</vt:lpstr>
      <vt:lpstr>When were the Middle Ages?</vt:lpstr>
      <vt:lpstr>The Chronology Game</vt:lpstr>
      <vt:lpstr>The Middle Ages</vt:lpstr>
      <vt:lpstr>What are your ideas about  the Middle Ages?</vt:lpstr>
      <vt:lpstr>What are your ideas about  the Middle Ages?</vt:lpstr>
      <vt:lpstr>What are your ideas about  the Middle Ages?</vt:lpstr>
      <vt:lpstr>What are your ideas about  the Middle Ages?</vt:lpstr>
      <vt:lpstr>What are your ideas about  the Middle Ages?</vt:lpstr>
      <vt:lpstr>What are your ideas about  the Middle Ages?</vt:lpstr>
      <vt:lpstr>What are other students’ ideas  about the Middle Ages?</vt:lpstr>
      <vt:lpstr>What are other students’ ideas  about the Middle Ages?</vt:lpstr>
      <vt:lpstr>What are other students’ ideas  about the Middle Ages?</vt:lpstr>
      <vt:lpstr>Are people right to be so negative  about the Middle Ages?</vt:lpstr>
      <vt:lpstr>Are people right to be so negative  about the Middle Ages?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Your Ideas  About The Middle Ages?</dc:title>
  <dc:creator>igw.dawson@ntlworld.com</dc:creator>
  <cp:lastModifiedBy>Rosie</cp:lastModifiedBy>
  <cp:revision>20</cp:revision>
  <cp:lastPrinted>2019-04-21T11:54:36Z</cp:lastPrinted>
  <dcterms:created xsi:type="dcterms:W3CDTF">2019-04-20T09:18:32Z</dcterms:created>
  <dcterms:modified xsi:type="dcterms:W3CDTF">2020-04-23T14:39:58Z</dcterms:modified>
</cp:coreProperties>
</file>