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0"/>
  </p:notesMasterIdLst>
  <p:sldIdLst>
    <p:sldId id="256" r:id="rId2"/>
    <p:sldId id="279" r:id="rId3"/>
    <p:sldId id="275" r:id="rId4"/>
    <p:sldId id="276" r:id="rId5"/>
    <p:sldId id="277" r:id="rId6"/>
    <p:sldId id="278" r:id="rId7"/>
    <p:sldId id="274" r:id="rId8"/>
    <p:sldId id="280" r:id="rId9"/>
    <p:sldId id="262" r:id="rId10"/>
    <p:sldId id="281" r:id="rId11"/>
    <p:sldId id="282" r:id="rId12"/>
    <p:sldId id="283" r:id="rId13"/>
    <p:sldId id="284" r:id="rId14"/>
    <p:sldId id="285" r:id="rId15"/>
    <p:sldId id="286" r:id="rId16"/>
    <p:sldId id="287" r:id="rId17"/>
    <p:sldId id="288" r:id="rId18"/>
    <p:sldId id="289" r:id="rId19"/>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21" userDrawn="1">
          <p15:clr>
            <a:srgbClr val="A4A3A4"/>
          </p15:clr>
        </p15:guide>
        <p15:guide id="2" pos="1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C6"/>
    <a:srgbClr val="4171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807" autoAdjust="0"/>
  </p:normalViewPr>
  <p:slideViewPr>
    <p:cSldViewPr snapToGrid="0" showGuides="1">
      <p:cViewPr varScale="1">
        <p:scale>
          <a:sx n="104" d="100"/>
          <a:sy n="104" d="100"/>
        </p:scale>
        <p:origin x="-744" y="-84"/>
      </p:cViewPr>
      <p:guideLst>
        <p:guide orient="horz" pos="1321"/>
        <p:guide pos="1224"/>
      </p:guideLst>
    </p:cSldViewPr>
  </p:slideViewPr>
  <p:outlineViewPr>
    <p:cViewPr>
      <p:scale>
        <a:sx n="33" d="100"/>
        <a:sy n="33" d="100"/>
      </p:scale>
      <p:origin x="0" y="-1590"/>
    </p:cViewPr>
  </p:outlineViewPr>
  <p:notesTextViewPr>
    <p:cViewPr>
      <p:scale>
        <a:sx n="1" d="1"/>
        <a:sy n="1" d="1"/>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EDD482F6-8E63-4197-9B6B-53C5F53F703D}" type="datetimeFigureOut">
              <a:rPr lang="en-GB" smtClean="0"/>
              <a:pPr/>
              <a:t>23/04/2020</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135F8540-E0A4-4BA3-BC79-A17AA4CE2DCA}" type="slidenum">
              <a:rPr lang="en-GB" smtClean="0"/>
              <a:pPr/>
              <a:t>‹#›</a:t>
            </a:fld>
            <a:endParaRPr lang="en-GB"/>
          </a:p>
        </p:txBody>
      </p:sp>
    </p:spTree>
    <p:extLst>
      <p:ext uri="{BB962C8B-B14F-4D97-AF65-F5344CB8AC3E}">
        <p14:creationId xmlns:p14="http://schemas.microsoft.com/office/powerpoint/2010/main" xmlns="" val="287370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13248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1483200" y="3556800"/>
            <a:ext cx="2509200" cy="2235600"/>
          </a:xfrm>
        </p:spPr>
        <p:txBody>
          <a:bodyPr>
            <a:noAutofit/>
          </a:bodyPr>
          <a:lstStyle>
            <a:lvl1pPr marL="0" indent="0" algn="r">
              <a:buNone/>
              <a:defRPr sz="4400" b="1">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F2638C0-E0A2-49A8-A165-523BC2E752F7}" type="datetime1">
              <a:rPr lang="en-GB" smtClean="0"/>
              <a:pPr/>
              <a:t>23/04/2020</a:t>
            </a:fld>
            <a:endParaRPr lang="en-GB"/>
          </a:p>
        </p:txBody>
      </p:sp>
      <p:sp>
        <p:nvSpPr>
          <p:cNvPr id="5" name="Footer Placeholder 4"/>
          <p:cNvSpPr>
            <a:spLocks noGrp="1"/>
          </p:cNvSpPr>
          <p:nvPr>
            <p:ph type="ftr" sz="quarter" idx="11"/>
          </p:nvPr>
        </p:nvSpPr>
        <p:spPr/>
        <p:txBody>
          <a:bodyPr/>
          <a:lstStyle/>
          <a:p>
            <a:r>
              <a:rPr lang="sv-SE"/>
              <a:t>© Ian Dawson 2019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pPr/>
              <a:t>‹#›</a:t>
            </a:fld>
            <a:endParaRPr lang="en-GB"/>
          </a:p>
        </p:txBody>
      </p:sp>
      <p:pic>
        <p:nvPicPr>
          <p:cNvPr id="7" name="Picture 6">
            <a:extLst>
              <a:ext uri="{FF2B5EF4-FFF2-40B4-BE49-F238E27FC236}">
                <a16:creationId xmlns:a16="http://schemas.microsoft.com/office/drawing/2014/main" xmlns="" id="{50603DD5-ABA0-4C48-827F-6A5F8FD16794}"/>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212000" y="3391200"/>
            <a:ext cx="3537537" cy="2559878"/>
          </a:xfrm>
          <a:prstGeom prst="rect">
            <a:avLst/>
          </a:prstGeom>
          <a:ln>
            <a:solidFill>
              <a:schemeClr val="tx2"/>
            </a:solidFill>
          </a:ln>
        </p:spPr>
      </p:pic>
    </p:spTree>
    <p:extLst>
      <p:ext uri="{BB962C8B-B14F-4D97-AF65-F5344CB8AC3E}">
        <p14:creationId xmlns:p14="http://schemas.microsoft.com/office/powerpoint/2010/main" xmlns="" val="12960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F5A11-5A4D-4D78-8336-B95FF257DF05}" type="datetime1">
              <a:rPr lang="en-GB" smtClean="0"/>
              <a:pPr/>
              <a:t>23/04/2020</a:t>
            </a:fld>
            <a:endParaRPr lang="en-GB"/>
          </a:p>
        </p:txBody>
      </p:sp>
      <p:sp>
        <p:nvSpPr>
          <p:cNvPr id="5" name="Footer Placeholder 4"/>
          <p:cNvSpPr>
            <a:spLocks noGrp="1"/>
          </p:cNvSpPr>
          <p:nvPr>
            <p:ph type="ftr" sz="quarter" idx="11"/>
          </p:nvPr>
        </p:nvSpPr>
        <p:spPr/>
        <p:txBody>
          <a:bodyPr/>
          <a:lstStyle/>
          <a:p>
            <a:r>
              <a:rPr lang="sv-SE"/>
              <a:t>© Ian Dawson 2019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233697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CA0E3A-629C-4912-96C0-183DA4B586FC}" type="datetime1">
              <a:rPr lang="en-GB" smtClean="0"/>
              <a:pPr/>
              <a:t>23/04/2020</a:t>
            </a:fld>
            <a:endParaRPr lang="en-GB"/>
          </a:p>
        </p:txBody>
      </p:sp>
      <p:sp>
        <p:nvSpPr>
          <p:cNvPr id="5" name="Footer Placeholder 4"/>
          <p:cNvSpPr>
            <a:spLocks noGrp="1"/>
          </p:cNvSpPr>
          <p:nvPr>
            <p:ph type="ftr" sz="quarter" idx="11"/>
          </p:nvPr>
        </p:nvSpPr>
        <p:spPr/>
        <p:txBody>
          <a:bodyPr/>
          <a:lstStyle/>
          <a:p>
            <a:r>
              <a:rPr lang="sv-SE"/>
              <a:t>© Ian Dawson 2019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75799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49" y="1953157"/>
            <a:ext cx="8227251" cy="4223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EBE164-7B9A-4172-A018-03B8CD17E937}" type="datetime1">
              <a:rPr lang="en-GB" smtClean="0"/>
              <a:pPr/>
              <a:t>23/04/2020</a:t>
            </a:fld>
            <a:endParaRPr lang="en-GB"/>
          </a:p>
        </p:txBody>
      </p:sp>
      <p:sp>
        <p:nvSpPr>
          <p:cNvPr id="5" name="Footer Placeholder 4"/>
          <p:cNvSpPr>
            <a:spLocks noGrp="1"/>
          </p:cNvSpPr>
          <p:nvPr>
            <p:ph type="ftr" sz="quarter" idx="11"/>
          </p:nvPr>
        </p:nvSpPr>
        <p:spPr/>
        <p:txBody>
          <a:bodyPr/>
          <a:lstStyle/>
          <a:p>
            <a:r>
              <a:rPr lang="sv-SE"/>
              <a:t>© Ian Dawson 2019    www.thinkinghistory.co.uk</a:t>
            </a:r>
            <a:endParaRPr lang="en-GB" dirty="0"/>
          </a:p>
        </p:txBody>
      </p:sp>
      <p:sp>
        <p:nvSpPr>
          <p:cNvPr id="6" name="Slide Number Placeholder 5"/>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327482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AA125E-0881-40FA-B8D7-1035C8673027}" type="datetime1">
              <a:rPr lang="en-GB" smtClean="0"/>
              <a:pPr/>
              <a:t>23/04/2020</a:t>
            </a:fld>
            <a:endParaRPr lang="en-GB"/>
          </a:p>
        </p:txBody>
      </p:sp>
      <p:sp>
        <p:nvSpPr>
          <p:cNvPr id="5" name="Footer Placeholder 4"/>
          <p:cNvSpPr>
            <a:spLocks noGrp="1"/>
          </p:cNvSpPr>
          <p:nvPr>
            <p:ph type="ftr" sz="quarter" idx="11"/>
          </p:nvPr>
        </p:nvSpPr>
        <p:spPr/>
        <p:txBody>
          <a:bodyPr/>
          <a:lstStyle/>
          <a:p>
            <a:r>
              <a:rPr lang="sv-SE"/>
              <a:t>© Ian Dawson 2019    www.thinkinghistory.co.uk</a:t>
            </a:r>
            <a:endParaRPr lang="en-GB"/>
          </a:p>
        </p:txBody>
      </p:sp>
      <p:sp>
        <p:nvSpPr>
          <p:cNvPr id="6" name="Slide Number Placeholder 5"/>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105874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C0798-963C-4861-AFD3-F1ECC84E27F7}" type="datetime1">
              <a:rPr lang="en-GB" smtClean="0"/>
              <a:pPr/>
              <a:t>23/04/2020</a:t>
            </a:fld>
            <a:endParaRPr lang="en-GB"/>
          </a:p>
        </p:txBody>
      </p:sp>
      <p:sp>
        <p:nvSpPr>
          <p:cNvPr id="6" name="Footer Placeholder 5"/>
          <p:cNvSpPr>
            <a:spLocks noGrp="1"/>
          </p:cNvSpPr>
          <p:nvPr>
            <p:ph type="ftr" sz="quarter" idx="11"/>
          </p:nvPr>
        </p:nvSpPr>
        <p:spPr/>
        <p:txBody>
          <a:bodyPr/>
          <a:lstStyle/>
          <a:p>
            <a:r>
              <a:rPr lang="sv-SE"/>
              <a:t>© Ian Dawson 2019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173755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5D00EF-B646-4A05-BBF2-CB55D6964BE5}" type="datetime1">
              <a:rPr lang="en-GB" smtClean="0"/>
              <a:pPr/>
              <a:t>23/04/2020</a:t>
            </a:fld>
            <a:endParaRPr lang="en-GB"/>
          </a:p>
        </p:txBody>
      </p:sp>
      <p:sp>
        <p:nvSpPr>
          <p:cNvPr id="8" name="Footer Placeholder 7"/>
          <p:cNvSpPr>
            <a:spLocks noGrp="1"/>
          </p:cNvSpPr>
          <p:nvPr>
            <p:ph type="ftr" sz="quarter" idx="11"/>
          </p:nvPr>
        </p:nvSpPr>
        <p:spPr/>
        <p:txBody>
          <a:bodyPr/>
          <a:lstStyle/>
          <a:p>
            <a:r>
              <a:rPr lang="sv-SE"/>
              <a:t>© Ian Dawson 2019    www.thinkinghistory.co.uk</a:t>
            </a:r>
            <a:endParaRPr lang="en-GB"/>
          </a:p>
        </p:txBody>
      </p:sp>
      <p:sp>
        <p:nvSpPr>
          <p:cNvPr id="9" name="Slide Number Placeholder 8"/>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277227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27644"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0E9829-BCFA-4EC7-842E-15D006EDC875}" type="datetime1">
              <a:rPr lang="en-GB" smtClean="0"/>
              <a:pPr/>
              <a:t>23/04/2020</a:t>
            </a:fld>
            <a:endParaRPr lang="en-GB"/>
          </a:p>
        </p:txBody>
      </p:sp>
      <p:sp>
        <p:nvSpPr>
          <p:cNvPr id="4" name="Footer Placeholder 3"/>
          <p:cNvSpPr>
            <a:spLocks noGrp="1"/>
          </p:cNvSpPr>
          <p:nvPr>
            <p:ph type="ftr" sz="quarter" idx="11"/>
          </p:nvPr>
        </p:nvSpPr>
        <p:spPr/>
        <p:txBody>
          <a:bodyPr/>
          <a:lstStyle/>
          <a:p>
            <a:r>
              <a:rPr lang="sv-SE"/>
              <a:t>© Ian Dawson 2019    www.thinkinghistory.co.uk</a:t>
            </a:r>
            <a:endParaRPr lang="en-GB"/>
          </a:p>
        </p:txBody>
      </p:sp>
      <p:sp>
        <p:nvSpPr>
          <p:cNvPr id="5" name="Slide Number Placeholder 4"/>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30017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9C2F2-D44B-4D15-890D-38DFC292AD43}" type="datetime1">
              <a:rPr lang="en-GB" smtClean="0"/>
              <a:pPr/>
              <a:t>23/04/2020</a:t>
            </a:fld>
            <a:endParaRPr lang="en-GB"/>
          </a:p>
        </p:txBody>
      </p:sp>
      <p:sp>
        <p:nvSpPr>
          <p:cNvPr id="3" name="Footer Placeholder 2"/>
          <p:cNvSpPr>
            <a:spLocks noGrp="1"/>
          </p:cNvSpPr>
          <p:nvPr>
            <p:ph type="ftr" sz="quarter" idx="11"/>
          </p:nvPr>
        </p:nvSpPr>
        <p:spPr/>
        <p:txBody>
          <a:bodyPr/>
          <a:lstStyle/>
          <a:p>
            <a:r>
              <a:rPr lang="sv-SE"/>
              <a:t>© Ian Dawson 2019    www.thinkinghistory.co.uk</a:t>
            </a:r>
            <a:endParaRPr lang="en-GB"/>
          </a:p>
        </p:txBody>
      </p:sp>
      <p:sp>
        <p:nvSpPr>
          <p:cNvPr id="4" name="Slide Number Placeholder 3"/>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236841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D23CD-0127-44B0-83A9-D83CA0BC1C58}" type="datetime1">
              <a:rPr lang="en-GB" smtClean="0"/>
              <a:pPr/>
              <a:t>23/04/2020</a:t>
            </a:fld>
            <a:endParaRPr lang="en-GB"/>
          </a:p>
        </p:txBody>
      </p:sp>
      <p:sp>
        <p:nvSpPr>
          <p:cNvPr id="6" name="Footer Placeholder 5"/>
          <p:cNvSpPr>
            <a:spLocks noGrp="1"/>
          </p:cNvSpPr>
          <p:nvPr>
            <p:ph type="ftr" sz="quarter" idx="11"/>
          </p:nvPr>
        </p:nvSpPr>
        <p:spPr/>
        <p:txBody>
          <a:bodyPr/>
          <a:lstStyle/>
          <a:p>
            <a:r>
              <a:rPr lang="sv-SE"/>
              <a:t>© Ian Dawson 2019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184390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40D7F3-8D77-4757-82C7-8AC82E4CA707}" type="datetime1">
              <a:rPr lang="en-GB" smtClean="0"/>
              <a:pPr/>
              <a:t>23/04/2020</a:t>
            </a:fld>
            <a:endParaRPr lang="en-GB"/>
          </a:p>
        </p:txBody>
      </p:sp>
      <p:sp>
        <p:nvSpPr>
          <p:cNvPr id="6" name="Footer Placeholder 5"/>
          <p:cNvSpPr>
            <a:spLocks noGrp="1"/>
          </p:cNvSpPr>
          <p:nvPr>
            <p:ph type="ftr" sz="quarter" idx="11"/>
          </p:nvPr>
        </p:nvSpPr>
        <p:spPr/>
        <p:txBody>
          <a:bodyPr/>
          <a:lstStyle/>
          <a:p>
            <a:r>
              <a:rPr lang="sv-SE"/>
              <a:t>© Ian Dawson 2019    www.thinkinghistory.co.uk</a:t>
            </a:r>
            <a:endParaRPr lang="en-GB"/>
          </a:p>
        </p:txBody>
      </p:sp>
      <p:sp>
        <p:nvSpPr>
          <p:cNvPr id="7" name="Slide Number Placeholder 6"/>
          <p:cNvSpPr>
            <a:spLocks noGrp="1"/>
          </p:cNvSpPr>
          <p:nvPr>
            <p:ph type="sldNum" sz="quarter" idx="12"/>
          </p:nvPr>
        </p:nvSpPr>
        <p:spPr/>
        <p:txBody>
          <a:body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182970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49" y="1825625"/>
            <a:ext cx="825230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8B39D-21ED-4542-A703-F9E42294516B}" type="datetime1">
              <a:rPr lang="en-GB" smtClean="0"/>
              <a:pPr/>
              <a:t>23/04/2020</a:t>
            </a:fld>
            <a:endParaRPr lang="en-GB"/>
          </a:p>
        </p:txBody>
      </p:sp>
      <p:sp>
        <p:nvSpPr>
          <p:cNvPr id="5" name="Footer Placeholder 4"/>
          <p:cNvSpPr>
            <a:spLocks noGrp="1"/>
          </p:cNvSpPr>
          <p:nvPr>
            <p:ph type="ftr" sz="quarter" idx="3"/>
          </p:nvPr>
        </p:nvSpPr>
        <p:spPr>
          <a:xfrm>
            <a:off x="628650" y="6356351"/>
            <a:ext cx="30861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sv-SE"/>
              <a:t>© Ian Dawson 2019    www.thinkinghistory.co.uk</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FFCF7CE-7A9B-4114-90AD-DFAECE5B6DB7}" type="slidenum">
              <a:rPr lang="en-GB" smtClean="0"/>
              <a:pPr/>
              <a:t>‹#›</a:t>
            </a:fld>
            <a:endParaRPr lang="en-GB"/>
          </a:p>
        </p:txBody>
      </p:sp>
    </p:spTree>
    <p:extLst>
      <p:ext uri="{BB962C8B-B14F-4D97-AF65-F5344CB8AC3E}">
        <p14:creationId xmlns:p14="http://schemas.microsoft.com/office/powerpoint/2010/main" xmlns="" val="36249581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EAEA6-229F-46A7-84EE-E8B5195E64B4}"/>
              </a:ext>
            </a:extLst>
          </p:cNvPr>
          <p:cNvSpPr>
            <a:spLocks noGrp="1"/>
          </p:cNvSpPr>
          <p:nvPr>
            <p:ph type="ctrTitle"/>
          </p:nvPr>
        </p:nvSpPr>
        <p:spPr/>
        <p:txBody>
          <a:bodyPr/>
          <a:lstStyle/>
          <a:p>
            <a:r>
              <a:rPr lang="en-GB" dirty="0"/>
              <a:t>What Kinds Of Things Mattered To People in The Middle Ages?</a:t>
            </a:r>
          </a:p>
        </p:txBody>
      </p:sp>
      <p:sp>
        <p:nvSpPr>
          <p:cNvPr id="3" name="Subtitle 2">
            <a:extLst>
              <a:ext uri="{FF2B5EF4-FFF2-40B4-BE49-F238E27FC236}">
                <a16:creationId xmlns:a16="http://schemas.microsoft.com/office/drawing/2014/main" xmlns="" id="{A75C436E-619F-473C-BB96-74E20893B119}"/>
              </a:ext>
            </a:extLst>
          </p:cNvPr>
          <p:cNvSpPr>
            <a:spLocks noGrp="1"/>
          </p:cNvSpPr>
          <p:nvPr>
            <p:ph type="subTitle" idx="1"/>
          </p:nvPr>
        </p:nvSpPr>
        <p:spPr/>
        <p:txBody>
          <a:bodyPr/>
          <a:lstStyle/>
          <a:p>
            <a:r>
              <a:rPr lang="en-GB" dirty="0"/>
              <a:t>Medieval </a:t>
            </a:r>
          </a:p>
          <a:p>
            <a:r>
              <a:rPr lang="en-GB" dirty="0"/>
              <a:t>Lives </a:t>
            </a:r>
          </a:p>
          <a:p>
            <a:r>
              <a:rPr lang="en-GB" dirty="0"/>
              <a:t>Mattered</a:t>
            </a:r>
          </a:p>
        </p:txBody>
      </p:sp>
      <p:sp>
        <p:nvSpPr>
          <p:cNvPr id="4" name="TextBox 3"/>
          <p:cNvSpPr txBox="1"/>
          <p:nvPr/>
        </p:nvSpPr>
        <p:spPr>
          <a:xfrm>
            <a:off x="1051560" y="6437376"/>
            <a:ext cx="7259488" cy="369332"/>
          </a:xfrm>
          <a:prstGeom prst="rect">
            <a:avLst/>
          </a:prstGeom>
          <a:noFill/>
        </p:spPr>
        <p:txBody>
          <a:bodyPr wrap="none" rtlCol="0">
            <a:spAutoFit/>
          </a:bodyPr>
          <a:lstStyle/>
          <a:p>
            <a:r>
              <a:rPr lang="en-GB" dirty="0" smtClean="0"/>
              <a:t>See also PDF ‘What kinds of things mattered to people in the Middle Ages?’</a:t>
            </a:r>
            <a:endParaRPr lang="en-GB" dirty="0"/>
          </a:p>
        </p:txBody>
      </p:sp>
    </p:spTree>
    <p:extLst>
      <p:ext uri="{BB962C8B-B14F-4D97-AF65-F5344CB8AC3E}">
        <p14:creationId xmlns:p14="http://schemas.microsoft.com/office/powerpoint/2010/main" xmlns="" val="2163049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3BF62-A499-4BE4-A2AC-99A7C38467F1}"/>
              </a:ext>
            </a:extLst>
          </p:cNvPr>
          <p:cNvSpPr>
            <a:spLocks noGrp="1"/>
          </p:cNvSpPr>
          <p:nvPr>
            <p:ph type="title"/>
          </p:nvPr>
        </p:nvSpPr>
        <p:spPr/>
        <p:txBody>
          <a:bodyPr/>
          <a:lstStyle/>
          <a:p>
            <a:r>
              <a:rPr lang="en-GB" dirty="0"/>
              <a:t>Hell’s Mouth: Lincoln Cathedral</a:t>
            </a:r>
          </a:p>
        </p:txBody>
      </p:sp>
      <p:sp>
        <p:nvSpPr>
          <p:cNvPr id="3" name="Footer Placeholder 2">
            <a:extLst>
              <a:ext uri="{FF2B5EF4-FFF2-40B4-BE49-F238E27FC236}">
                <a16:creationId xmlns:a16="http://schemas.microsoft.com/office/drawing/2014/main" xmlns="" id="{567AA614-F530-4614-8464-9E33A18A7FD1}"/>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D1D6869B-6BBB-4E1A-A295-5B1393A2A412}"/>
              </a:ext>
            </a:extLst>
          </p:cNvPr>
          <p:cNvSpPr>
            <a:spLocks noGrp="1"/>
          </p:cNvSpPr>
          <p:nvPr>
            <p:ph type="sldNum" sz="quarter" idx="12"/>
          </p:nvPr>
        </p:nvSpPr>
        <p:spPr/>
        <p:txBody>
          <a:bodyPr/>
          <a:lstStyle/>
          <a:p>
            <a:fld id="{2FFCF7CE-7A9B-4114-90AD-DFAECE5B6DB7}" type="slidenum">
              <a:rPr lang="en-GB" smtClean="0"/>
              <a:pPr/>
              <a:t>10</a:t>
            </a:fld>
            <a:endParaRPr lang="en-GB"/>
          </a:p>
        </p:txBody>
      </p:sp>
      <p:pic>
        <p:nvPicPr>
          <p:cNvPr id="6" name="Picture 5" descr="An old photo of a person&#10;&#10;Description automatically generated">
            <a:extLst>
              <a:ext uri="{FF2B5EF4-FFF2-40B4-BE49-F238E27FC236}">
                <a16:creationId xmlns:a16="http://schemas.microsoft.com/office/drawing/2014/main" xmlns="" id="{E402591B-F069-4915-920C-81DDB6E90F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42971" y="1476756"/>
            <a:ext cx="4448913" cy="4504944"/>
          </a:xfrm>
          <a:prstGeom prst="rect">
            <a:avLst/>
          </a:prstGeom>
          <a:ln>
            <a:solidFill>
              <a:schemeClr val="tx1"/>
            </a:solidFill>
          </a:ln>
        </p:spPr>
      </p:pic>
    </p:spTree>
    <p:extLst>
      <p:ext uri="{BB962C8B-B14F-4D97-AF65-F5344CB8AC3E}">
        <p14:creationId xmlns:p14="http://schemas.microsoft.com/office/powerpoint/2010/main" xmlns="" val="20870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BB63A-832C-45E9-B13C-0D93B67D8645}"/>
              </a:ext>
            </a:extLst>
          </p:cNvPr>
          <p:cNvSpPr>
            <a:spLocks noGrp="1"/>
          </p:cNvSpPr>
          <p:nvPr>
            <p:ph type="title"/>
          </p:nvPr>
        </p:nvSpPr>
        <p:spPr/>
        <p:txBody>
          <a:bodyPr/>
          <a:lstStyle/>
          <a:p>
            <a:r>
              <a:rPr lang="en-GB" dirty="0"/>
              <a:t>How did religion 	affect everyday lives?</a:t>
            </a:r>
          </a:p>
        </p:txBody>
      </p:sp>
      <p:sp>
        <p:nvSpPr>
          <p:cNvPr id="3" name="Footer Placeholder 2">
            <a:extLst>
              <a:ext uri="{FF2B5EF4-FFF2-40B4-BE49-F238E27FC236}">
                <a16:creationId xmlns:a16="http://schemas.microsoft.com/office/drawing/2014/main" xmlns="" id="{CF836C8A-7ABE-4AD0-8B86-0A38B0774937}"/>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2488C94E-17AF-4D15-B1E5-E3922F1855C5}"/>
              </a:ext>
            </a:extLst>
          </p:cNvPr>
          <p:cNvSpPr>
            <a:spLocks noGrp="1"/>
          </p:cNvSpPr>
          <p:nvPr>
            <p:ph type="sldNum" sz="quarter" idx="12"/>
          </p:nvPr>
        </p:nvSpPr>
        <p:spPr/>
        <p:txBody>
          <a:bodyPr/>
          <a:lstStyle/>
          <a:p>
            <a:fld id="{2FFCF7CE-7A9B-4114-90AD-DFAECE5B6DB7}" type="slidenum">
              <a:rPr lang="en-GB" smtClean="0"/>
              <a:pPr/>
              <a:t>11</a:t>
            </a:fld>
            <a:endParaRPr lang="en-GB"/>
          </a:p>
        </p:txBody>
      </p:sp>
      <p:sp>
        <p:nvSpPr>
          <p:cNvPr id="6" name="TextBox 5">
            <a:extLst>
              <a:ext uri="{FF2B5EF4-FFF2-40B4-BE49-F238E27FC236}">
                <a16:creationId xmlns:a16="http://schemas.microsoft.com/office/drawing/2014/main" xmlns="" id="{3C372E94-B7D2-4990-89E8-C1144BB56B77}"/>
              </a:ext>
            </a:extLst>
          </p:cNvPr>
          <p:cNvSpPr txBox="1"/>
          <p:nvPr/>
        </p:nvSpPr>
        <p:spPr>
          <a:xfrm>
            <a:off x="3260703" y="3169984"/>
            <a:ext cx="2053589" cy="923330"/>
          </a:xfrm>
          <a:prstGeom prst="rect">
            <a:avLst/>
          </a:prstGeom>
          <a:noFill/>
        </p:spPr>
        <p:txBody>
          <a:bodyPr wrap="square" rtlCol="0">
            <a:spAutoFit/>
          </a:bodyPr>
          <a:lstStyle/>
          <a:p>
            <a:pPr algn="ctr"/>
            <a:r>
              <a:rPr lang="en-GB" b="1" dirty="0"/>
              <a:t>Six topics or events affected by religious beliefs</a:t>
            </a:r>
          </a:p>
        </p:txBody>
      </p:sp>
      <p:sp>
        <p:nvSpPr>
          <p:cNvPr id="7" name="TextBox 6">
            <a:extLst>
              <a:ext uri="{FF2B5EF4-FFF2-40B4-BE49-F238E27FC236}">
                <a16:creationId xmlns:a16="http://schemas.microsoft.com/office/drawing/2014/main" xmlns="" id="{F72078F0-E31F-4B41-B31D-A8605E2AFD80}"/>
              </a:ext>
            </a:extLst>
          </p:cNvPr>
          <p:cNvSpPr txBox="1"/>
          <p:nvPr/>
        </p:nvSpPr>
        <p:spPr>
          <a:xfrm>
            <a:off x="2330187" y="2269872"/>
            <a:ext cx="1467068" cy="369332"/>
          </a:xfrm>
          <a:prstGeom prst="rect">
            <a:avLst/>
          </a:prstGeom>
          <a:noFill/>
        </p:spPr>
        <p:txBody>
          <a:bodyPr wrap="none" rtlCol="0">
            <a:spAutoFit/>
          </a:bodyPr>
          <a:lstStyle/>
          <a:p>
            <a:pPr algn="ctr"/>
            <a:r>
              <a:rPr lang="en-GB" b="1" dirty="0">
                <a:solidFill>
                  <a:srgbClr val="0F6FC6"/>
                </a:solidFill>
              </a:rPr>
              <a:t>A. Having fun</a:t>
            </a:r>
          </a:p>
        </p:txBody>
      </p:sp>
      <p:sp>
        <p:nvSpPr>
          <p:cNvPr id="8" name="TextBox 7">
            <a:extLst>
              <a:ext uri="{FF2B5EF4-FFF2-40B4-BE49-F238E27FC236}">
                <a16:creationId xmlns:a16="http://schemas.microsoft.com/office/drawing/2014/main" xmlns="" id="{0BE82371-D0FC-460C-9C65-C7DDBA6F6E8F}"/>
              </a:ext>
            </a:extLst>
          </p:cNvPr>
          <p:cNvSpPr txBox="1"/>
          <p:nvPr/>
        </p:nvSpPr>
        <p:spPr>
          <a:xfrm>
            <a:off x="4537534" y="2270586"/>
            <a:ext cx="2568751" cy="646331"/>
          </a:xfrm>
          <a:prstGeom prst="rect">
            <a:avLst/>
          </a:prstGeom>
          <a:noFill/>
        </p:spPr>
        <p:txBody>
          <a:bodyPr wrap="square" rtlCol="0">
            <a:spAutoFit/>
          </a:bodyPr>
          <a:lstStyle/>
          <a:p>
            <a:pPr algn="ctr"/>
            <a:r>
              <a:rPr lang="en-GB" b="1" dirty="0">
                <a:solidFill>
                  <a:srgbClr val="0F6FC6"/>
                </a:solidFill>
              </a:rPr>
              <a:t>B. Roads, water-supplies, hospitals and the poor</a:t>
            </a:r>
          </a:p>
        </p:txBody>
      </p:sp>
      <p:sp>
        <p:nvSpPr>
          <p:cNvPr id="9" name="TextBox 8">
            <a:extLst>
              <a:ext uri="{FF2B5EF4-FFF2-40B4-BE49-F238E27FC236}">
                <a16:creationId xmlns:a16="http://schemas.microsoft.com/office/drawing/2014/main" xmlns="" id="{8C6F6A95-B6EC-43FE-AF84-63096C4D9E5B}"/>
              </a:ext>
            </a:extLst>
          </p:cNvPr>
          <p:cNvSpPr txBox="1"/>
          <p:nvPr/>
        </p:nvSpPr>
        <p:spPr>
          <a:xfrm>
            <a:off x="5565877" y="3165889"/>
            <a:ext cx="1941929" cy="923330"/>
          </a:xfrm>
          <a:prstGeom prst="rect">
            <a:avLst/>
          </a:prstGeom>
          <a:noFill/>
        </p:spPr>
        <p:txBody>
          <a:bodyPr wrap="square" rtlCol="0">
            <a:spAutoFit/>
          </a:bodyPr>
          <a:lstStyle/>
          <a:p>
            <a:pPr algn="ctr"/>
            <a:r>
              <a:rPr lang="en-GB" b="1" dirty="0">
                <a:solidFill>
                  <a:srgbClr val="0F6FC6"/>
                </a:solidFill>
              </a:rPr>
              <a:t>C. Saying prayers on All Souls Day – November 2</a:t>
            </a:r>
            <a:r>
              <a:rPr lang="en-GB" b="1" baseline="30000" dirty="0">
                <a:solidFill>
                  <a:srgbClr val="0F6FC6"/>
                </a:solidFill>
              </a:rPr>
              <a:t>nd</a:t>
            </a:r>
            <a:r>
              <a:rPr lang="en-GB" b="1" dirty="0">
                <a:solidFill>
                  <a:srgbClr val="0F6FC6"/>
                </a:solidFill>
              </a:rPr>
              <a:t> </a:t>
            </a:r>
          </a:p>
        </p:txBody>
      </p:sp>
      <p:sp>
        <p:nvSpPr>
          <p:cNvPr id="10" name="TextBox 9">
            <a:extLst>
              <a:ext uri="{FF2B5EF4-FFF2-40B4-BE49-F238E27FC236}">
                <a16:creationId xmlns:a16="http://schemas.microsoft.com/office/drawing/2014/main" xmlns="" id="{38AF4FF5-B089-46B6-BBF6-FA9D462E5C0A}"/>
              </a:ext>
            </a:extLst>
          </p:cNvPr>
          <p:cNvSpPr txBox="1"/>
          <p:nvPr/>
        </p:nvSpPr>
        <p:spPr>
          <a:xfrm>
            <a:off x="4534515" y="4645551"/>
            <a:ext cx="2888767" cy="923330"/>
          </a:xfrm>
          <a:prstGeom prst="rect">
            <a:avLst/>
          </a:prstGeom>
          <a:noFill/>
        </p:spPr>
        <p:txBody>
          <a:bodyPr wrap="square" rtlCol="0">
            <a:spAutoFit/>
          </a:bodyPr>
          <a:lstStyle/>
          <a:p>
            <a:pPr algn="ctr"/>
            <a:r>
              <a:rPr lang="en-GB" b="1" dirty="0">
                <a:solidFill>
                  <a:srgbClr val="0F6FC6"/>
                </a:solidFill>
              </a:rPr>
              <a:t>D. Ideas about why people became sick with diseases such as the plague</a:t>
            </a:r>
          </a:p>
        </p:txBody>
      </p:sp>
      <p:sp>
        <p:nvSpPr>
          <p:cNvPr id="11" name="TextBox 10">
            <a:extLst>
              <a:ext uri="{FF2B5EF4-FFF2-40B4-BE49-F238E27FC236}">
                <a16:creationId xmlns:a16="http://schemas.microsoft.com/office/drawing/2014/main" xmlns="" id="{5DE47830-32D9-49D2-993C-2E7A6BE09F73}"/>
              </a:ext>
            </a:extLst>
          </p:cNvPr>
          <p:cNvSpPr txBox="1"/>
          <p:nvPr/>
        </p:nvSpPr>
        <p:spPr>
          <a:xfrm>
            <a:off x="1053858" y="3168765"/>
            <a:ext cx="1893788" cy="923330"/>
          </a:xfrm>
          <a:prstGeom prst="rect">
            <a:avLst/>
          </a:prstGeom>
          <a:noFill/>
        </p:spPr>
        <p:txBody>
          <a:bodyPr wrap="square" rtlCol="0">
            <a:spAutoFit/>
          </a:bodyPr>
          <a:lstStyle/>
          <a:p>
            <a:pPr algn="ctr"/>
            <a:r>
              <a:rPr lang="en-GB" b="1" dirty="0">
                <a:solidFill>
                  <a:srgbClr val="0F6FC6"/>
                </a:solidFill>
              </a:rPr>
              <a:t>F. One of the most common types of work</a:t>
            </a:r>
          </a:p>
        </p:txBody>
      </p:sp>
      <p:sp>
        <p:nvSpPr>
          <p:cNvPr id="12" name="TextBox 11">
            <a:extLst>
              <a:ext uri="{FF2B5EF4-FFF2-40B4-BE49-F238E27FC236}">
                <a16:creationId xmlns:a16="http://schemas.microsoft.com/office/drawing/2014/main" xmlns="" id="{80200E40-64B3-4337-A82C-E0BA45EDA736}"/>
              </a:ext>
            </a:extLst>
          </p:cNvPr>
          <p:cNvSpPr txBox="1"/>
          <p:nvPr/>
        </p:nvSpPr>
        <p:spPr>
          <a:xfrm>
            <a:off x="1785340" y="4643497"/>
            <a:ext cx="2263139" cy="923330"/>
          </a:xfrm>
          <a:prstGeom prst="rect">
            <a:avLst/>
          </a:prstGeom>
          <a:noFill/>
        </p:spPr>
        <p:txBody>
          <a:bodyPr wrap="square" rtlCol="0">
            <a:spAutoFit/>
          </a:bodyPr>
          <a:lstStyle/>
          <a:p>
            <a:pPr algn="ctr"/>
            <a:r>
              <a:rPr lang="en-GB" b="1" dirty="0">
                <a:solidFill>
                  <a:srgbClr val="0F6FC6"/>
                </a:solidFill>
              </a:rPr>
              <a:t>E. Loyalty to the king; fear of rebelling against the king</a:t>
            </a:r>
          </a:p>
        </p:txBody>
      </p:sp>
    </p:spTree>
    <p:extLst>
      <p:ext uri="{BB962C8B-B14F-4D97-AF65-F5344CB8AC3E}">
        <p14:creationId xmlns:p14="http://schemas.microsoft.com/office/powerpoint/2010/main" xmlns="" val="272310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BB63A-832C-45E9-B13C-0D93B67D8645}"/>
              </a:ext>
            </a:extLst>
          </p:cNvPr>
          <p:cNvSpPr>
            <a:spLocks noGrp="1"/>
          </p:cNvSpPr>
          <p:nvPr>
            <p:ph type="title"/>
          </p:nvPr>
        </p:nvSpPr>
        <p:spPr/>
        <p:txBody>
          <a:bodyPr/>
          <a:lstStyle/>
          <a:p>
            <a:r>
              <a:rPr lang="en-GB" dirty="0"/>
              <a:t>How did religion 	affect everyday lives?</a:t>
            </a:r>
          </a:p>
        </p:txBody>
      </p:sp>
      <p:sp>
        <p:nvSpPr>
          <p:cNvPr id="3" name="Footer Placeholder 2">
            <a:extLst>
              <a:ext uri="{FF2B5EF4-FFF2-40B4-BE49-F238E27FC236}">
                <a16:creationId xmlns:a16="http://schemas.microsoft.com/office/drawing/2014/main" xmlns="" id="{CF836C8A-7ABE-4AD0-8B86-0A38B0774937}"/>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2488C94E-17AF-4D15-B1E5-E3922F1855C5}"/>
              </a:ext>
            </a:extLst>
          </p:cNvPr>
          <p:cNvSpPr>
            <a:spLocks noGrp="1"/>
          </p:cNvSpPr>
          <p:nvPr>
            <p:ph type="sldNum" sz="quarter" idx="12"/>
          </p:nvPr>
        </p:nvSpPr>
        <p:spPr/>
        <p:txBody>
          <a:bodyPr/>
          <a:lstStyle/>
          <a:p>
            <a:fld id="{2FFCF7CE-7A9B-4114-90AD-DFAECE5B6DB7}" type="slidenum">
              <a:rPr lang="en-GB" smtClean="0"/>
              <a:pPr/>
              <a:t>12</a:t>
            </a:fld>
            <a:endParaRPr lang="en-GB"/>
          </a:p>
        </p:txBody>
      </p:sp>
      <p:graphicFrame>
        <p:nvGraphicFramePr>
          <p:cNvPr id="5" name="Table 12">
            <a:extLst>
              <a:ext uri="{FF2B5EF4-FFF2-40B4-BE49-F238E27FC236}">
                <a16:creationId xmlns:a16="http://schemas.microsoft.com/office/drawing/2014/main" xmlns="" id="{08A4F205-F85F-4213-9BB2-5D5C1871FD35}"/>
              </a:ext>
            </a:extLst>
          </p:cNvPr>
          <p:cNvGraphicFramePr>
            <a:graphicFrameLocks noGrp="1"/>
          </p:cNvGraphicFramePr>
          <p:nvPr>
            <p:extLst>
              <p:ext uri="{D42A27DB-BD31-4B8C-83A1-F6EECF244321}">
                <p14:modId xmlns:p14="http://schemas.microsoft.com/office/powerpoint/2010/main" xmlns="" val="2047566221"/>
              </p:ext>
            </p:extLst>
          </p:nvPr>
        </p:nvGraphicFramePr>
        <p:xfrm>
          <a:off x="1336862" y="1972628"/>
          <a:ext cx="6096000" cy="4068303"/>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1359882553"/>
                    </a:ext>
                  </a:extLst>
                </a:gridCol>
                <a:gridCol w="2032000">
                  <a:extLst>
                    <a:ext uri="{9D8B030D-6E8A-4147-A177-3AD203B41FA5}">
                      <a16:colId xmlns:a16="http://schemas.microsoft.com/office/drawing/2014/main" xmlns="" val="4181839884"/>
                    </a:ext>
                  </a:extLst>
                </a:gridCol>
                <a:gridCol w="2032000">
                  <a:extLst>
                    <a:ext uri="{9D8B030D-6E8A-4147-A177-3AD203B41FA5}">
                      <a16:colId xmlns:a16="http://schemas.microsoft.com/office/drawing/2014/main" xmlns="" val="3992744598"/>
                    </a:ext>
                  </a:extLst>
                </a:gridCol>
              </a:tblGrid>
              <a:tr h="1299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F6FC6"/>
                          </a:solidFill>
                          <a:effectLst/>
                          <a:latin typeface="+mn-lt"/>
                          <a:ea typeface="+mn-ea"/>
                          <a:cs typeface="+mn-cs"/>
                        </a:rPr>
                        <a:t>1. God controlled everything that happened to men and women. </a:t>
                      </a:r>
                    </a:p>
                  </a:txBody>
                  <a:tcPr/>
                </a:tc>
                <a:tc>
                  <a:txBody>
                    <a:bodyPr/>
                    <a:lstStyle/>
                    <a:p>
                      <a:r>
                        <a:rPr lang="en-GB" sz="1400" kern="1200" dirty="0">
                          <a:solidFill>
                            <a:srgbClr val="0F6FC6"/>
                          </a:solidFill>
                          <a:effectLst/>
                          <a:latin typeface="+mn-lt"/>
                          <a:ea typeface="+mn-ea"/>
                          <a:cs typeface="+mn-cs"/>
                        </a:rPr>
                        <a:t>2. One of God’s Ten Commandments was ‘Thou Shalt not Kill.’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F6FC6"/>
                          </a:solidFill>
                          <a:effectLst/>
                          <a:latin typeface="+mn-lt"/>
                          <a:ea typeface="+mn-ea"/>
                          <a:cs typeface="+mn-cs"/>
                        </a:rPr>
                        <a:t>3. God decided the work that every person did and who was powerful. He chose who would be king and queen, who would be priests, who would work as farmers.</a:t>
                      </a:r>
                    </a:p>
                  </a:txBody>
                  <a:tcPr/>
                </a:tc>
                <a:extLst>
                  <a:ext uri="{0D108BD9-81ED-4DB2-BD59-A6C34878D82A}">
                    <a16:rowId xmlns:a16="http://schemas.microsoft.com/office/drawing/2014/main" xmlns="" val="2712505855"/>
                  </a:ext>
                </a:extLst>
              </a:tr>
              <a:tr h="47166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Six beliefs that people had about God and religion</a:t>
                      </a:r>
                      <a:endParaRPr lang="en-GB" sz="1800" kern="1200" dirty="0">
                        <a:solidFill>
                          <a:schemeClr val="tx1"/>
                        </a:solidFill>
                        <a:effectLst/>
                        <a:latin typeface="+mn-lt"/>
                        <a:ea typeface="+mn-ea"/>
                        <a:cs typeface="+mn-cs"/>
                      </a:endParaRP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852426118"/>
                  </a:ext>
                </a:extLst>
              </a:tr>
              <a:tr h="12993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F6FC6"/>
                          </a:solidFill>
                          <a:effectLst/>
                          <a:latin typeface="+mn-lt"/>
                          <a:ea typeface="+mn-ea"/>
                          <a:cs typeface="+mn-cs"/>
                        </a:rPr>
                        <a:t>4. Wealthy people left money to pay for priests to pray for their souls. This would reduce the time they spent in purgatory. But the poor had no money to pay for prayers for their souls.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F6FC6"/>
                          </a:solidFill>
                          <a:effectLst/>
                          <a:latin typeface="+mn-lt"/>
                          <a:ea typeface="+mn-ea"/>
                          <a:cs typeface="+mn-cs"/>
                        </a:rPr>
                        <a:t>5. Everyone celebrated Christmas and Easter and had holy-days (holidays) on Saints’ days to celebrate the lives of individual saints. Holy-days were times for singing, dancing or going to the fair.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dirty="0">
                          <a:solidFill>
                            <a:srgbClr val="0F6FC6"/>
                          </a:solidFill>
                          <a:effectLst/>
                          <a:latin typeface="+mn-lt"/>
                          <a:ea typeface="+mn-ea"/>
                          <a:cs typeface="+mn-cs"/>
                        </a:rPr>
                        <a:t>6. Everyone knew that they would spend less time in Purgatory if they helped people in their community. Many left money to improve conditions in their town or to help the poor.</a:t>
                      </a:r>
                    </a:p>
                  </a:txBody>
                  <a:tcPr/>
                </a:tc>
                <a:extLst>
                  <a:ext uri="{0D108BD9-81ED-4DB2-BD59-A6C34878D82A}">
                    <a16:rowId xmlns:a16="http://schemas.microsoft.com/office/drawing/2014/main" xmlns="" val="3499517450"/>
                  </a:ext>
                </a:extLst>
              </a:tr>
            </a:tbl>
          </a:graphicData>
        </a:graphic>
      </p:graphicFrame>
    </p:spTree>
    <p:extLst>
      <p:ext uri="{BB962C8B-B14F-4D97-AF65-F5344CB8AC3E}">
        <p14:creationId xmlns:p14="http://schemas.microsoft.com/office/powerpoint/2010/main" xmlns="" val="61630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5CBF8-D006-4608-9BE3-BB5BBE432B3A}"/>
              </a:ext>
            </a:extLst>
          </p:cNvPr>
          <p:cNvSpPr>
            <a:spLocks noGrp="1"/>
          </p:cNvSpPr>
          <p:nvPr>
            <p:ph type="title"/>
          </p:nvPr>
        </p:nvSpPr>
        <p:spPr/>
        <p:txBody>
          <a:bodyPr/>
          <a:lstStyle/>
          <a:p>
            <a:r>
              <a:rPr lang="en-GB" dirty="0"/>
              <a:t>What kinds of things mattered 	to Geoffrey Luttrell?</a:t>
            </a:r>
          </a:p>
        </p:txBody>
      </p:sp>
      <p:sp>
        <p:nvSpPr>
          <p:cNvPr id="3" name="Footer Placeholder 2">
            <a:extLst>
              <a:ext uri="{FF2B5EF4-FFF2-40B4-BE49-F238E27FC236}">
                <a16:creationId xmlns:a16="http://schemas.microsoft.com/office/drawing/2014/main" xmlns="" id="{965DF001-6396-4A61-813A-5462CF5996CF}"/>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2EA79759-7928-444A-AAE9-DDEB0B40EB77}"/>
              </a:ext>
            </a:extLst>
          </p:cNvPr>
          <p:cNvSpPr>
            <a:spLocks noGrp="1"/>
          </p:cNvSpPr>
          <p:nvPr>
            <p:ph type="sldNum" sz="quarter" idx="12"/>
          </p:nvPr>
        </p:nvSpPr>
        <p:spPr/>
        <p:txBody>
          <a:bodyPr/>
          <a:lstStyle/>
          <a:p>
            <a:fld id="{2FFCF7CE-7A9B-4114-90AD-DFAECE5B6DB7}" type="slidenum">
              <a:rPr lang="en-GB" smtClean="0"/>
              <a:pPr/>
              <a:t>13</a:t>
            </a:fld>
            <a:endParaRPr lang="en-GB"/>
          </a:p>
        </p:txBody>
      </p:sp>
      <p:pic>
        <p:nvPicPr>
          <p:cNvPr id="5" name="Picture 4">
            <a:extLst>
              <a:ext uri="{FF2B5EF4-FFF2-40B4-BE49-F238E27FC236}">
                <a16:creationId xmlns:a16="http://schemas.microsoft.com/office/drawing/2014/main" xmlns="" id="{CAF34324-30B9-4354-A727-9426E2D4E2C4}"/>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3233928" y="2544128"/>
            <a:ext cx="2042790" cy="2672449"/>
          </a:xfrm>
          <a:prstGeom prst="rect">
            <a:avLst/>
          </a:prstGeom>
        </p:spPr>
      </p:pic>
    </p:spTree>
    <p:extLst>
      <p:ext uri="{BB962C8B-B14F-4D97-AF65-F5344CB8AC3E}">
        <p14:creationId xmlns:p14="http://schemas.microsoft.com/office/powerpoint/2010/main" xmlns="" val="252015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C4DB2-EE63-4CFE-85FA-F8C56810FA84}"/>
              </a:ext>
            </a:extLst>
          </p:cNvPr>
          <p:cNvSpPr>
            <a:spLocks noGrp="1"/>
          </p:cNvSpPr>
          <p:nvPr>
            <p:ph type="title"/>
          </p:nvPr>
        </p:nvSpPr>
        <p:spPr/>
        <p:txBody>
          <a:bodyPr/>
          <a:lstStyle/>
          <a:p>
            <a:r>
              <a:rPr lang="en-GB" dirty="0"/>
              <a:t>Geoffrey Luttrell</a:t>
            </a:r>
          </a:p>
        </p:txBody>
      </p:sp>
      <p:sp>
        <p:nvSpPr>
          <p:cNvPr id="3" name="Footer Placeholder 2">
            <a:extLst>
              <a:ext uri="{FF2B5EF4-FFF2-40B4-BE49-F238E27FC236}">
                <a16:creationId xmlns:a16="http://schemas.microsoft.com/office/drawing/2014/main" xmlns="" id="{FB5A4585-816E-40CD-A835-3C4D6CC65FFA}"/>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A2F1BE7E-1A2D-43DB-91ED-ADCE9B2470C5}"/>
              </a:ext>
            </a:extLst>
          </p:cNvPr>
          <p:cNvSpPr>
            <a:spLocks noGrp="1"/>
          </p:cNvSpPr>
          <p:nvPr>
            <p:ph type="sldNum" sz="quarter" idx="12"/>
          </p:nvPr>
        </p:nvSpPr>
        <p:spPr/>
        <p:txBody>
          <a:bodyPr/>
          <a:lstStyle/>
          <a:p>
            <a:fld id="{2FFCF7CE-7A9B-4114-90AD-DFAECE5B6DB7}" type="slidenum">
              <a:rPr lang="en-GB" smtClean="0"/>
              <a:pPr/>
              <a:t>14</a:t>
            </a:fld>
            <a:endParaRPr lang="en-GB"/>
          </a:p>
        </p:txBody>
      </p:sp>
      <p:pic>
        <p:nvPicPr>
          <p:cNvPr id="6" name="Picture 5" descr="A picture containing fabric&#10;&#10;Description automatically generated">
            <a:extLst>
              <a:ext uri="{FF2B5EF4-FFF2-40B4-BE49-F238E27FC236}">
                <a16:creationId xmlns:a16="http://schemas.microsoft.com/office/drawing/2014/main" xmlns="" id="{5BF72B02-F234-4FAC-BBBF-85CA8D9DC8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98345" y="1934527"/>
            <a:ext cx="4933950" cy="3857625"/>
          </a:xfrm>
          <a:prstGeom prst="rect">
            <a:avLst/>
          </a:prstGeom>
          <a:ln>
            <a:solidFill>
              <a:schemeClr val="tx1"/>
            </a:solidFill>
          </a:ln>
        </p:spPr>
      </p:pic>
    </p:spTree>
    <p:extLst>
      <p:ext uri="{BB962C8B-B14F-4D97-AF65-F5344CB8AC3E}">
        <p14:creationId xmlns:p14="http://schemas.microsoft.com/office/powerpoint/2010/main" xmlns="" val="239845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D79F73-AD0B-4625-961F-64E9828759AC}"/>
              </a:ext>
            </a:extLst>
          </p:cNvPr>
          <p:cNvSpPr>
            <a:spLocks noGrp="1"/>
          </p:cNvSpPr>
          <p:nvPr>
            <p:ph type="title"/>
          </p:nvPr>
        </p:nvSpPr>
        <p:spPr/>
        <p:txBody>
          <a:bodyPr/>
          <a:lstStyle/>
          <a:p>
            <a:r>
              <a:rPr lang="en-GB" dirty="0"/>
              <a:t>A page from the Luttrell Psalter</a:t>
            </a:r>
          </a:p>
        </p:txBody>
      </p:sp>
      <p:sp>
        <p:nvSpPr>
          <p:cNvPr id="3" name="Footer Placeholder 2">
            <a:extLst>
              <a:ext uri="{FF2B5EF4-FFF2-40B4-BE49-F238E27FC236}">
                <a16:creationId xmlns:a16="http://schemas.microsoft.com/office/drawing/2014/main" xmlns="" id="{5AF72E23-15DE-41AF-8076-E9AFB4C5B0C3}"/>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A9108E52-565B-4DFE-84CC-FA5DFA50DF78}"/>
              </a:ext>
            </a:extLst>
          </p:cNvPr>
          <p:cNvSpPr>
            <a:spLocks noGrp="1"/>
          </p:cNvSpPr>
          <p:nvPr>
            <p:ph type="sldNum" sz="quarter" idx="12"/>
          </p:nvPr>
        </p:nvSpPr>
        <p:spPr/>
        <p:txBody>
          <a:bodyPr/>
          <a:lstStyle/>
          <a:p>
            <a:fld id="{2FFCF7CE-7A9B-4114-90AD-DFAECE5B6DB7}" type="slidenum">
              <a:rPr lang="en-GB" smtClean="0"/>
              <a:pPr/>
              <a:t>15</a:t>
            </a:fld>
            <a:endParaRPr lang="en-GB"/>
          </a:p>
        </p:txBody>
      </p:sp>
      <p:pic>
        <p:nvPicPr>
          <p:cNvPr id="6" name="Picture 5" descr="A close up of text on a white background&#10;&#10;Description automatically generated">
            <a:extLst>
              <a:ext uri="{FF2B5EF4-FFF2-40B4-BE49-F238E27FC236}">
                <a16:creationId xmlns:a16="http://schemas.microsoft.com/office/drawing/2014/main" xmlns="" id="{81A0A668-8379-48A2-9FA2-08FED9B3B7F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66369" y="1517330"/>
            <a:ext cx="3211261" cy="4677729"/>
          </a:xfrm>
          <a:prstGeom prst="rect">
            <a:avLst/>
          </a:prstGeom>
          <a:ln>
            <a:solidFill>
              <a:schemeClr val="tx1"/>
            </a:solidFill>
          </a:ln>
        </p:spPr>
      </p:pic>
    </p:spTree>
    <p:extLst>
      <p:ext uri="{BB962C8B-B14F-4D97-AF65-F5344CB8AC3E}">
        <p14:creationId xmlns:p14="http://schemas.microsoft.com/office/powerpoint/2010/main" xmlns="" val="186445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F425654E-B46E-419A-B216-B160FBE61D3D}"/>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AD8409C0-CB51-4C6D-B951-5E52EB5DEF76}"/>
              </a:ext>
            </a:extLst>
          </p:cNvPr>
          <p:cNvSpPr>
            <a:spLocks noGrp="1"/>
          </p:cNvSpPr>
          <p:nvPr>
            <p:ph type="sldNum" sz="quarter" idx="12"/>
          </p:nvPr>
        </p:nvSpPr>
        <p:spPr/>
        <p:txBody>
          <a:bodyPr/>
          <a:lstStyle/>
          <a:p>
            <a:fld id="{2FFCF7CE-7A9B-4114-90AD-DFAECE5B6DB7}" type="slidenum">
              <a:rPr lang="en-GB" smtClean="0"/>
              <a:pPr/>
              <a:t>16</a:t>
            </a:fld>
            <a:endParaRPr lang="en-GB"/>
          </a:p>
        </p:txBody>
      </p:sp>
      <p:pic>
        <p:nvPicPr>
          <p:cNvPr id="6" name="Picture 5" descr="A close up of text on a white background&#10;&#10;Description automatically generated">
            <a:extLst>
              <a:ext uri="{FF2B5EF4-FFF2-40B4-BE49-F238E27FC236}">
                <a16:creationId xmlns:a16="http://schemas.microsoft.com/office/drawing/2014/main" xmlns="" id="{3E546C20-E879-4D05-AF15-E53562521A1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4633" y="508634"/>
            <a:ext cx="6342017" cy="5549265"/>
          </a:xfrm>
          <a:prstGeom prst="rect">
            <a:avLst/>
          </a:prstGeom>
        </p:spPr>
      </p:pic>
    </p:spTree>
    <p:extLst>
      <p:ext uri="{BB962C8B-B14F-4D97-AF65-F5344CB8AC3E}">
        <p14:creationId xmlns:p14="http://schemas.microsoft.com/office/powerpoint/2010/main" xmlns="" val="3246379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ED061766-3BBE-42CA-B45B-D299077447C2}"/>
              </a:ext>
            </a:extLst>
          </p:cNvPr>
          <p:cNvSpPr>
            <a:spLocks noGrp="1"/>
          </p:cNvSpPr>
          <p:nvPr>
            <p:ph type="ftr" sz="quarter" idx="11"/>
          </p:nvPr>
        </p:nvSpPr>
        <p:spPr/>
        <p:txBody>
          <a:bodyPr/>
          <a:lstStyle/>
          <a:p>
            <a:r>
              <a:rPr lang="sv-SE"/>
              <a:t>© Ian Dawson 2019    www.thinkinghistory.co.uk</a:t>
            </a:r>
            <a:endParaRPr lang="en-GB"/>
          </a:p>
        </p:txBody>
      </p:sp>
      <p:sp>
        <p:nvSpPr>
          <p:cNvPr id="3" name="Slide Number Placeholder 2">
            <a:extLst>
              <a:ext uri="{FF2B5EF4-FFF2-40B4-BE49-F238E27FC236}">
                <a16:creationId xmlns:a16="http://schemas.microsoft.com/office/drawing/2014/main" xmlns="" id="{66DFC19A-420C-4270-A1BD-8CA4863881BF}"/>
              </a:ext>
            </a:extLst>
          </p:cNvPr>
          <p:cNvSpPr>
            <a:spLocks noGrp="1"/>
          </p:cNvSpPr>
          <p:nvPr>
            <p:ph type="sldNum" sz="quarter" idx="12"/>
          </p:nvPr>
        </p:nvSpPr>
        <p:spPr/>
        <p:txBody>
          <a:bodyPr/>
          <a:lstStyle/>
          <a:p>
            <a:fld id="{2FFCF7CE-7A9B-4114-90AD-DFAECE5B6DB7}" type="slidenum">
              <a:rPr lang="en-GB" smtClean="0"/>
              <a:pPr/>
              <a:t>17</a:t>
            </a:fld>
            <a:endParaRPr lang="en-GB"/>
          </a:p>
        </p:txBody>
      </p:sp>
      <p:pic>
        <p:nvPicPr>
          <p:cNvPr id="5" name="Picture 4" descr="A close up of text on a white background&#10;&#10;Description automatically generated">
            <a:extLst>
              <a:ext uri="{FF2B5EF4-FFF2-40B4-BE49-F238E27FC236}">
                <a16:creationId xmlns:a16="http://schemas.microsoft.com/office/drawing/2014/main" xmlns="" id="{634C6F04-9B52-4574-B712-FE18206D5A6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41854" y="501672"/>
            <a:ext cx="3816096" cy="5579088"/>
          </a:xfrm>
          <a:prstGeom prst="rect">
            <a:avLst/>
          </a:prstGeom>
        </p:spPr>
      </p:pic>
    </p:spTree>
    <p:extLst>
      <p:ext uri="{BB962C8B-B14F-4D97-AF65-F5344CB8AC3E}">
        <p14:creationId xmlns:p14="http://schemas.microsoft.com/office/powerpoint/2010/main" xmlns="" val="225019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5CBF8-D006-4608-9BE3-BB5BBE432B3A}"/>
              </a:ext>
            </a:extLst>
          </p:cNvPr>
          <p:cNvSpPr>
            <a:spLocks noGrp="1"/>
          </p:cNvSpPr>
          <p:nvPr>
            <p:ph type="title"/>
          </p:nvPr>
        </p:nvSpPr>
        <p:spPr/>
        <p:txBody>
          <a:bodyPr/>
          <a:lstStyle/>
          <a:p>
            <a:r>
              <a:rPr lang="en-GB" dirty="0"/>
              <a:t>What kinds of things mattered 	to Geoffrey Luttrell?</a:t>
            </a:r>
          </a:p>
        </p:txBody>
      </p:sp>
      <p:sp>
        <p:nvSpPr>
          <p:cNvPr id="3" name="Footer Placeholder 2">
            <a:extLst>
              <a:ext uri="{FF2B5EF4-FFF2-40B4-BE49-F238E27FC236}">
                <a16:creationId xmlns:a16="http://schemas.microsoft.com/office/drawing/2014/main" xmlns="" id="{965DF001-6396-4A61-813A-5462CF5996CF}"/>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2EA79759-7928-444A-AAE9-DDEB0B40EB77}"/>
              </a:ext>
            </a:extLst>
          </p:cNvPr>
          <p:cNvSpPr>
            <a:spLocks noGrp="1"/>
          </p:cNvSpPr>
          <p:nvPr>
            <p:ph type="sldNum" sz="quarter" idx="12"/>
          </p:nvPr>
        </p:nvSpPr>
        <p:spPr/>
        <p:txBody>
          <a:bodyPr/>
          <a:lstStyle/>
          <a:p>
            <a:fld id="{2FFCF7CE-7A9B-4114-90AD-DFAECE5B6DB7}" type="slidenum">
              <a:rPr lang="en-GB" smtClean="0"/>
              <a:pPr/>
              <a:t>18</a:t>
            </a:fld>
            <a:endParaRPr lang="en-GB"/>
          </a:p>
        </p:txBody>
      </p:sp>
      <p:pic>
        <p:nvPicPr>
          <p:cNvPr id="5" name="Picture 4">
            <a:extLst>
              <a:ext uri="{FF2B5EF4-FFF2-40B4-BE49-F238E27FC236}">
                <a16:creationId xmlns:a16="http://schemas.microsoft.com/office/drawing/2014/main" xmlns="" id="{CAF34324-30B9-4354-A727-9426E2D4E2C4}"/>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3367658" y="2517730"/>
            <a:ext cx="2042790" cy="2672449"/>
          </a:xfrm>
          <a:prstGeom prst="rect">
            <a:avLst/>
          </a:prstGeom>
        </p:spPr>
      </p:pic>
      <p:sp>
        <p:nvSpPr>
          <p:cNvPr id="7" name="TextBox 6">
            <a:extLst>
              <a:ext uri="{FF2B5EF4-FFF2-40B4-BE49-F238E27FC236}">
                <a16:creationId xmlns:a16="http://schemas.microsoft.com/office/drawing/2014/main" xmlns="" id="{9EF568CB-90E1-469B-BE43-36D7518AA68E}"/>
              </a:ext>
            </a:extLst>
          </p:cNvPr>
          <p:cNvSpPr txBox="1"/>
          <p:nvPr/>
        </p:nvSpPr>
        <p:spPr>
          <a:xfrm>
            <a:off x="1839767" y="2102232"/>
            <a:ext cx="1893787" cy="830997"/>
          </a:xfrm>
          <a:prstGeom prst="rect">
            <a:avLst/>
          </a:prstGeom>
          <a:noFill/>
        </p:spPr>
        <p:txBody>
          <a:bodyPr wrap="square" rtlCol="0">
            <a:spAutoFit/>
          </a:bodyPr>
          <a:lstStyle/>
          <a:p>
            <a:r>
              <a:rPr lang="en-GB" sz="1600" dirty="0">
                <a:solidFill>
                  <a:srgbClr val="0F6FC6"/>
                </a:solidFill>
              </a:rPr>
              <a:t>Making sure his soul would go to heaven after he died</a:t>
            </a:r>
          </a:p>
        </p:txBody>
      </p:sp>
      <p:sp>
        <p:nvSpPr>
          <p:cNvPr id="8" name="TextBox 7">
            <a:extLst>
              <a:ext uri="{FF2B5EF4-FFF2-40B4-BE49-F238E27FC236}">
                <a16:creationId xmlns:a16="http://schemas.microsoft.com/office/drawing/2014/main" xmlns="" id="{B1208EE6-8666-4B51-8D3B-8172A87E070C}"/>
              </a:ext>
            </a:extLst>
          </p:cNvPr>
          <p:cNvSpPr txBox="1"/>
          <p:nvPr/>
        </p:nvSpPr>
        <p:spPr>
          <a:xfrm>
            <a:off x="5218629" y="2104430"/>
            <a:ext cx="2568751" cy="830997"/>
          </a:xfrm>
          <a:prstGeom prst="rect">
            <a:avLst/>
          </a:prstGeom>
          <a:noFill/>
        </p:spPr>
        <p:txBody>
          <a:bodyPr wrap="square" rtlCol="0">
            <a:spAutoFit/>
          </a:bodyPr>
          <a:lstStyle/>
          <a:p>
            <a:r>
              <a:rPr lang="en-GB" sz="1600" dirty="0">
                <a:solidFill>
                  <a:srgbClr val="0F6FC6"/>
                </a:solidFill>
              </a:rPr>
              <a:t>His family – including passing on his lands and wealth onto his son.</a:t>
            </a:r>
          </a:p>
        </p:txBody>
      </p:sp>
      <p:sp>
        <p:nvSpPr>
          <p:cNvPr id="9" name="TextBox 8">
            <a:extLst>
              <a:ext uri="{FF2B5EF4-FFF2-40B4-BE49-F238E27FC236}">
                <a16:creationId xmlns:a16="http://schemas.microsoft.com/office/drawing/2014/main" xmlns="" id="{68833A7B-0016-482B-82AB-C2ACBCB21495}"/>
              </a:ext>
            </a:extLst>
          </p:cNvPr>
          <p:cNvSpPr txBox="1"/>
          <p:nvPr/>
        </p:nvSpPr>
        <p:spPr>
          <a:xfrm>
            <a:off x="6000217" y="3592161"/>
            <a:ext cx="1941929" cy="830997"/>
          </a:xfrm>
          <a:prstGeom prst="rect">
            <a:avLst/>
          </a:prstGeom>
          <a:noFill/>
        </p:spPr>
        <p:txBody>
          <a:bodyPr wrap="square" rtlCol="0">
            <a:spAutoFit/>
          </a:bodyPr>
          <a:lstStyle/>
          <a:p>
            <a:pPr algn="ctr"/>
            <a:r>
              <a:rPr lang="en-GB" sz="1600" dirty="0">
                <a:solidFill>
                  <a:srgbClr val="0F6FC6"/>
                </a:solidFill>
              </a:rPr>
              <a:t>Being a good lord – looking after his workers and servants</a:t>
            </a:r>
            <a:endParaRPr lang="en-GB" sz="1600" b="1" dirty="0">
              <a:solidFill>
                <a:srgbClr val="0F6FC6"/>
              </a:solidFill>
            </a:endParaRPr>
          </a:p>
        </p:txBody>
      </p:sp>
      <p:sp>
        <p:nvSpPr>
          <p:cNvPr id="10" name="TextBox 9">
            <a:extLst>
              <a:ext uri="{FF2B5EF4-FFF2-40B4-BE49-F238E27FC236}">
                <a16:creationId xmlns:a16="http://schemas.microsoft.com/office/drawing/2014/main" xmlns="" id="{255E815F-69A5-41D3-9C2C-0CA43510CEC8}"/>
              </a:ext>
            </a:extLst>
          </p:cNvPr>
          <p:cNvSpPr txBox="1"/>
          <p:nvPr/>
        </p:nvSpPr>
        <p:spPr>
          <a:xfrm>
            <a:off x="4968855" y="5079891"/>
            <a:ext cx="2888767" cy="1077218"/>
          </a:xfrm>
          <a:prstGeom prst="rect">
            <a:avLst/>
          </a:prstGeom>
          <a:noFill/>
        </p:spPr>
        <p:txBody>
          <a:bodyPr wrap="square" rtlCol="0">
            <a:spAutoFit/>
          </a:bodyPr>
          <a:lstStyle/>
          <a:p>
            <a:r>
              <a:rPr lang="en-GB" sz="1600" dirty="0">
                <a:solidFill>
                  <a:srgbClr val="0F6FC6"/>
                </a:solidFill>
              </a:rPr>
              <a:t>Making sure life that life stayed peaceful and stable. This meant everyone had to do the work God had given them to do.</a:t>
            </a:r>
          </a:p>
        </p:txBody>
      </p:sp>
      <p:sp>
        <p:nvSpPr>
          <p:cNvPr id="11" name="TextBox 10">
            <a:extLst>
              <a:ext uri="{FF2B5EF4-FFF2-40B4-BE49-F238E27FC236}">
                <a16:creationId xmlns:a16="http://schemas.microsoft.com/office/drawing/2014/main" xmlns="" id="{6CF574AB-50FB-48FF-BDA4-5A8187A3D508}"/>
              </a:ext>
            </a:extLst>
          </p:cNvPr>
          <p:cNvSpPr txBox="1"/>
          <p:nvPr/>
        </p:nvSpPr>
        <p:spPr>
          <a:xfrm>
            <a:off x="1137678" y="3592800"/>
            <a:ext cx="1893788" cy="830997"/>
          </a:xfrm>
          <a:prstGeom prst="rect">
            <a:avLst/>
          </a:prstGeom>
          <a:noFill/>
        </p:spPr>
        <p:txBody>
          <a:bodyPr wrap="square" rtlCol="0">
            <a:spAutoFit/>
          </a:bodyPr>
          <a:lstStyle/>
          <a:p>
            <a:r>
              <a:rPr lang="en-GB" sz="1600" dirty="0">
                <a:solidFill>
                  <a:srgbClr val="0F6FC6"/>
                </a:solidFill>
              </a:rPr>
              <a:t>Being loyal to his king, including fighting in his wars</a:t>
            </a:r>
          </a:p>
        </p:txBody>
      </p:sp>
      <p:sp>
        <p:nvSpPr>
          <p:cNvPr id="12" name="TextBox 11">
            <a:extLst>
              <a:ext uri="{FF2B5EF4-FFF2-40B4-BE49-F238E27FC236}">
                <a16:creationId xmlns:a16="http://schemas.microsoft.com/office/drawing/2014/main" xmlns="" id="{7D1DCE5C-30BD-4F2B-BD6D-F45E1806950C}"/>
              </a:ext>
            </a:extLst>
          </p:cNvPr>
          <p:cNvSpPr txBox="1"/>
          <p:nvPr/>
        </p:nvSpPr>
        <p:spPr>
          <a:xfrm>
            <a:off x="1861540" y="5079600"/>
            <a:ext cx="2263139" cy="1077218"/>
          </a:xfrm>
          <a:prstGeom prst="rect">
            <a:avLst/>
          </a:prstGeom>
          <a:noFill/>
        </p:spPr>
        <p:txBody>
          <a:bodyPr wrap="square" rtlCol="0">
            <a:spAutoFit/>
          </a:bodyPr>
          <a:lstStyle/>
          <a:p>
            <a:r>
              <a:rPr lang="en-GB" sz="1600" dirty="0">
                <a:solidFill>
                  <a:srgbClr val="0F6FC6"/>
                </a:solidFill>
              </a:rPr>
              <a:t>Being a man of ‘good worship’ which meant being respected by other wealthy landowners</a:t>
            </a:r>
          </a:p>
        </p:txBody>
      </p:sp>
    </p:spTree>
    <p:extLst>
      <p:ext uri="{BB962C8B-B14F-4D97-AF65-F5344CB8AC3E}">
        <p14:creationId xmlns:p14="http://schemas.microsoft.com/office/powerpoint/2010/main" xmlns="" val="391473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C42EE-3C10-4790-BC63-D73A9BC0442B}"/>
              </a:ext>
            </a:extLst>
          </p:cNvPr>
          <p:cNvSpPr>
            <a:spLocks noGrp="1"/>
          </p:cNvSpPr>
          <p:nvPr>
            <p:ph type="title"/>
          </p:nvPr>
        </p:nvSpPr>
        <p:spPr/>
        <p:txBody>
          <a:bodyPr/>
          <a:lstStyle/>
          <a:p>
            <a:r>
              <a:rPr lang="en-GB" dirty="0"/>
              <a:t>What kinds of things matter to you?</a:t>
            </a:r>
          </a:p>
        </p:txBody>
      </p:sp>
      <p:sp>
        <p:nvSpPr>
          <p:cNvPr id="3" name="Footer Placeholder 2">
            <a:extLst>
              <a:ext uri="{FF2B5EF4-FFF2-40B4-BE49-F238E27FC236}">
                <a16:creationId xmlns:a16="http://schemas.microsoft.com/office/drawing/2014/main" xmlns="" id="{BC789D64-4929-42B5-B7DC-CD9D7E6DE613}"/>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090C2CC2-A143-4D54-9FBE-2939F3C57D21}"/>
              </a:ext>
            </a:extLst>
          </p:cNvPr>
          <p:cNvSpPr>
            <a:spLocks noGrp="1"/>
          </p:cNvSpPr>
          <p:nvPr>
            <p:ph type="sldNum" sz="quarter" idx="12"/>
          </p:nvPr>
        </p:nvSpPr>
        <p:spPr/>
        <p:txBody>
          <a:bodyPr/>
          <a:lstStyle/>
          <a:p>
            <a:fld id="{2FFCF7CE-7A9B-4114-90AD-DFAECE5B6DB7}" type="slidenum">
              <a:rPr lang="en-GB" smtClean="0"/>
              <a:pPr/>
              <a:t>2</a:t>
            </a:fld>
            <a:endParaRPr lang="en-GB"/>
          </a:p>
        </p:txBody>
      </p:sp>
      <p:pic>
        <p:nvPicPr>
          <p:cNvPr id="6" name="Picture 5">
            <a:extLst>
              <a:ext uri="{FF2B5EF4-FFF2-40B4-BE49-F238E27FC236}">
                <a16:creationId xmlns:a16="http://schemas.microsoft.com/office/drawing/2014/main" xmlns="" id="{E37015C3-3C5B-4E6F-99D3-668E05AB5782}"/>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2651760" y="2247027"/>
            <a:ext cx="3421380" cy="3392604"/>
          </a:xfrm>
          <a:prstGeom prst="rect">
            <a:avLst/>
          </a:prstGeom>
        </p:spPr>
      </p:pic>
    </p:spTree>
    <p:extLst>
      <p:ext uri="{BB962C8B-B14F-4D97-AF65-F5344CB8AC3E}">
        <p14:creationId xmlns:p14="http://schemas.microsoft.com/office/powerpoint/2010/main" xmlns="" val="4017335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6243FEF-67E2-4B90-8F24-F14F5D057413}"/>
              </a:ext>
            </a:extLst>
          </p:cNvPr>
          <p:cNvSpPr/>
          <p:nvPr/>
        </p:nvSpPr>
        <p:spPr>
          <a:xfrm>
            <a:off x="3528822" y="2141220"/>
            <a:ext cx="4530090" cy="3634740"/>
          </a:xfrm>
          <a:prstGeom prst="rect">
            <a:avLst/>
          </a:prstGeom>
          <a:solidFill>
            <a:schemeClr val="bg1"/>
          </a:solidFill>
          <a:ln>
            <a:solidFill>
              <a:srgbClr val="0F6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Kings and Queens</a:t>
            </a:r>
          </a:p>
        </p:txBody>
      </p:sp>
      <p:sp>
        <p:nvSpPr>
          <p:cNvPr id="2" name="Title 1">
            <a:extLst>
              <a:ext uri="{FF2B5EF4-FFF2-40B4-BE49-F238E27FC236}">
                <a16:creationId xmlns:a16="http://schemas.microsoft.com/office/drawing/2014/main" xmlns="" id="{55F4EA2D-C541-4176-B825-DDD28D98E107}"/>
              </a:ext>
            </a:extLst>
          </p:cNvPr>
          <p:cNvSpPr>
            <a:spLocks noGrp="1"/>
          </p:cNvSpPr>
          <p:nvPr>
            <p:ph type="title"/>
          </p:nvPr>
        </p:nvSpPr>
        <p:spPr/>
        <p:txBody>
          <a:bodyPr/>
          <a:lstStyle/>
          <a:p>
            <a:r>
              <a:rPr lang="en-GB" dirty="0"/>
              <a:t>What mattered to Kings and Queens?</a:t>
            </a:r>
          </a:p>
        </p:txBody>
      </p:sp>
      <p:sp>
        <p:nvSpPr>
          <p:cNvPr id="3" name="Footer Placeholder 2">
            <a:extLst>
              <a:ext uri="{FF2B5EF4-FFF2-40B4-BE49-F238E27FC236}">
                <a16:creationId xmlns:a16="http://schemas.microsoft.com/office/drawing/2014/main" xmlns="" id="{1BBB98A3-27DB-4B3F-B622-71E42E3BFE3F}"/>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4E21BDA7-5227-4896-8B55-BBF9ED4C565A}"/>
              </a:ext>
            </a:extLst>
          </p:cNvPr>
          <p:cNvSpPr>
            <a:spLocks noGrp="1"/>
          </p:cNvSpPr>
          <p:nvPr>
            <p:ph type="sldNum" sz="quarter" idx="12"/>
          </p:nvPr>
        </p:nvSpPr>
        <p:spPr/>
        <p:txBody>
          <a:bodyPr/>
          <a:lstStyle/>
          <a:p>
            <a:fld id="{2FFCF7CE-7A9B-4114-90AD-DFAECE5B6DB7}" type="slidenum">
              <a:rPr lang="en-GB" smtClean="0"/>
              <a:pPr/>
              <a:t>3</a:t>
            </a:fld>
            <a:endParaRPr lang="en-GB"/>
          </a:p>
        </p:txBody>
      </p:sp>
      <p:pic>
        <p:nvPicPr>
          <p:cNvPr id="6" name="Picture 5" descr="A drawing of a person&#10;&#10;Description automatically generated">
            <a:extLst>
              <a:ext uri="{FF2B5EF4-FFF2-40B4-BE49-F238E27FC236}">
                <a16:creationId xmlns:a16="http://schemas.microsoft.com/office/drawing/2014/main" xmlns="" id="{8B3E21CD-01ED-4247-950D-6882EE93012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088" y="2481738"/>
            <a:ext cx="2042790" cy="2953703"/>
          </a:xfrm>
          <a:prstGeom prst="rect">
            <a:avLst/>
          </a:prstGeom>
        </p:spPr>
      </p:pic>
      <p:sp>
        <p:nvSpPr>
          <p:cNvPr id="8" name="TextBox 7">
            <a:extLst>
              <a:ext uri="{FF2B5EF4-FFF2-40B4-BE49-F238E27FC236}">
                <a16:creationId xmlns:a16="http://schemas.microsoft.com/office/drawing/2014/main" xmlns="" id="{44E37F70-53CB-485F-BC8D-0B89CEC70B3D}"/>
              </a:ext>
            </a:extLst>
          </p:cNvPr>
          <p:cNvSpPr txBox="1"/>
          <p:nvPr/>
        </p:nvSpPr>
        <p:spPr>
          <a:xfrm>
            <a:off x="3528822" y="2255520"/>
            <a:ext cx="4530090" cy="400110"/>
          </a:xfrm>
          <a:prstGeom prst="rect">
            <a:avLst/>
          </a:prstGeom>
          <a:noFill/>
        </p:spPr>
        <p:txBody>
          <a:bodyPr wrap="square" rtlCol="0">
            <a:spAutoFit/>
          </a:bodyPr>
          <a:lstStyle/>
          <a:p>
            <a:pPr algn="ctr"/>
            <a:r>
              <a:rPr lang="en-GB" sz="2000" b="1" dirty="0">
                <a:solidFill>
                  <a:srgbClr val="0F6FC6"/>
                </a:solidFill>
              </a:rPr>
              <a:t>Kings and Queens</a:t>
            </a:r>
          </a:p>
        </p:txBody>
      </p:sp>
    </p:spTree>
    <p:extLst>
      <p:ext uri="{BB962C8B-B14F-4D97-AF65-F5344CB8AC3E}">
        <p14:creationId xmlns:p14="http://schemas.microsoft.com/office/powerpoint/2010/main" xmlns="" val="4238739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6243FEF-67E2-4B90-8F24-F14F5D057413}"/>
              </a:ext>
            </a:extLst>
          </p:cNvPr>
          <p:cNvSpPr/>
          <p:nvPr/>
        </p:nvSpPr>
        <p:spPr>
          <a:xfrm>
            <a:off x="3528822" y="2141220"/>
            <a:ext cx="4530090" cy="3634740"/>
          </a:xfrm>
          <a:prstGeom prst="rect">
            <a:avLst/>
          </a:prstGeom>
          <a:solidFill>
            <a:schemeClr val="bg1"/>
          </a:solidFill>
          <a:ln>
            <a:solidFill>
              <a:srgbClr val="0F6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Kings and Queens</a:t>
            </a:r>
          </a:p>
        </p:txBody>
      </p:sp>
      <p:sp>
        <p:nvSpPr>
          <p:cNvPr id="2" name="Title 1">
            <a:extLst>
              <a:ext uri="{FF2B5EF4-FFF2-40B4-BE49-F238E27FC236}">
                <a16:creationId xmlns:a16="http://schemas.microsoft.com/office/drawing/2014/main" xmlns="" id="{55F4EA2D-C541-4176-B825-DDD28D98E107}"/>
              </a:ext>
            </a:extLst>
          </p:cNvPr>
          <p:cNvSpPr>
            <a:spLocks noGrp="1"/>
          </p:cNvSpPr>
          <p:nvPr>
            <p:ph type="title"/>
          </p:nvPr>
        </p:nvSpPr>
        <p:spPr/>
        <p:txBody>
          <a:bodyPr/>
          <a:lstStyle/>
          <a:p>
            <a:r>
              <a:rPr lang="en-GB" dirty="0"/>
              <a:t>What mattered to wealthy families?</a:t>
            </a:r>
          </a:p>
        </p:txBody>
      </p:sp>
      <p:sp>
        <p:nvSpPr>
          <p:cNvPr id="3" name="Footer Placeholder 2">
            <a:extLst>
              <a:ext uri="{FF2B5EF4-FFF2-40B4-BE49-F238E27FC236}">
                <a16:creationId xmlns:a16="http://schemas.microsoft.com/office/drawing/2014/main" xmlns="" id="{1BBB98A3-27DB-4B3F-B622-71E42E3BFE3F}"/>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4E21BDA7-5227-4896-8B55-BBF9ED4C565A}"/>
              </a:ext>
            </a:extLst>
          </p:cNvPr>
          <p:cNvSpPr>
            <a:spLocks noGrp="1"/>
          </p:cNvSpPr>
          <p:nvPr>
            <p:ph type="sldNum" sz="quarter" idx="12"/>
          </p:nvPr>
        </p:nvSpPr>
        <p:spPr/>
        <p:txBody>
          <a:bodyPr/>
          <a:lstStyle/>
          <a:p>
            <a:fld id="{2FFCF7CE-7A9B-4114-90AD-DFAECE5B6DB7}" type="slidenum">
              <a:rPr lang="en-GB" smtClean="0"/>
              <a:pPr/>
              <a:t>4</a:t>
            </a:fld>
            <a:endParaRPr lang="en-GB"/>
          </a:p>
        </p:txBody>
      </p:sp>
      <p:pic>
        <p:nvPicPr>
          <p:cNvPr id="6" name="Picture 5">
            <a:extLst>
              <a:ext uri="{FF2B5EF4-FFF2-40B4-BE49-F238E27FC236}">
                <a16:creationId xmlns:a16="http://schemas.microsoft.com/office/drawing/2014/main" xmlns="" id="{8B3E21CD-01ED-4247-950D-6882EE93012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085088" y="2622365"/>
            <a:ext cx="2042790" cy="2672449"/>
          </a:xfrm>
          <a:prstGeom prst="rect">
            <a:avLst/>
          </a:prstGeom>
        </p:spPr>
      </p:pic>
      <p:sp>
        <p:nvSpPr>
          <p:cNvPr id="8" name="TextBox 7">
            <a:extLst>
              <a:ext uri="{FF2B5EF4-FFF2-40B4-BE49-F238E27FC236}">
                <a16:creationId xmlns:a16="http://schemas.microsoft.com/office/drawing/2014/main" xmlns="" id="{44E37F70-53CB-485F-BC8D-0B89CEC70B3D}"/>
              </a:ext>
            </a:extLst>
          </p:cNvPr>
          <p:cNvSpPr txBox="1"/>
          <p:nvPr/>
        </p:nvSpPr>
        <p:spPr>
          <a:xfrm>
            <a:off x="3528822" y="2255520"/>
            <a:ext cx="4530090" cy="400110"/>
          </a:xfrm>
          <a:prstGeom prst="rect">
            <a:avLst/>
          </a:prstGeom>
          <a:noFill/>
        </p:spPr>
        <p:txBody>
          <a:bodyPr wrap="square" rtlCol="0">
            <a:spAutoFit/>
          </a:bodyPr>
          <a:lstStyle/>
          <a:p>
            <a:pPr algn="ctr"/>
            <a:r>
              <a:rPr lang="en-GB" sz="2000" b="1" dirty="0">
                <a:solidFill>
                  <a:srgbClr val="0F6FC6"/>
                </a:solidFill>
              </a:rPr>
              <a:t>Wealthy Men and Wealthy Women</a:t>
            </a:r>
          </a:p>
        </p:txBody>
      </p:sp>
    </p:spTree>
    <p:extLst>
      <p:ext uri="{BB962C8B-B14F-4D97-AF65-F5344CB8AC3E}">
        <p14:creationId xmlns:p14="http://schemas.microsoft.com/office/powerpoint/2010/main" xmlns="" val="372979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B3E21CD-01ED-4247-950D-6882EE93012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442722" y="2537623"/>
            <a:ext cx="3086100" cy="2590880"/>
          </a:xfrm>
          <a:prstGeom prst="rect">
            <a:avLst/>
          </a:prstGeom>
        </p:spPr>
      </p:pic>
      <p:sp>
        <p:nvSpPr>
          <p:cNvPr id="7" name="Rectangle 6">
            <a:extLst>
              <a:ext uri="{FF2B5EF4-FFF2-40B4-BE49-F238E27FC236}">
                <a16:creationId xmlns:a16="http://schemas.microsoft.com/office/drawing/2014/main" xmlns="" id="{A6243FEF-67E2-4B90-8F24-F14F5D057413}"/>
              </a:ext>
            </a:extLst>
          </p:cNvPr>
          <p:cNvSpPr/>
          <p:nvPr/>
        </p:nvSpPr>
        <p:spPr>
          <a:xfrm>
            <a:off x="3528822" y="2141220"/>
            <a:ext cx="4530090" cy="3634740"/>
          </a:xfrm>
          <a:prstGeom prst="rect">
            <a:avLst/>
          </a:prstGeom>
          <a:solidFill>
            <a:schemeClr val="bg1"/>
          </a:solidFill>
          <a:ln>
            <a:solidFill>
              <a:srgbClr val="0F6F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Kings and Queens</a:t>
            </a:r>
          </a:p>
        </p:txBody>
      </p:sp>
      <p:sp>
        <p:nvSpPr>
          <p:cNvPr id="2" name="Title 1">
            <a:extLst>
              <a:ext uri="{FF2B5EF4-FFF2-40B4-BE49-F238E27FC236}">
                <a16:creationId xmlns:a16="http://schemas.microsoft.com/office/drawing/2014/main" xmlns="" id="{55F4EA2D-C541-4176-B825-DDD28D98E107}"/>
              </a:ext>
            </a:extLst>
          </p:cNvPr>
          <p:cNvSpPr>
            <a:spLocks noGrp="1"/>
          </p:cNvSpPr>
          <p:nvPr>
            <p:ph type="title"/>
          </p:nvPr>
        </p:nvSpPr>
        <p:spPr/>
        <p:txBody>
          <a:bodyPr/>
          <a:lstStyle/>
          <a:p>
            <a:r>
              <a:rPr lang="en-GB" dirty="0"/>
              <a:t>What mattered to the Commons?</a:t>
            </a:r>
          </a:p>
        </p:txBody>
      </p:sp>
      <p:sp>
        <p:nvSpPr>
          <p:cNvPr id="3" name="Footer Placeholder 2">
            <a:extLst>
              <a:ext uri="{FF2B5EF4-FFF2-40B4-BE49-F238E27FC236}">
                <a16:creationId xmlns:a16="http://schemas.microsoft.com/office/drawing/2014/main" xmlns="" id="{1BBB98A3-27DB-4B3F-B622-71E42E3BFE3F}"/>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4E21BDA7-5227-4896-8B55-BBF9ED4C565A}"/>
              </a:ext>
            </a:extLst>
          </p:cNvPr>
          <p:cNvSpPr>
            <a:spLocks noGrp="1"/>
          </p:cNvSpPr>
          <p:nvPr>
            <p:ph type="sldNum" sz="quarter" idx="12"/>
          </p:nvPr>
        </p:nvSpPr>
        <p:spPr/>
        <p:txBody>
          <a:bodyPr/>
          <a:lstStyle/>
          <a:p>
            <a:fld id="{2FFCF7CE-7A9B-4114-90AD-DFAECE5B6DB7}" type="slidenum">
              <a:rPr lang="en-GB" smtClean="0"/>
              <a:pPr/>
              <a:t>5</a:t>
            </a:fld>
            <a:endParaRPr lang="en-GB"/>
          </a:p>
        </p:txBody>
      </p:sp>
      <p:sp>
        <p:nvSpPr>
          <p:cNvPr id="8" name="TextBox 7">
            <a:extLst>
              <a:ext uri="{FF2B5EF4-FFF2-40B4-BE49-F238E27FC236}">
                <a16:creationId xmlns:a16="http://schemas.microsoft.com/office/drawing/2014/main" xmlns="" id="{44E37F70-53CB-485F-BC8D-0B89CEC70B3D}"/>
              </a:ext>
            </a:extLst>
          </p:cNvPr>
          <p:cNvSpPr txBox="1"/>
          <p:nvPr/>
        </p:nvSpPr>
        <p:spPr>
          <a:xfrm>
            <a:off x="3528822" y="2255520"/>
            <a:ext cx="4530090" cy="400110"/>
          </a:xfrm>
          <a:prstGeom prst="rect">
            <a:avLst/>
          </a:prstGeom>
          <a:noFill/>
        </p:spPr>
        <p:txBody>
          <a:bodyPr wrap="square" rtlCol="0">
            <a:spAutoFit/>
          </a:bodyPr>
          <a:lstStyle/>
          <a:p>
            <a:pPr algn="ctr"/>
            <a:r>
              <a:rPr lang="en-GB" sz="2000" b="1" dirty="0">
                <a:solidFill>
                  <a:srgbClr val="0F6FC6"/>
                </a:solidFill>
              </a:rPr>
              <a:t>Commons: Men and Women</a:t>
            </a:r>
          </a:p>
        </p:txBody>
      </p:sp>
    </p:spTree>
    <p:extLst>
      <p:ext uri="{BB962C8B-B14F-4D97-AF65-F5344CB8AC3E}">
        <p14:creationId xmlns:p14="http://schemas.microsoft.com/office/powerpoint/2010/main" xmlns="" val="60024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8D561A-6154-4B03-A7B0-754AA4B73824}"/>
              </a:ext>
            </a:extLst>
          </p:cNvPr>
          <p:cNvSpPr>
            <a:spLocks noGrp="1"/>
          </p:cNvSpPr>
          <p:nvPr>
            <p:ph type="title"/>
          </p:nvPr>
        </p:nvSpPr>
        <p:spPr/>
        <p:txBody>
          <a:bodyPr/>
          <a:lstStyle/>
          <a:p>
            <a:r>
              <a:rPr lang="en-GB" dirty="0"/>
              <a:t>What kinds of things matter to 	people today?</a:t>
            </a:r>
          </a:p>
        </p:txBody>
      </p:sp>
      <p:sp>
        <p:nvSpPr>
          <p:cNvPr id="3" name="Footer Placeholder 2">
            <a:extLst>
              <a:ext uri="{FF2B5EF4-FFF2-40B4-BE49-F238E27FC236}">
                <a16:creationId xmlns:a16="http://schemas.microsoft.com/office/drawing/2014/main" xmlns="" id="{6A9DBBDE-9D79-42C1-A8A6-017904954BC9}"/>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7F3FD609-80E3-4AC9-A5A4-5F566C727E8E}"/>
              </a:ext>
            </a:extLst>
          </p:cNvPr>
          <p:cNvSpPr>
            <a:spLocks noGrp="1"/>
          </p:cNvSpPr>
          <p:nvPr>
            <p:ph type="sldNum" sz="quarter" idx="12"/>
          </p:nvPr>
        </p:nvSpPr>
        <p:spPr/>
        <p:txBody>
          <a:bodyPr/>
          <a:lstStyle/>
          <a:p>
            <a:fld id="{2FFCF7CE-7A9B-4114-90AD-DFAECE5B6DB7}" type="slidenum">
              <a:rPr lang="en-GB" smtClean="0"/>
              <a:pPr/>
              <a:t>6</a:t>
            </a:fld>
            <a:endParaRPr lang="en-GB"/>
          </a:p>
        </p:txBody>
      </p:sp>
      <p:pic>
        <p:nvPicPr>
          <p:cNvPr id="6" name="Picture 5" descr="A close up of text on a black background&#10;&#10;Description automatically generated">
            <a:extLst>
              <a:ext uri="{FF2B5EF4-FFF2-40B4-BE49-F238E27FC236}">
                <a16:creationId xmlns:a16="http://schemas.microsoft.com/office/drawing/2014/main" xmlns="" id="{AFABA5D9-B79D-4E4A-82D0-3456AA14F3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5400000">
            <a:off x="2230703" y="624840"/>
            <a:ext cx="4682593" cy="6858000"/>
          </a:xfrm>
          <a:prstGeom prst="rect">
            <a:avLst/>
          </a:prstGeom>
        </p:spPr>
      </p:pic>
    </p:spTree>
    <p:extLst>
      <p:ext uri="{BB962C8B-B14F-4D97-AF65-F5344CB8AC3E}">
        <p14:creationId xmlns:p14="http://schemas.microsoft.com/office/powerpoint/2010/main" xmlns="" val="3406803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C42EE-3C10-4790-BC63-D73A9BC0442B}"/>
              </a:ext>
            </a:extLst>
          </p:cNvPr>
          <p:cNvSpPr>
            <a:spLocks noGrp="1"/>
          </p:cNvSpPr>
          <p:nvPr>
            <p:ph type="title"/>
          </p:nvPr>
        </p:nvSpPr>
        <p:spPr/>
        <p:txBody>
          <a:bodyPr/>
          <a:lstStyle/>
          <a:p>
            <a:r>
              <a:rPr lang="en-GB" dirty="0"/>
              <a:t>What kinds of things	 		mattered to Margaret </a:t>
            </a:r>
            <a:r>
              <a:rPr lang="en-GB" dirty="0" err="1"/>
              <a:t>Paston</a:t>
            </a:r>
            <a:r>
              <a:rPr lang="en-GB" dirty="0"/>
              <a:t>?</a:t>
            </a:r>
          </a:p>
        </p:txBody>
      </p:sp>
      <p:sp>
        <p:nvSpPr>
          <p:cNvPr id="3" name="Footer Placeholder 2">
            <a:extLst>
              <a:ext uri="{FF2B5EF4-FFF2-40B4-BE49-F238E27FC236}">
                <a16:creationId xmlns:a16="http://schemas.microsoft.com/office/drawing/2014/main" xmlns="" id="{BC789D64-4929-42B5-B7DC-CD9D7E6DE613}"/>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090C2CC2-A143-4D54-9FBE-2939F3C57D21}"/>
              </a:ext>
            </a:extLst>
          </p:cNvPr>
          <p:cNvSpPr>
            <a:spLocks noGrp="1"/>
          </p:cNvSpPr>
          <p:nvPr>
            <p:ph type="sldNum" sz="quarter" idx="12"/>
          </p:nvPr>
        </p:nvSpPr>
        <p:spPr/>
        <p:txBody>
          <a:bodyPr/>
          <a:lstStyle/>
          <a:p>
            <a:fld id="{2FFCF7CE-7A9B-4114-90AD-DFAECE5B6DB7}" type="slidenum">
              <a:rPr lang="en-GB" smtClean="0"/>
              <a:pPr/>
              <a:t>7</a:t>
            </a:fld>
            <a:endParaRPr lang="en-GB"/>
          </a:p>
        </p:txBody>
      </p:sp>
      <p:pic>
        <p:nvPicPr>
          <p:cNvPr id="8" name="Picture 7" descr="A close up of a lamp&#10;&#10;Description automatically generated">
            <a:extLst>
              <a:ext uri="{FF2B5EF4-FFF2-40B4-BE49-F238E27FC236}">
                <a16:creationId xmlns:a16="http://schemas.microsoft.com/office/drawing/2014/main" xmlns="" id="{22BC1CAD-9EF1-4A1B-93DF-EE6551F2951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4600" y="1807463"/>
            <a:ext cx="4319016" cy="4282691"/>
          </a:xfrm>
          <a:prstGeom prst="rect">
            <a:avLst/>
          </a:prstGeom>
        </p:spPr>
      </p:pic>
      <p:pic>
        <p:nvPicPr>
          <p:cNvPr id="10" name="Picture 9" descr="A drawing of a person&#10;&#10;Description automatically generated">
            <a:extLst>
              <a:ext uri="{FF2B5EF4-FFF2-40B4-BE49-F238E27FC236}">
                <a16:creationId xmlns:a16="http://schemas.microsoft.com/office/drawing/2014/main" xmlns="" id="{8AE9384D-A86D-4C04-936B-9EEDB6732152}"/>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l="7876" t="5703" r="7464" b="6241"/>
          <a:stretch/>
        </p:blipFill>
        <p:spPr>
          <a:xfrm>
            <a:off x="4000500" y="3192779"/>
            <a:ext cx="1310640" cy="1539241"/>
          </a:xfrm>
          <a:prstGeom prst="rect">
            <a:avLst/>
          </a:prstGeom>
        </p:spPr>
      </p:pic>
    </p:spTree>
    <p:extLst>
      <p:ext uri="{BB962C8B-B14F-4D97-AF65-F5344CB8AC3E}">
        <p14:creationId xmlns:p14="http://schemas.microsoft.com/office/powerpoint/2010/main" xmlns="" val="187697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DED65-1EF5-4D6F-AE68-2F8419F10B99}"/>
              </a:ext>
            </a:extLst>
          </p:cNvPr>
          <p:cNvSpPr>
            <a:spLocks noGrp="1"/>
          </p:cNvSpPr>
          <p:nvPr>
            <p:ph type="title"/>
          </p:nvPr>
        </p:nvSpPr>
        <p:spPr/>
        <p:txBody>
          <a:bodyPr/>
          <a:lstStyle/>
          <a:p>
            <a:r>
              <a:rPr lang="en-GB" dirty="0"/>
              <a:t>Letter from Margaret </a:t>
            </a:r>
            <a:r>
              <a:rPr lang="en-GB" dirty="0" err="1"/>
              <a:t>Paston</a:t>
            </a:r>
            <a:r>
              <a:rPr lang="en-GB" dirty="0"/>
              <a:t> 			to her husband, John, 1448</a:t>
            </a:r>
          </a:p>
        </p:txBody>
      </p:sp>
      <p:sp>
        <p:nvSpPr>
          <p:cNvPr id="3" name="Footer Placeholder 2">
            <a:extLst>
              <a:ext uri="{FF2B5EF4-FFF2-40B4-BE49-F238E27FC236}">
                <a16:creationId xmlns:a16="http://schemas.microsoft.com/office/drawing/2014/main" xmlns="" id="{2B816F7F-40AC-4DB8-8A8F-C5DE9FF2B9C0}"/>
              </a:ext>
            </a:extLst>
          </p:cNvPr>
          <p:cNvSpPr>
            <a:spLocks noGrp="1"/>
          </p:cNvSpPr>
          <p:nvPr>
            <p:ph type="ftr" sz="quarter" idx="11"/>
          </p:nvPr>
        </p:nvSpPr>
        <p:spPr/>
        <p:txBody>
          <a:bodyPr/>
          <a:lstStyle/>
          <a:p>
            <a:r>
              <a:rPr lang="sv-SE"/>
              <a:t>© Ian Dawson 2019    www.thinkinghistory.co.uk</a:t>
            </a:r>
            <a:endParaRPr lang="en-GB"/>
          </a:p>
        </p:txBody>
      </p:sp>
      <p:sp>
        <p:nvSpPr>
          <p:cNvPr id="4" name="Slide Number Placeholder 3">
            <a:extLst>
              <a:ext uri="{FF2B5EF4-FFF2-40B4-BE49-F238E27FC236}">
                <a16:creationId xmlns:a16="http://schemas.microsoft.com/office/drawing/2014/main" xmlns="" id="{FD1D49F4-9B0F-4FC6-A2C6-44CDACBF54E3}"/>
              </a:ext>
            </a:extLst>
          </p:cNvPr>
          <p:cNvSpPr>
            <a:spLocks noGrp="1"/>
          </p:cNvSpPr>
          <p:nvPr>
            <p:ph type="sldNum" sz="quarter" idx="12"/>
          </p:nvPr>
        </p:nvSpPr>
        <p:spPr/>
        <p:txBody>
          <a:bodyPr/>
          <a:lstStyle/>
          <a:p>
            <a:fld id="{2FFCF7CE-7A9B-4114-90AD-DFAECE5B6DB7}" type="slidenum">
              <a:rPr lang="en-GB" smtClean="0"/>
              <a:pPr/>
              <a:t>8</a:t>
            </a:fld>
            <a:endParaRPr lang="en-GB"/>
          </a:p>
        </p:txBody>
      </p:sp>
      <p:pic>
        <p:nvPicPr>
          <p:cNvPr id="6" name="Picture 5" descr="A picture containing text, stone&#10;&#10;Description automatically generated">
            <a:extLst>
              <a:ext uri="{FF2B5EF4-FFF2-40B4-BE49-F238E27FC236}">
                <a16:creationId xmlns:a16="http://schemas.microsoft.com/office/drawing/2014/main" xmlns="" id="{930287CC-12F0-4758-A776-2E452DD0B24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58203" y="1800035"/>
            <a:ext cx="3627594" cy="3500628"/>
          </a:xfrm>
          <a:prstGeom prst="rect">
            <a:avLst/>
          </a:prstGeom>
        </p:spPr>
      </p:pic>
      <p:sp>
        <p:nvSpPr>
          <p:cNvPr id="8" name="TextBox 7">
            <a:extLst>
              <a:ext uri="{FF2B5EF4-FFF2-40B4-BE49-F238E27FC236}">
                <a16:creationId xmlns:a16="http://schemas.microsoft.com/office/drawing/2014/main" xmlns="" id="{6355A7EB-1482-451F-9ADE-65664A1C813B}"/>
              </a:ext>
            </a:extLst>
          </p:cNvPr>
          <p:cNvSpPr txBox="1"/>
          <p:nvPr/>
        </p:nvSpPr>
        <p:spPr>
          <a:xfrm>
            <a:off x="2367648" y="5410009"/>
            <a:ext cx="4649648" cy="646331"/>
          </a:xfrm>
          <a:prstGeom prst="rect">
            <a:avLst/>
          </a:prstGeom>
          <a:noFill/>
        </p:spPr>
        <p:txBody>
          <a:bodyPr wrap="square" rtlCol="0">
            <a:spAutoFit/>
          </a:bodyPr>
          <a:lstStyle/>
          <a:p>
            <a:pPr algn="ctr"/>
            <a:r>
              <a:rPr lang="en-GB" dirty="0"/>
              <a:t>The letter was dictated by Margaret and written by one of her servants, James Gresham.</a:t>
            </a:r>
          </a:p>
        </p:txBody>
      </p:sp>
    </p:spTree>
    <p:extLst>
      <p:ext uri="{BB962C8B-B14F-4D97-AF65-F5344CB8AC3E}">
        <p14:creationId xmlns:p14="http://schemas.microsoft.com/office/powerpoint/2010/main" xmlns="" val="386492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B5E8DFC-E481-4743-8CDB-B7E169785818}"/>
              </a:ext>
            </a:extLst>
          </p:cNvPr>
          <p:cNvSpPr>
            <a:spLocks noGrp="1"/>
          </p:cNvSpPr>
          <p:nvPr>
            <p:ph type="title"/>
          </p:nvPr>
        </p:nvSpPr>
        <p:spPr/>
        <p:txBody>
          <a:bodyPr/>
          <a:lstStyle/>
          <a:p>
            <a:r>
              <a:rPr lang="en-GB" dirty="0"/>
              <a:t>What mattered to Kings and Queens?</a:t>
            </a:r>
          </a:p>
        </p:txBody>
      </p:sp>
      <p:sp>
        <p:nvSpPr>
          <p:cNvPr id="2" name="Footer Placeholder 1">
            <a:extLst>
              <a:ext uri="{FF2B5EF4-FFF2-40B4-BE49-F238E27FC236}">
                <a16:creationId xmlns:a16="http://schemas.microsoft.com/office/drawing/2014/main" xmlns="" id="{5EF319AA-F1C3-4E3B-935E-3E1DD9596084}"/>
              </a:ext>
            </a:extLst>
          </p:cNvPr>
          <p:cNvSpPr>
            <a:spLocks noGrp="1"/>
          </p:cNvSpPr>
          <p:nvPr>
            <p:ph type="ftr" sz="quarter" idx="11"/>
          </p:nvPr>
        </p:nvSpPr>
        <p:spPr/>
        <p:txBody>
          <a:bodyPr/>
          <a:lstStyle/>
          <a:p>
            <a:r>
              <a:rPr lang="sv-SE"/>
              <a:t>© Ian Dawson 2019    www.thinkinghistory.co.uk</a:t>
            </a:r>
            <a:endParaRPr lang="en-GB"/>
          </a:p>
        </p:txBody>
      </p:sp>
      <p:sp>
        <p:nvSpPr>
          <p:cNvPr id="3" name="Slide Number Placeholder 2">
            <a:extLst>
              <a:ext uri="{FF2B5EF4-FFF2-40B4-BE49-F238E27FC236}">
                <a16:creationId xmlns:a16="http://schemas.microsoft.com/office/drawing/2014/main" xmlns="" id="{6A75600C-556C-44B4-A73E-EAC5D4CD741E}"/>
              </a:ext>
            </a:extLst>
          </p:cNvPr>
          <p:cNvSpPr>
            <a:spLocks noGrp="1"/>
          </p:cNvSpPr>
          <p:nvPr>
            <p:ph type="sldNum" sz="quarter" idx="12"/>
          </p:nvPr>
        </p:nvSpPr>
        <p:spPr/>
        <p:txBody>
          <a:bodyPr/>
          <a:lstStyle/>
          <a:p>
            <a:fld id="{2FFCF7CE-7A9B-4114-90AD-DFAECE5B6DB7}" type="slidenum">
              <a:rPr lang="en-GB" smtClean="0"/>
              <a:pPr/>
              <a:t>9</a:t>
            </a:fld>
            <a:endParaRPr lang="en-GB"/>
          </a:p>
        </p:txBody>
      </p:sp>
      <p:graphicFrame>
        <p:nvGraphicFramePr>
          <p:cNvPr id="7" name="Table 6">
            <a:extLst>
              <a:ext uri="{FF2B5EF4-FFF2-40B4-BE49-F238E27FC236}">
                <a16:creationId xmlns:a16="http://schemas.microsoft.com/office/drawing/2014/main" xmlns="" id="{460D8C42-D0AB-41E8-B535-7EF17B31118B}"/>
              </a:ext>
            </a:extLst>
          </p:cNvPr>
          <p:cNvGraphicFramePr>
            <a:graphicFrameLocks noGrp="1"/>
          </p:cNvGraphicFramePr>
          <p:nvPr>
            <p:extLst>
              <p:ext uri="{D42A27DB-BD31-4B8C-83A1-F6EECF244321}">
                <p14:modId xmlns:p14="http://schemas.microsoft.com/office/powerpoint/2010/main" xmlns="" val="4153070064"/>
              </p:ext>
            </p:extLst>
          </p:nvPr>
        </p:nvGraphicFramePr>
        <p:xfrm>
          <a:off x="751560" y="2175232"/>
          <a:ext cx="7763790" cy="2564408"/>
        </p:xfrm>
        <a:graphic>
          <a:graphicData uri="http://schemas.openxmlformats.org/drawingml/2006/table">
            <a:tbl>
              <a:tblPr firstRow="1" bandRow="1">
                <a:tableStyleId>{5C22544A-7EE6-4342-B048-85BDC9FD1C3A}</a:tableStyleId>
              </a:tblPr>
              <a:tblGrid>
                <a:gridCol w="2587930">
                  <a:extLst>
                    <a:ext uri="{9D8B030D-6E8A-4147-A177-3AD203B41FA5}">
                      <a16:colId xmlns:a16="http://schemas.microsoft.com/office/drawing/2014/main" xmlns="" val="3260292292"/>
                    </a:ext>
                  </a:extLst>
                </a:gridCol>
                <a:gridCol w="2587930">
                  <a:extLst>
                    <a:ext uri="{9D8B030D-6E8A-4147-A177-3AD203B41FA5}">
                      <a16:colId xmlns:a16="http://schemas.microsoft.com/office/drawing/2014/main" xmlns="" val="1905933518"/>
                    </a:ext>
                  </a:extLst>
                </a:gridCol>
                <a:gridCol w="2587930">
                  <a:extLst>
                    <a:ext uri="{9D8B030D-6E8A-4147-A177-3AD203B41FA5}">
                      <a16:colId xmlns:a16="http://schemas.microsoft.com/office/drawing/2014/main" xmlns="" val="2416880728"/>
                    </a:ext>
                  </a:extLst>
                </a:gridCol>
              </a:tblGrid>
              <a:tr h="1282204">
                <a:tc>
                  <a:txBody>
                    <a:bodyPr/>
                    <a:lstStyle/>
                    <a:p>
                      <a:pPr algn="ctr"/>
                      <a:r>
                        <a:rPr lang="en-GB" dirty="0">
                          <a:solidFill>
                            <a:schemeClr val="accent1"/>
                          </a:solidFill>
                        </a:rPr>
                        <a:t>Their husband, wife and family</a:t>
                      </a:r>
                      <a:endParaRPr lang="en-GB" dirty="0">
                        <a:solidFill>
                          <a:srgbClr val="0F6FC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accent1"/>
                          </a:solidFill>
                        </a:rPr>
                        <a:t>Their soul going to heaven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chemeClr val="accent1"/>
                          </a:solidFill>
                        </a:rPr>
                        <a:t>Keeping control of the country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5400640"/>
                  </a:ext>
                </a:extLst>
              </a:tr>
              <a:tr h="1282204">
                <a:tc>
                  <a:txBody>
                    <a:bodyPr/>
                    <a:lstStyle/>
                    <a:p>
                      <a:pPr algn="ctr"/>
                      <a:r>
                        <a:rPr lang="en-GB" b="1" dirty="0">
                          <a:solidFill>
                            <a:schemeClr val="accent1"/>
                          </a:solidFill>
                        </a:rPr>
                        <a:t>Looking after the country’s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accent1"/>
                          </a:solidFill>
                        </a:rPr>
                        <a:t>Having an honourable reputation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dirty="0">
                          <a:solidFill>
                            <a:schemeClr val="accent1"/>
                          </a:solidFill>
                        </a:rPr>
                        <a:t>Displaying the country’s power and wealth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31089820"/>
                  </a:ext>
                </a:extLst>
              </a:tr>
            </a:tbl>
          </a:graphicData>
        </a:graphic>
      </p:graphicFrame>
    </p:spTree>
    <p:extLst>
      <p:ext uri="{BB962C8B-B14F-4D97-AF65-F5344CB8AC3E}">
        <p14:creationId xmlns:p14="http://schemas.microsoft.com/office/powerpoint/2010/main" xmlns="" val="3389990898"/>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TotalTime>
  <Words>608</Words>
  <Application>Microsoft Office PowerPoint</Application>
  <PresentationFormat>On-screen Show (4:3)</PresentationFormat>
  <Paragraphs>87</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What Kinds Of Things Mattered To People in The Middle Ages?</vt:lpstr>
      <vt:lpstr>What kinds of things matter to you?</vt:lpstr>
      <vt:lpstr>What mattered to Kings and Queens?</vt:lpstr>
      <vt:lpstr>What mattered to wealthy families?</vt:lpstr>
      <vt:lpstr>What mattered to the Commons?</vt:lpstr>
      <vt:lpstr>What kinds of things matter to  people today?</vt:lpstr>
      <vt:lpstr>What kinds of things    mattered to Margaret Paston?</vt:lpstr>
      <vt:lpstr>Letter from Margaret Paston    to her husband, John, 1448</vt:lpstr>
      <vt:lpstr>What mattered to Kings and Queens?</vt:lpstr>
      <vt:lpstr>Hell’s Mouth: Lincoln Cathedral</vt:lpstr>
      <vt:lpstr>How did religion  affect everyday lives?</vt:lpstr>
      <vt:lpstr>How did religion  affect everyday lives?</vt:lpstr>
      <vt:lpstr>What kinds of things mattered  to Geoffrey Luttrell?</vt:lpstr>
      <vt:lpstr>Geoffrey Luttrell</vt:lpstr>
      <vt:lpstr>A page from the Luttrell Psalter</vt:lpstr>
      <vt:lpstr>Slide 16</vt:lpstr>
      <vt:lpstr>Slide 17</vt:lpstr>
      <vt:lpstr>What kinds of things mattered  to Geoffrey Luttrell?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Your Ideas  About The Middle Ages?</dc:title>
  <dc:creator>igw.dawson@ntlworld.com</dc:creator>
  <cp:lastModifiedBy>Rosie</cp:lastModifiedBy>
  <cp:revision>56</cp:revision>
  <cp:lastPrinted>2019-04-21T11:54:36Z</cp:lastPrinted>
  <dcterms:created xsi:type="dcterms:W3CDTF">2019-04-20T09:18:32Z</dcterms:created>
  <dcterms:modified xsi:type="dcterms:W3CDTF">2020-04-23T14:59:51Z</dcterms:modified>
</cp:coreProperties>
</file>