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262" r:id="rId3"/>
    <p:sldId id="263" r:id="rId4"/>
    <p:sldId id="257" r:id="rId5"/>
    <p:sldId id="259" r:id="rId6"/>
    <p:sldId id="256" r:id="rId7"/>
    <p:sldId id="260" r:id="rId8"/>
    <p:sldId id="261" r:id="rId9"/>
    <p:sldId id="264" r:id="rId10"/>
    <p:sldId id="265" r:id="rId11"/>
    <p:sldId id="272" r:id="rId12"/>
    <p:sldId id="258" r:id="rId13"/>
    <p:sldId id="269" r:id="rId14"/>
    <p:sldId id="270" r:id="rId15"/>
    <p:sldId id="267" r:id="rId16"/>
    <p:sldId id="273"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94660"/>
  </p:normalViewPr>
  <p:slideViewPr>
    <p:cSldViewPr snapToGrid="0">
      <p:cViewPr varScale="1">
        <p:scale>
          <a:sx n="43" d="100"/>
          <a:sy n="43" d="100"/>
        </p:scale>
        <p:origin x="15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D5AE03-15EA-42B3-88DB-E66043830DFD}" type="datetimeFigureOut">
              <a:rPr lang="en-GB" smtClean="0"/>
              <a:t>27/04/2020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4D4323-0A4C-4D65-BFEA-049B193F61B2}" type="slidenum">
              <a:rPr lang="en-GB" smtClean="0"/>
              <a:t>‹#›</a:t>
            </a:fld>
            <a:endParaRPr lang="en-GB"/>
          </a:p>
        </p:txBody>
      </p:sp>
    </p:spTree>
    <p:extLst>
      <p:ext uri="{BB962C8B-B14F-4D97-AF65-F5344CB8AC3E}">
        <p14:creationId xmlns:p14="http://schemas.microsoft.com/office/powerpoint/2010/main" val="752062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By </a:t>
            </a:r>
            <a:r>
              <a:rPr lang="en-GB" dirty="0" err="1" smtClean="0"/>
              <a:t>Flappiefh</a:t>
            </a:r>
            <a:r>
              <a:rPr lang="en-GB" dirty="0" smtClean="0"/>
              <a:t> - Own work </a:t>
            </a:r>
            <a:r>
              <a:rPr lang="en-GB" dirty="0" err="1" smtClean="0"/>
              <a:t>from:Natural</a:t>
            </a:r>
            <a:r>
              <a:rPr lang="en-GB" dirty="0" smtClean="0"/>
              <a:t> Earth ;The origin and early spread of the Black Death in Italy: first evidence of plague victims from 14th-century Liguria (northern Italy) maps by O.J. </a:t>
            </a:r>
            <a:r>
              <a:rPr lang="en-GB" dirty="0" err="1" smtClean="0"/>
              <a:t>Benedictow</a:t>
            </a:r>
            <a:r>
              <a:rPr lang="en-GB" dirty="0" smtClean="0"/>
              <a:t>., CC BY-SA 4.0, https://commons.wikimedia.org/w/index.php?curid=66468361</a:t>
            </a:r>
            <a:endParaRPr lang="en-GB" dirty="0"/>
          </a:p>
        </p:txBody>
      </p:sp>
      <p:sp>
        <p:nvSpPr>
          <p:cNvPr id="4" name="Slide Number Placeholder 3"/>
          <p:cNvSpPr>
            <a:spLocks noGrp="1"/>
          </p:cNvSpPr>
          <p:nvPr>
            <p:ph type="sldNum" sz="quarter" idx="10"/>
          </p:nvPr>
        </p:nvSpPr>
        <p:spPr/>
        <p:txBody>
          <a:bodyPr/>
          <a:lstStyle/>
          <a:p>
            <a:fld id="{354D4323-0A4C-4D65-BFEA-049B193F61B2}" type="slidenum">
              <a:rPr lang="en-GB" smtClean="0"/>
              <a:t>6</a:t>
            </a:fld>
            <a:endParaRPr lang="en-GB"/>
          </a:p>
        </p:txBody>
      </p:sp>
    </p:spTree>
    <p:extLst>
      <p:ext uri="{BB962C8B-B14F-4D97-AF65-F5344CB8AC3E}">
        <p14:creationId xmlns:p14="http://schemas.microsoft.com/office/powerpoint/2010/main" val="3027865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By </a:t>
            </a:r>
            <a:r>
              <a:rPr lang="en-GB" dirty="0" err="1" smtClean="0"/>
              <a:t>Flappiefh</a:t>
            </a:r>
            <a:r>
              <a:rPr lang="en-GB" dirty="0" smtClean="0"/>
              <a:t> - Own work </a:t>
            </a:r>
            <a:r>
              <a:rPr lang="en-GB" dirty="0" err="1" smtClean="0"/>
              <a:t>from:Natural</a:t>
            </a:r>
            <a:r>
              <a:rPr lang="en-GB" dirty="0" smtClean="0"/>
              <a:t> Earth ;The origin and early spread of the Black Death in Italy: first evidence of plague victims from 14th-century Liguria (northern Italy) maps by O.J. </a:t>
            </a:r>
            <a:r>
              <a:rPr lang="en-GB" dirty="0" err="1" smtClean="0"/>
              <a:t>Benedictow</a:t>
            </a:r>
            <a:r>
              <a:rPr lang="en-GB" dirty="0" smtClean="0"/>
              <a:t>., CC BY-SA 4.0, https://commons.wikimedia.org/w/index.php?curid=66468361</a:t>
            </a:r>
            <a:endParaRPr lang="en-GB" dirty="0"/>
          </a:p>
        </p:txBody>
      </p:sp>
      <p:sp>
        <p:nvSpPr>
          <p:cNvPr id="4" name="Slide Number Placeholder 3"/>
          <p:cNvSpPr>
            <a:spLocks noGrp="1"/>
          </p:cNvSpPr>
          <p:nvPr>
            <p:ph type="sldNum" sz="quarter" idx="10"/>
          </p:nvPr>
        </p:nvSpPr>
        <p:spPr/>
        <p:txBody>
          <a:bodyPr/>
          <a:lstStyle/>
          <a:p>
            <a:fld id="{354D4323-0A4C-4D65-BFEA-049B193F61B2}" type="slidenum">
              <a:rPr lang="en-GB" smtClean="0"/>
              <a:t>7</a:t>
            </a:fld>
            <a:endParaRPr lang="en-GB"/>
          </a:p>
        </p:txBody>
      </p:sp>
    </p:spTree>
    <p:extLst>
      <p:ext uri="{BB962C8B-B14F-4D97-AF65-F5344CB8AC3E}">
        <p14:creationId xmlns:p14="http://schemas.microsoft.com/office/powerpoint/2010/main" val="3780178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By </a:t>
            </a:r>
            <a:r>
              <a:rPr lang="en-GB" dirty="0" err="1" smtClean="0"/>
              <a:t>Flappiefh</a:t>
            </a:r>
            <a:r>
              <a:rPr lang="en-GB" dirty="0" smtClean="0"/>
              <a:t> - Own work </a:t>
            </a:r>
            <a:r>
              <a:rPr lang="en-GB" dirty="0" err="1" smtClean="0"/>
              <a:t>from:Natural</a:t>
            </a:r>
            <a:r>
              <a:rPr lang="en-GB" dirty="0" smtClean="0"/>
              <a:t> Earth ;The origin and early spread of the Black Death in Italy: first evidence of plague victims from 14th-century Liguria (northern Italy) maps by O.J. </a:t>
            </a:r>
            <a:r>
              <a:rPr lang="en-GB" dirty="0" err="1" smtClean="0"/>
              <a:t>Benedictow</a:t>
            </a:r>
            <a:r>
              <a:rPr lang="en-GB" dirty="0" smtClean="0"/>
              <a:t>., CC BY-SA 4.0, https://commons.wikimedia.org/w/index.php?curid=66468361</a:t>
            </a:r>
            <a:endParaRPr lang="en-GB" dirty="0"/>
          </a:p>
        </p:txBody>
      </p:sp>
      <p:sp>
        <p:nvSpPr>
          <p:cNvPr id="4" name="Slide Number Placeholder 3"/>
          <p:cNvSpPr>
            <a:spLocks noGrp="1"/>
          </p:cNvSpPr>
          <p:nvPr>
            <p:ph type="sldNum" sz="quarter" idx="10"/>
          </p:nvPr>
        </p:nvSpPr>
        <p:spPr/>
        <p:txBody>
          <a:bodyPr/>
          <a:lstStyle/>
          <a:p>
            <a:fld id="{354D4323-0A4C-4D65-BFEA-049B193F61B2}" type="slidenum">
              <a:rPr lang="en-GB" smtClean="0"/>
              <a:t>8</a:t>
            </a:fld>
            <a:endParaRPr lang="en-GB"/>
          </a:p>
        </p:txBody>
      </p:sp>
    </p:spTree>
    <p:extLst>
      <p:ext uri="{BB962C8B-B14F-4D97-AF65-F5344CB8AC3E}">
        <p14:creationId xmlns:p14="http://schemas.microsoft.com/office/powerpoint/2010/main" val="2054738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1E10C8C-329D-4C66-8150-667C3B82189A}"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592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B28228B-4950-4927-942B-91FF3D46B747}"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22336A-EFAB-494F-AAB5-1C6472AD1CA7}" type="slidenum">
              <a:rPr lang="en-GB" smtClean="0"/>
              <a:t>‹#›</a:t>
            </a:fld>
            <a:endParaRPr lang="en-GB"/>
          </a:p>
        </p:txBody>
      </p:sp>
    </p:spTree>
    <p:extLst>
      <p:ext uri="{BB962C8B-B14F-4D97-AF65-F5344CB8AC3E}">
        <p14:creationId xmlns:p14="http://schemas.microsoft.com/office/powerpoint/2010/main" val="1755881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B28228B-4950-4927-942B-91FF3D46B747}"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22336A-EFAB-494F-AAB5-1C6472AD1CA7}" type="slidenum">
              <a:rPr lang="en-GB" smtClean="0"/>
              <a:t>‹#›</a:t>
            </a:fld>
            <a:endParaRPr lang="en-GB"/>
          </a:p>
        </p:txBody>
      </p:sp>
    </p:spTree>
    <p:extLst>
      <p:ext uri="{BB962C8B-B14F-4D97-AF65-F5344CB8AC3E}">
        <p14:creationId xmlns:p14="http://schemas.microsoft.com/office/powerpoint/2010/main" val="2990985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B28228B-4950-4927-942B-91FF3D46B747}"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22336A-EFAB-494F-AAB5-1C6472AD1CA7}" type="slidenum">
              <a:rPr lang="en-GB" smtClean="0"/>
              <a:t>‹#›</a:t>
            </a:fld>
            <a:endParaRPr lang="en-GB"/>
          </a:p>
        </p:txBody>
      </p:sp>
    </p:spTree>
    <p:extLst>
      <p:ext uri="{BB962C8B-B14F-4D97-AF65-F5344CB8AC3E}">
        <p14:creationId xmlns:p14="http://schemas.microsoft.com/office/powerpoint/2010/main" val="2974279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A4A3FBC-D67A-4553-9630-1EC81959DFFE}" type="slidenum">
              <a:rPr lang="en-GB" altLang="en-US"/>
              <a:pPr>
                <a:defRPr/>
              </a:pPr>
              <a:t>‹#›</a:t>
            </a:fld>
            <a:endParaRPr lang="en-GB" altLang="en-US"/>
          </a:p>
        </p:txBody>
      </p:sp>
    </p:spTree>
    <p:extLst>
      <p:ext uri="{BB962C8B-B14F-4D97-AF65-F5344CB8AC3E}">
        <p14:creationId xmlns:p14="http://schemas.microsoft.com/office/powerpoint/2010/main" val="3998713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8F9A521-3F2D-420E-9724-11C25E7D94E6}" type="slidenum">
              <a:rPr lang="en-GB" altLang="en-US"/>
              <a:pPr>
                <a:defRPr/>
              </a:pPr>
              <a:t>‹#›</a:t>
            </a:fld>
            <a:endParaRPr lang="en-GB" altLang="en-US"/>
          </a:p>
        </p:txBody>
      </p:sp>
    </p:spTree>
    <p:extLst>
      <p:ext uri="{BB962C8B-B14F-4D97-AF65-F5344CB8AC3E}">
        <p14:creationId xmlns:p14="http://schemas.microsoft.com/office/powerpoint/2010/main" val="1654636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8BF97E1-7491-4193-AC06-0150CC8318D2}" type="slidenum">
              <a:rPr lang="en-GB" altLang="en-US"/>
              <a:pPr>
                <a:defRPr/>
              </a:pPr>
              <a:t>‹#›</a:t>
            </a:fld>
            <a:endParaRPr lang="en-GB" altLang="en-US"/>
          </a:p>
        </p:txBody>
      </p:sp>
    </p:spTree>
    <p:extLst>
      <p:ext uri="{BB962C8B-B14F-4D97-AF65-F5344CB8AC3E}">
        <p14:creationId xmlns:p14="http://schemas.microsoft.com/office/powerpoint/2010/main" val="2394784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14F0DDD-A416-4F84-94BC-0A9332CB1A7D}" type="slidenum">
              <a:rPr lang="en-GB" altLang="en-US"/>
              <a:pPr>
                <a:defRPr/>
              </a:pPr>
              <a:t>‹#›</a:t>
            </a:fld>
            <a:endParaRPr lang="en-GB" altLang="en-US"/>
          </a:p>
        </p:txBody>
      </p:sp>
    </p:spTree>
    <p:extLst>
      <p:ext uri="{BB962C8B-B14F-4D97-AF65-F5344CB8AC3E}">
        <p14:creationId xmlns:p14="http://schemas.microsoft.com/office/powerpoint/2010/main" val="2494901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BE59CE6D-C25F-4D01-8BF4-2262BB7ECDF8}" type="slidenum">
              <a:rPr lang="en-GB" altLang="en-US"/>
              <a:pPr>
                <a:defRPr/>
              </a:pPr>
              <a:t>‹#›</a:t>
            </a:fld>
            <a:endParaRPr lang="en-GB" altLang="en-US"/>
          </a:p>
        </p:txBody>
      </p:sp>
    </p:spTree>
    <p:extLst>
      <p:ext uri="{BB962C8B-B14F-4D97-AF65-F5344CB8AC3E}">
        <p14:creationId xmlns:p14="http://schemas.microsoft.com/office/powerpoint/2010/main" val="588974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C3A90DD0-D3A6-4C1B-910C-C341F3582561}" type="slidenum">
              <a:rPr lang="en-GB" altLang="en-US"/>
              <a:pPr>
                <a:defRPr/>
              </a:pPr>
              <a:t>‹#›</a:t>
            </a:fld>
            <a:endParaRPr lang="en-GB" altLang="en-US"/>
          </a:p>
        </p:txBody>
      </p:sp>
    </p:spTree>
    <p:extLst>
      <p:ext uri="{BB962C8B-B14F-4D97-AF65-F5344CB8AC3E}">
        <p14:creationId xmlns:p14="http://schemas.microsoft.com/office/powerpoint/2010/main" val="23352376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F99E4619-1FEF-4999-AD21-8CCBE0D0D77A}" type="slidenum">
              <a:rPr lang="en-GB" altLang="en-US"/>
              <a:pPr>
                <a:defRPr/>
              </a:pPr>
              <a:t>‹#›</a:t>
            </a:fld>
            <a:endParaRPr lang="en-GB" altLang="en-US"/>
          </a:p>
        </p:txBody>
      </p:sp>
    </p:spTree>
    <p:extLst>
      <p:ext uri="{BB962C8B-B14F-4D97-AF65-F5344CB8AC3E}">
        <p14:creationId xmlns:p14="http://schemas.microsoft.com/office/powerpoint/2010/main" val="9544221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A6EA26D-9B48-41AD-893C-137A55FBBA59}" type="slidenum">
              <a:rPr lang="en-GB" altLang="en-US"/>
              <a:pPr>
                <a:defRPr/>
              </a:pPr>
              <a:t>‹#›</a:t>
            </a:fld>
            <a:endParaRPr lang="en-GB" altLang="en-US"/>
          </a:p>
        </p:txBody>
      </p:sp>
    </p:spTree>
    <p:extLst>
      <p:ext uri="{BB962C8B-B14F-4D97-AF65-F5344CB8AC3E}">
        <p14:creationId xmlns:p14="http://schemas.microsoft.com/office/powerpoint/2010/main" val="638378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B28228B-4950-4927-942B-91FF3D46B747}"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22336A-EFAB-494F-AAB5-1C6472AD1CA7}" type="slidenum">
              <a:rPr lang="en-GB" smtClean="0"/>
              <a:t>‹#›</a:t>
            </a:fld>
            <a:endParaRPr lang="en-GB"/>
          </a:p>
        </p:txBody>
      </p:sp>
    </p:spTree>
    <p:extLst>
      <p:ext uri="{BB962C8B-B14F-4D97-AF65-F5344CB8AC3E}">
        <p14:creationId xmlns:p14="http://schemas.microsoft.com/office/powerpoint/2010/main" val="217224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BB1B41A-E435-4765-920F-7C490853F6C0}" type="slidenum">
              <a:rPr lang="en-GB" altLang="en-US"/>
              <a:pPr>
                <a:defRPr/>
              </a:pPr>
              <a:t>‹#›</a:t>
            </a:fld>
            <a:endParaRPr lang="en-GB" altLang="en-US"/>
          </a:p>
        </p:txBody>
      </p:sp>
    </p:spTree>
    <p:extLst>
      <p:ext uri="{BB962C8B-B14F-4D97-AF65-F5344CB8AC3E}">
        <p14:creationId xmlns:p14="http://schemas.microsoft.com/office/powerpoint/2010/main" val="20460799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4503357-FE93-4892-9B63-A96CC880420F}" type="slidenum">
              <a:rPr lang="en-GB" altLang="en-US"/>
              <a:pPr>
                <a:defRPr/>
              </a:pPr>
              <a:t>‹#›</a:t>
            </a:fld>
            <a:endParaRPr lang="en-GB" altLang="en-US"/>
          </a:p>
        </p:txBody>
      </p:sp>
    </p:spTree>
    <p:extLst>
      <p:ext uri="{BB962C8B-B14F-4D97-AF65-F5344CB8AC3E}">
        <p14:creationId xmlns:p14="http://schemas.microsoft.com/office/powerpoint/2010/main" val="30901153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4C6DBDA-1174-45A7-A62B-9EECE3DFCAB2}" type="slidenum">
              <a:rPr lang="en-GB" altLang="en-US"/>
              <a:pPr>
                <a:defRPr/>
              </a:pPr>
              <a:t>‹#›</a:t>
            </a:fld>
            <a:endParaRPr lang="en-GB" altLang="en-US"/>
          </a:p>
        </p:txBody>
      </p:sp>
    </p:spTree>
    <p:extLst>
      <p:ext uri="{BB962C8B-B14F-4D97-AF65-F5344CB8AC3E}">
        <p14:creationId xmlns:p14="http://schemas.microsoft.com/office/powerpoint/2010/main" val="3149790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B28228B-4950-4927-942B-91FF3D46B747}"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22336A-EFAB-494F-AAB5-1C6472AD1CA7}" type="slidenum">
              <a:rPr lang="en-GB" smtClean="0"/>
              <a:t>‹#›</a:t>
            </a:fld>
            <a:endParaRPr lang="en-GB"/>
          </a:p>
        </p:txBody>
      </p:sp>
    </p:spTree>
    <p:extLst>
      <p:ext uri="{BB962C8B-B14F-4D97-AF65-F5344CB8AC3E}">
        <p14:creationId xmlns:p14="http://schemas.microsoft.com/office/powerpoint/2010/main" val="849031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B28228B-4950-4927-942B-91FF3D46B747}" type="datetimeFigureOut">
              <a:rPr lang="en-GB" smtClean="0"/>
              <a:t>27/04/2020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22336A-EFAB-494F-AAB5-1C6472AD1CA7}" type="slidenum">
              <a:rPr lang="en-GB" smtClean="0"/>
              <a:t>‹#›</a:t>
            </a:fld>
            <a:endParaRPr lang="en-GB"/>
          </a:p>
        </p:txBody>
      </p:sp>
    </p:spTree>
    <p:extLst>
      <p:ext uri="{BB962C8B-B14F-4D97-AF65-F5344CB8AC3E}">
        <p14:creationId xmlns:p14="http://schemas.microsoft.com/office/powerpoint/2010/main" val="3739584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B28228B-4950-4927-942B-91FF3D46B747}" type="datetimeFigureOut">
              <a:rPr lang="en-GB" smtClean="0"/>
              <a:t>27/04/2020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922336A-EFAB-494F-AAB5-1C6472AD1CA7}" type="slidenum">
              <a:rPr lang="en-GB" smtClean="0"/>
              <a:t>‹#›</a:t>
            </a:fld>
            <a:endParaRPr lang="en-GB"/>
          </a:p>
        </p:txBody>
      </p:sp>
    </p:spTree>
    <p:extLst>
      <p:ext uri="{BB962C8B-B14F-4D97-AF65-F5344CB8AC3E}">
        <p14:creationId xmlns:p14="http://schemas.microsoft.com/office/powerpoint/2010/main" val="1355018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B28228B-4950-4927-942B-91FF3D46B747}" type="datetimeFigureOut">
              <a:rPr lang="en-GB" smtClean="0"/>
              <a:t>27/04/2020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922336A-EFAB-494F-AAB5-1C6472AD1CA7}" type="slidenum">
              <a:rPr lang="en-GB" smtClean="0"/>
              <a:t>‹#›</a:t>
            </a:fld>
            <a:endParaRPr lang="en-GB"/>
          </a:p>
        </p:txBody>
      </p:sp>
    </p:spTree>
    <p:extLst>
      <p:ext uri="{BB962C8B-B14F-4D97-AF65-F5344CB8AC3E}">
        <p14:creationId xmlns:p14="http://schemas.microsoft.com/office/powerpoint/2010/main" val="2260889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28228B-4950-4927-942B-91FF3D46B747}" type="datetimeFigureOut">
              <a:rPr lang="en-GB" smtClean="0"/>
              <a:t>27/04/2020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922336A-EFAB-494F-AAB5-1C6472AD1CA7}" type="slidenum">
              <a:rPr lang="en-GB" smtClean="0"/>
              <a:t>‹#›</a:t>
            </a:fld>
            <a:endParaRPr lang="en-GB"/>
          </a:p>
        </p:txBody>
      </p:sp>
    </p:spTree>
    <p:extLst>
      <p:ext uri="{BB962C8B-B14F-4D97-AF65-F5344CB8AC3E}">
        <p14:creationId xmlns:p14="http://schemas.microsoft.com/office/powerpoint/2010/main" val="836804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B28228B-4950-4927-942B-91FF3D46B747}" type="datetimeFigureOut">
              <a:rPr lang="en-GB" smtClean="0"/>
              <a:t>27/04/2020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22336A-EFAB-494F-AAB5-1C6472AD1CA7}" type="slidenum">
              <a:rPr lang="en-GB" smtClean="0"/>
              <a:t>‹#›</a:t>
            </a:fld>
            <a:endParaRPr lang="en-GB"/>
          </a:p>
        </p:txBody>
      </p:sp>
    </p:spTree>
    <p:extLst>
      <p:ext uri="{BB962C8B-B14F-4D97-AF65-F5344CB8AC3E}">
        <p14:creationId xmlns:p14="http://schemas.microsoft.com/office/powerpoint/2010/main" val="1334561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B28228B-4950-4927-942B-91FF3D46B747}" type="datetimeFigureOut">
              <a:rPr lang="en-GB" smtClean="0"/>
              <a:t>27/04/2020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22336A-EFAB-494F-AAB5-1C6472AD1CA7}" type="slidenum">
              <a:rPr lang="en-GB" smtClean="0"/>
              <a:t>‹#›</a:t>
            </a:fld>
            <a:endParaRPr lang="en-GB"/>
          </a:p>
        </p:txBody>
      </p:sp>
    </p:spTree>
    <p:extLst>
      <p:ext uri="{BB962C8B-B14F-4D97-AF65-F5344CB8AC3E}">
        <p14:creationId xmlns:p14="http://schemas.microsoft.com/office/powerpoint/2010/main" val="3728670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28228B-4950-4927-942B-91FF3D46B747}" type="datetimeFigureOut">
              <a:rPr lang="en-GB" smtClean="0"/>
              <a:t>27/04/2020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22336A-EFAB-494F-AAB5-1C6472AD1CA7}" type="slidenum">
              <a:rPr lang="en-GB" smtClean="0"/>
              <a:t>‹#›</a:t>
            </a:fld>
            <a:endParaRPr lang="en-GB"/>
          </a:p>
        </p:txBody>
      </p:sp>
    </p:spTree>
    <p:extLst>
      <p:ext uri="{BB962C8B-B14F-4D97-AF65-F5344CB8AC3E}">
        <p14:creationId xmlns:p14="http://schemas.microsoft.com/office/powerpoint/2010/main" val="4162634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cs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cs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Century Gothic" panose="020B0502020202020204" pitchFamily="34" charset="0"/>
              </a:defRPr>
            </a:lvl1pPr>
          </a:lstStyle>
          <a:p>
            <a:pPr>
              <a:defRPr/>
            </a:pPr>
            <a:fld id="{A6A3366C-E19F-4F81-9212-DF78876FD604}" type="slidenum">
              <a:rPr lang="en-GB" altLang="en-US"/>
              <a:pPr>
                <a:defRPr/>
              </a:pPr>
              <a:t>‹#›</a:t>
            </a:fld>
            <a:endParaRPr lang="en-GB" altLang="en-US"/>
          </a:p>
        </p:txBody>
      </p:sp>
    </p:spTree>
    <p:extLst>
      <p:ext uri="{BB962C8B-B14F-4D97-AF65-F5344CB8AC3E}">
        <p14:creationId xmlns:p14="http://schemas.microsoft.com/office/powerpoint/2010/main" val="2567535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entury Gothic" pitchFamily="34" charset="0"/>
          <a:cs typeface="Arial" charset="0"/>
        </a:defRPr>
      </a:lvl2pPr>
      <a:lvl3pPr algn="ctr" rtl="0" eaLnBrk="0" fontAlgn="base" hangingPunct="0">
        <a:spcBef>
          <a:spcPct val="0"/>
        </a:spcBef>
        <a:spcAft>
          <a:spcPct val="0"/>
        </a:spcAft>
        <a:defRPr sz="4400">
          <a:solidFill>
            <a:schemeClr val="bg1"/>
          </a:solidFill>
          <a:latin typeface="Century Gothic" pitchFamily="34" charset="0"/>
          <a:cs typeface="Arial" charset="0"/>
        </a:defRPr>
      </a:lvl3pPr>
      <a:lvl4pPr algn="ctr" rtl="0" eaLnBrk="0" fontAlgn="base" hangingPunct="0">
        <a:spcBef>
          <a:spcPct val="0"/>
        </a:spcBef>
        <a:spcAft>
          <a:spcPct val="0"/>
        </a:spcAft>
        <a:defRPr sz="4400">
          <a:solidFill>
            <a:schemeClr val="bg1"/>
          </a:solidFill>
          <a:latin typeface="Century Gothic" pitchFamily="34" charset="0"/>
          <a:cs typeface="Arial" charset="0"/>
        </a:defRPr>
      </a:lvl4pPr>
      <a:lvl5pPr algn="ctr" rtl="0" eaLnBrk="0" fontAlgn="base" hangingPunct="0">
        <a:spcBef>
          <a:spcPct val="0"/>
        </a:spcBef>
        <a:spcAft>
          <a:spcPct val="0"/>
        </a:spcAft>
        <a:defRPr sz="4400">
          <a:solidFill>
            <a:schemeClr val="bg1"/>
          </a:solidFill>
          <a:latin typeface="Century Gothic" pitchFamily="34" charset="0"/>
          <a:cs typeface="Arial" charset="0"/>
        </a:defRPr>
      </a:lvl5pPr>
      <a:lvl6pPr marL="457200" algn="ctr" rtl="0" fontAlgn="base">
        <a:spcBef>
          <a:spcPct val="0"/>
        </a:spcBef>
        <a:spcAft>
          <a:spcPct val="0"/>
        </a:spcAft>
        <a:defRPr sz="4400">
          <a:solidFill>
            <a:schemeClr val="bg1"/>
          </a:solidFill>
          <a:latin typeface="Century Gothic" pitchFamily="34" charset="0"/>
          <a:cs typeface="Arial" charset="0"/>
        </a:defRPr>
      </a:lvl6pPr>
      <a:lvl7pPr marL="914400" algn="ctr" rtl="0" fontAlgn="base">
        <a:spcBef>
          <a:spcPct val="0"/>
        </a:spcBef>
        <a:spcAft>
          <a:spcPct val="0"/>
        </a:spcAft>
        <a:defRPr sz="4400">
          <a:solidFill>
            <a:schemeClr val="bg1"/>
          </a:solidFill>
          <a:latin typeface="Century Gothic" pitchFamily="34" charset="0"/>
          <a:cs typeface="Arial" charset="0"/>
        </a:defRPr>
      </a:lvl7pPr>
      <a:lvl8pPr marL="1371600" algn="ctr" rtl="0" fontAlgn="base">
        <a:spcBef>
          <a:spcPct val="0"/>
        </a:spcBef>
        <a:spcAft>
          <a:spcPct val="0"/>
        </a:spcAft>
        <a:defRPr sz="4400">
          <a:solidFill>
            <a:schemeClr val="bg1"/>
          </a:solidFill>
          <a:latin typeface="Century Gothic" pitchFamily="34" charset="0"/>
          <a:cs typeface="Arial" charset="0"/>
        </a:defRPr>
      </a:lvl8pPr>
      <a:lvl9pPr marL="1828800" algn="ctr" rtl="0" fontAlgn="base">
        <a:spcBef>
          <a:spcPct val="0"/>
        </a:spcBef>
        <a:spcAft>
          <a:spcPct val="0"/>
        </a:spcAft>
        <a:defRPr sz="4400">
          <a:solidFill>
            <a:schemeClr val="bg1"/>
          </a:solidFill>
          <a:latin typeface="Century Gothi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cs typeface="+mn-cs"/>
        </a:defRPr>
      </a:lvl2pPr>
      <a:lvl3pPr marL="1143000" indent="-228600" algn="l" rtl="0" eaLnBrk="0" fontAlgn="base" hangingPunct="0">
        <a:spcBef>
          <a:spcPct val="20000"/>
        </a:spcBef>
        <a:spcAft>
          <a:spcPct val="0"/>
        </a:spcAft>
        <a:buChar char="•"/>
        <a:defRPr sz="2400">
          <a:solidFill>
            <a:schemeClr val="bg1"/>
          </a:solidFill>
          <a:latin typeface="+mn-lt"/>
          <a:cs typeface="+mn-cs"/>
        </a:defRPr>
      </a:lvl3pPr>
      <a:lvl4pPr marL="1600200" indent="-228600" algn="l" rtl="0" eaLnBrk="0" fontAlgn="base" hangingPunct="0">
        <a:spcBef>
          <a:spcPct val="20000"/>
        </a:spcBef>
        <a:spcAft>
          <a:spcPct val="0"/>
        </a:spcAft>
        <a:buChar char="–"/>
        <a:defRPr sz="2000">
          <a:solidFill>
            <a:schemeClr val="bg1"/>
          </a:solidFill>
          <a:latin typeface="+mn-lt"/>
          <a:cs typeface="+mn-cs"/>
        </a:defRPr>
      </a:lvl4pPr>
      <a:lvl5pPr marL="2057400" indent="-228600" algn="l" rtl="0" eaLnBrk="0" fontAlgn="base" hangingPunct="0">
        <a:spcBef>
          <a:spcPct val="20000"/>
        </a:spcBef>
        <a:spcAft>
          <a:spcPct val="0"/>
        </a:spcAft>
        <a:buChar char="»"/>
        <a:defRPr sz="2000">
          <a:solidFill>
            <a:schemeClr val="bg1"/>
          </a:solidFill>
          <a:latin typeface="+mn-lt"/>
          <a:cs typeface="+mn-cs"/>
        </a:defRPr>
      </a:lvl5pPr>
      <a:lvl6pPr marL="2514600" indent="-228600" algn="l" rtl="0" fontAlgn="base">
        <a:spcBef>
          <a:spcPct val="20000"/>
        </a:spcBef>
        <a:spcAft>
          <a:spcPct val="0"/>
        </a:spcAft>
        <a:buChar char="»"/>
        <a:defRPr sz="2000">
          <a:solidFill>
            <a:schemeClr val="bg1"/>
          </a:solidFill>
          <a:latin typeface="+mn-lt"/>
          <a:cs typeface="+mn-cs"/>
        </a:defRPr>
      </a:lvl6pPr>
      <a:lvl7pPr marL="2971800" indent="-228600" algn="l" rtl="0" fontAlgn="base">
        <a:spcBef>
          <a:spcPct val="20000"/>
        </a:spcBef>
        <a:spcAft>
          <a:spcPct val="0"/>
        </a:spcAft>
        <a:buChar char="»"/>
        <a:defRPr sz="2000">
          <a:solidFill>
            <a:schemeClr val="bg1"/>
          </a:solidFill>
          <a:latin typeface="+mn-lt"/>
          <a:cs typeface="+mn-cs"/>
        </a:defRPr>
      </a:lvl7pPr>
      <a:lvl8pPr marL="3429000" indent="-228600" algn="l" rtl="0" fontAlgn="base">
        <a:spcBef>
          <a:spcPct val="20000"/>
        </a:spcBef>
        <a:spcAft>
          <a:spcPct val="0"/>
        </a:spcAft>
        <a:buChar char="»"/>
        <a:defRPr sz="2000">
          <a:solidFill>
            <a:schemeClr val="bg1"/>
          </a:solidFill>
          <a:latin typeface="+mn-lt"/>
          <a:cs typeface="+mn-cs"/>
        </a:defRPr>
      </a:lvl8pPr>
      <a:lvl9pPr marL="3886200" indent="-228600" algn="l" rtl="0" fontAlgn="base">
        <a:spcBef>
          <a:spcPct val="20000"/>
        </a:spcBef>
        <a:spcAft>
          <a:spcPct val="0"/>
        </a:spcAft>
        <a:buChar char="»"/>
        <a:defRPr sz="20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youtu.be/YhsPPBGtquo"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s://youtu.be/YhsPPBGtquo"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 will be answering </a:t>
            </a:r>
            <a:r>
              <a:rPr lang="en-US" b="1" dirty="0" smtClean="0"/>
              <a:t>two </a:t>
            </a:r>
            <a:r>
              <a:rPr lang="en-US" dirty="0" smtClean="0"/>
              <a:t>questions in this lesson.</a:t>
            </a:r>
            <a:br>
              <a:rPr lang="en-US" dirty="0" smtClean="0"/>
            </a:br>
            <a:endParaRPr lang="en-GB" dirty="0"/>
          </a:p>
        </p:txBody>
      </p:sp>
      <p:sp>
        <p:nvSpPr>
          <p:cNvPr id="4" name="Content Placeholder 3"/>
          <p:cNvSpPr>
            <a:spLocks noGrp="1"/>
          </p:cNvSpPr>
          <p:nvPr>
            <p:ph idx="1"/>
          </p:nvPr>
        </p:nvSpPr>
        <p:spPr/>
        <p:txBody>
          <a:bodyPr/>
          <a:lstStyle/>
          <a:p>
            <a:pPr marL="0" indent="0">
              <a:buNone/>
            </a:pPr>
            <a:r>
              <a:rPr lang="en-US" sz="3600" dirty="0" smtClean="0"/>
              <a:t>1. How did the Black Death spread?</a:t>
            </a:r>
          </a:p>
          <a:p>
            <a:pPr marL="0" indent="0">
              <a:buNone/>
            </a:pPr>
            <a:r>
              <a:rPr lang="en-US" sz="3600" dirty="0" smtClean="0"/>
              <a:t/>
            </a:r>
            <a:br>
              <a:rPr lang="en-US" sz="3600" dirty="0" smtClean="0"/>
            </a:br>
            <a:r>
              <a:rPr lang="en-US" sz="3600" dirty="0" smtClean="0"/>
              <a:t>2. What were the symptoms of the Black Death?</a:t>
            </a:r>
            <a:endParaRPr lang="en-GB" sz="3600" dirty="0" smtClean="0"/>
          </a:p>
          <a:p>
            <a:endParaRPr lang="en-GB" dirty="0"/>
          </a:p>
        </p:txBody>
      </p:sp>
    </p:spTree>
    <p:extLst>
      <p:ext uri="{BB962C8B-B14F-4D97-AF65-F5344CB8AC3E}">
        <p14:creationId xmlns:p14="http://schemas.microsoft.com/office/powerpoint/2010/main" val="25755148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504829732"/>
              </p:ext>
            </p:extLst>
          </p:nvPr>
        </p:nvGraphicFramePr>
        <p:xfrm>
          <a:off x="571500" y="403225"/>
          <a:ext cx="11620500" cy="6058998"/>
        </p:xfrm>
        <a:graphic>
          <a:graphicData uri="http://schemas.openxmlformats.org/drawingml/2006/table">
            <a:tbl>
              <a:tblPr firstRow="1" bandRow="1">
                <a:tableStyleId>{5C22544A-7EE6-4342-B048-85BDC9FD1C3A}</a:tableStyleId>
              </a:tblPr>
              <a:tblGrid>
                <a:gridCol w="3873500">
                  <a:extLst>
                    <a:ext uri="{9D8B030D-6E8A-4147-A177-3AD203B41FA5}">
                      <a16:colId xmlns:a16="http://schemas.microsoft.com/office/drawing/2014/main" val="857186749"/>
                    </a:ext>
                  </a:extLst>
                </a:gridCol>
                <a:gridCol w="3873500">
                  <a:extLst>
                    <a:ext uri="{9D8B030D-6E8A-4147-A177-3AD203B41FA5}">
                      <a16:colId xmlns:a16="http://schemas.microsoft.com/office/drawing/2014/main" val="58552939"/>
                    </a:ext>
                  </a:extLst>
                </a:gridCol>
                <a:gridCol w="3873500">
                  <a:extLst>
                    <a:ext uri="{9D8B030D-6E8A-4147-A177-3AD203B41FA5}">
                      <a16:colId xmlns:a16="http://schemas.microsoft.com/office/drawing/2014/main" val="3845564140"/>
                    </a:ext>
                  </a:extLst>
                </a:gridCol>
              </a:tblGrid>
              <a:tr h="2949383">
                <a:tc>
                  <a:txBody>
                    <a:bodyPr/>
                    <a:lstStyle/>
                    <a:p>
                      <a:r>
                        <a:rPr lang="en-US" sz="2400" b="1" dirty="0" smtClean="0">
                          <a:solidFill>
                            <a:schemeClr val="tx1"/>
                          </a:solidFill>
                          <a:latin typeface="+mj-lt"/>
                        </a:rPr>
                        <a:t>Day 1 </a:t>
                      </a:r>
                    </a:p>
                    <a:p>
                      <a:r>
                        <a:rPr lang="en-US" sz="2400" b="0" dirty="0" smtClean="0">
                          <a:solidFill>
                            <a:schemeClr val="tx1"/>
                          </a:solidFill>
                          <a:latin typeface="+mj-lt"/>
                        </a:rPr>
                        <a:t>Painful swelling appear in the victim’s armpits and groin. They could swell to the size of an apple.</a:t>
                      </a:r>
                      <a:endParaRPr lang="en-GB" sz="2400" b="0" dirty="0">
                        <a:solidFill>
                          <a:schemeClr val="tx1"/>
                        </a:solidFill>
                        <a:latin typeface="+mj-lt"/>
                      </a:endParaRPr>
                    </a:p>
                  </a:txBody>
                  <a:tcPr>
                    <a:solidFill>
                      <a:schemeClr val="accent1">
                        <a:lumMod val="40000"/>
                        <a:lumOff val="60000"/>
                      </a:schemeClr>
                    </a:solidFill>
                  </a:tcPr>
                </a:tc>
                <a:tc>
                  <a:txBody>
                    <a:bodyPr/>
                    <a:lstStyle/>
                    <a:p>
                      <a:r>
                        <a:rPr lang="en-US" sz="2400" b="1" dirty="0" smtClean="0">
                          <a:solidFill>
                            <a:schemeClr val="tx1"/>
                          </a:solidFill>
                          <a:latin typeface="+mj-lt"/>
                        </a:rPr>
                        <a:t>Day 2</a:t>
                      </a:r>
                    </a:p>
                    <a:p>
                      <a:r>
                        <a:rPr lang="en-US" sz="2400" b="0" dirty="0" smtClean="0">
                          <a:solidFill>
                            <a:schemeClr val="tx1"/>
                          </a:solidFill>
                          <a:latin typeface="+mj-lt"/>
                        </a:rPr>
                        <a:t> The victim</a:t>
                      </a:r>
                      <a:r>
                        <a:rPr lang="en-US" sz="2400" b="0" baseline="0" dirty="0" smtClean="0">
                          <a:solidFill>
                            <a:schemeClr val="tx1"/>
                          </a:solidFill>
                          <a:latin typeface="+mj-lt"/>
                        </a:rPr>
                        <a:t> develops a fever and starts to vomit</a:t>
                      </a:r>
                      <a:endParaRPr lang="en-GB" sz="2400" b="0" dirty="0">
                        <a:solidFill>
                          <a:schemeClr val="tx1"/>
                        </a:solidFill>
                        <a:latin typeface="+mj-lt"/>
                      </a:endParaRPr>
                    </a:p>
                  </a:txBody>
                  <a:tcPr>
                    <a:solidFill>
                      <a:schemeClr val="accent1">
                        <a:lumMod val="40000"/>
                        <a:lumOff val="60000"/>
                      </a:schemeClr>
                    </a:solidFill>
                  </a:tcPr>
                </a:tc>
                <a:tc>
                  <a:txBody>
                    <a:bodyPr/>
                    <a:lstStyle/>
                    <a:p>
                      <a:r>
                        <a:rPr lang="en-US" sz="2400" b="1" dirty="0" smtClean="0">
                          <a:solidFill>
                            <a:schemeClr val="tx1"/>
                          </a:solidFill>
                          <a:latin typeface="+mj-lt"/>
                        </a:rPr>
                        <a:t>Day 3</a:t>
                      </a:r>
                    </a:p>
                    <a:p>
                      <a:r>
                        <a:rPr lang="en-US" sz="2400" b="0" dirty="0" smtClean="0">
                          <a:solidFill>
                            <a:schemeClr val="tx1"/>
                          </a:solidFill>
                          <a:latin typeface="+mj-lt"/>
                        </a:rPr>
                        <a:t>The blood vessels under the skin begin to break down and bleed. This causes black bruises to appear all over the body.</a:t>
                      </a:r>
                      <a:endParaRPr lang="en-GB" sz="2400" b="0" dirty="0">
                        <a:solidFill>
                          <a:schemeClr val="tx1"/>
                        </a:solidFill>
                        <a:latin typeface="+mj-lt"/>
                      </a:endParaRPr>
                    </a:p>
                  </a:txBody>
                  <a:tcPr>
                    <a:solidFill>
                      <a:schemeClr val="accent1">
                        <a:lumMod val="40000"/>
                        <a:lumOff val="60000"/>
                      </a:schemeClr>
                    </a:solidFill>
                  </a:tcPr>
                </a:tc>
                <a:extLst>
                  <a:ext uri="{0D108BD9-81ED-4DB2-BD59-A6C34878D82A}">
                    <a16:rowId xmlns:a16="http://schemas.microsoft.com/office/drawing/2014/main" val="854877164"/>
                  </a:ext>
                </a:extLst>
              </a:tr>
              <a:tr h="3109615">
                <a:tc>
                  <a:txBody>
                    <a:bodyPr/>
                    <a:lstStyle/>
                    <a:p>
                      <a:r>
                        <a:rPr lang="en-US" sz="2400" dirty="0" smtClean="0">
                          <a:solidFill>
                            <a:schemeClr val="tx1"/>
                          </a:solidFill>
                          <a:latin typeface="+mj-lt"/>
                        </a:rPr>
                        <a:t> </a:t>
                      </a:r>
                      <a:r>
                        <a:rPr lang="en-US" sz="2400" b="1" dirty="0" smtClean="0">
                          <a:solidFill>
                            <a:schemeClr val="tx1"/>
                          </a:solidFill>
                          <a:latin typeface="+mj-lt"/>
                        </a:rPr>
                        <a:t>Day</a:t>
                      </a:r>
                      <a:r>
                        <a:rPr lang="en-US" sz="2400" b="1" baseline="0" dirty="0" smtClean="0">
                          <a:solidFill>
                            <a:schemeClr val="tx1"/>
                          </a:solidFill>
                          <a:latin typeface="+mj-lt"/>
                        </a:rPr>
                        <a:t> 4 </a:t>
                      </a:r>
                    </a:p>
                    <a:p>
                      <a:r>
                        <a:rPr lang="en-US" sz="2400" baseline="0" dirty="0" smtClean="0">
                          <a:solidFill>
                            <a:schemeClr val="tx1"/>
                          </a:solidFill>
                          <a:latin typeface="+mj-lt"/>
                        </a:rPr>
                        <a:t>The nervous system begin to be attacked causing the victim to twitch and spasm. This is very painful.</a:t>
                      </a:r>
                      <a:endParaRPr lang="en-GB" sz="2400" dirty="0">
                        <a:solidFill>
                          <a:schemeClr val="tx1"/>
                        </a:solidFill>
                        <a:latin typeface="+mj-lt"/>
                      </a:endParaRPr>
                    </a:p>
                  </a:txBody>
                  <a:tcPr>
                    <a:solidFill>
                      <a:schemeClr val="accent1">
                        <a:lumMod val="40000"/>
                        <a:lumOff val="60000"/>
                      </a:schemeClr>
                    </a:solidFill>
                  </a:tcPr>
                </a:tc>
                <a:tc>
                  <a:txBody>
                    <a:bodyPr/>
                    <a:lstStyle/>
                    <a:p>
                      <a:r>
                        <a:rPr lang="en-US" sz="2400" b="1" dirty="0" smtClean="0">
                          <a:solidFill>
                            <a:schemeClr val="tx1"/>
                          </a:solidFill>
                          <a:latin typeface="+mj-lt"/>
                        </a:rPr>
                        <a:t>Day 5</a:t>
                      </a:r>
                    </a:p>
                    <a:p>
                      <a:r>
                        <a:rPr lang="en-US" sz="2400" dirty="0" smtClean="0">
                          <a:solidFill>
                            <a:schemeClr val="tx1"/>
                          </a:solidFill>
                          <a:latin typeface="+mj-lt"/>
                        </a:rPr>
                        <a:t>Sometimes the buboes would burst and leak a foul smelling black liquid. When this happened the victim might live. Most</a:t>
                      </a:r>
                      <a:r>
                        <a:rPr lang="en-US" sz="2400" baseline="0" dirty="0" smtClean="0">
                          <a:solidFill>
                            <a:schemeClr val="tx1"/>
                          </a:solidFill>
                          <a:latin typeface="+mj-lt"/>
                        </a:rPr>
                        <a:t> victims would become unconscious and die.</a:t>
                      </a:r>
                      <a:endParaRPr lang="en-GB" sz="2400" dirty="0">
                        <a:solidFill>
                          <a:schemeClr val="tx1"/>
                        </a:solidFill>
                        <a:latin typeface="+mj-lt"/>
                      </a:endParaRPr>
                    </a:p>
                  </a:txBody>
                  <a:tcPr>
                    <a:solidFill>
                      <a:schemeClr val="accent1">
                        <a:lumMod val="40000"/>
                        <a:lumOff val="60000"/>
                      </a:schemeClr>
                    </a:solidFill>
                  </a:tcPr>
                </a:tc>
                <a:tc>
                  <a:txBody>
                    <a:bodyPr/>
                    <a:lstStyle/>
                    <a:p>
                      <a:endParaRPr lang="en-US" sz="2400" dirty="0" smtClean="0">
                        <a:solidFill>
                          <a:schemeClr val="tx1"/>
                        </a:solidFill>
                        <a:latin typeface="+mj-lt"/>
                      </a:endParaRPr>
                    </a:p>
                  </a:txBody>
                  <a:tcPr>
                    <a:solidFill>
                      <a:schemeClr val="accent1">
                        <a:lumMod val="40000"/>
                        <a:lumOff val="60000"/>
                      </a:schemeClr>
                    </a:solidFill>
                  </a:tcPr>
                </a:tc>
                <a:extLst>
                  <a:ext uri="{0D108BD9-81ED-4DB2-BD59-A6C34878D82A}">
                    <a16:rowId xmlns:a16="http://schemas.microsoft.com/office/drawing/2014/main" val="2769702317"/>
                  </a:ext>
                </a:extLst>
              </a:tr>
            </a:tbl>
          </a:graphicData>
        </a:graphic>
      </p:graphicFrame>
    </p:spTree>
    <p:extLst>
      <p:ext uri="{BB962C8B-B14F-4D97-AF65-F5344CB8AC3E}">
        <p14:creationId xmlns:p14="http://schemas.microsoft.com/office/powerpoint/2010/main" val="345768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0" y="955040"/>
            <a:ext cx="5181600" cy="5086986"/>
          </a:xfrm>
        </p:spPr>
        <p:txBody>
          <a:bodyPr/>
          <a:lstStyle/>
          <a:p>
            <a:pPr marL="0" indent="0">
              <a:buNone/>
            </a:pPr>
            <a:r>
              <a:rPr lang="en-US" dirty="0" smtClean="0">
                <a:solidFill>
                  <a:srgbClr val="FF0000"/>
                </a:solidFill>
              </a:rPr>
              <a:t>Task 4: Draw 5 stick men/women</a:t>
            </a:r>
          </a:p>
          <a:p>
            <a:pPr marL="0" indent="0">
              <a:buNone/>
            </a:pPr>
            <a:r>
              <a:rPr lang="en-US" dirty="0" smtClean="0">
                <a:solidFill>
                  <a:srgbClr val="FF0000"/>
                </a:solidFill>
              </a:rPr>
              <a:t>Add notes onto each figure to show the different symptoms on each day.  (Example below)</a:t>
            </a:r>
            <a:endParaRPr lang="en-US" dirty="0">
              <a:solidFill>
                <a:srgbClr val="FF0000"/>
              </a:solidFill>
            </a:endParaRPr>
          </a:p>
          <a:p>
            <a:pPr marL="0" indent="0">
              <a:buNone/>
            </a:pPr>
            <a:endParaRPr lang="en-US" dirty="0" smtClean="0"/>
          </a:p>
          <a:p>
            <a:pPr marL="0" indent="0">
              <a:buNone/>
            </a:pPr>
            <a:r>
              <a:rPr lang="en-US" dirty="0" smtClean="0"/>
              <a:t>Day 1:</a:t>
            </a:r>
          </a:p>
          <a:p>
            <a:pPr marL="0" indent="0">
              <a:buNone/>
            </a:pPr>
            <a:r>
              <a:rPr lang="en-US" dirty="0" smtClean="0"/>
              <a:t>		  </a:t>
            </a:r>
          </a:p>
          <a:p>
            <a:pPr marL="0" indent="0">
              <a:buNone/>
            </a:pPr>
            <a:endParaRPr lang="en-US" sz="1600" dirty="0"/>
          </a:p>
          <a:p>
            <a:pPr marL="0" indent="0">
              <a:buNone/>
            </a:pPr>
            <a:r>
              <a:rPr lang="en-US" sz="1600" dirty="0" smtClean="0"/>
              <a:t>		Buboes (swellings) under the arms</a:t>
            </a:r>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38" y="3866357"/>
            <a:ext cx="695325" cy="1143000"/>
          </a:xfrm>
          <a:prstGeom prst="rect">
            <a:avLst/>
          </a:prstGeom>
        </p:spPr>
      </p:pic>
      <p:cxnSp>
        <p:nvCxnSpPr>
          <p:cNvPr id="12" name="Straight Arrow Connector 11"/>
          <p:cNvCxnSpPr/>
          <p:nvPr/>
        </p:nvCxnSpPr>
        <p:spPr>
          <a:xfrm flipH="1" flipV="1">
            <a:off x="1219529" y="4437857"/>
            <a:ext cx="541628" cy="2078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sz="half" idx="1"/>
          </p:nvPr>
        </p:nvSpPr>
        <p:spPr/>
        <p:txBody>
          <a:bodyPr/>
          <a:lstStyle/>
          <a:p>
            <a:endParaRPr lang="en-GB" dirty="0"/>
          </a:p>
        </p:txBody>
      </p:sp>
      <p:pic>
        <p:nvPicPr>
          <p:cNvPr id="6" name="Picture 5"/>
          <p:cNvPicPr>
            <a:picLocks noChangeAspect="1"/>
          </p:cNvPicPr>
          <p:nvPr/>
        </p:nvPicPr>
        <p:blipFill>
          <a:blip r:embed="rId3"/>
          <a:stretch>
            <a:fillRect/>
          </a:stretch>
        </p:blipFill>
        <p:spPr>
          <a:xfrm>
            <a:off x="4999466" y="955040"/>
            <a:ext cx="7002034" cy="4918076"/>
          </a:xfrm>
          <a:prstGeom prst="rect">
            <a:avLst/>
          </a:prstGeom>
        </p:spPr>
      </p:pic>
    </p:spTree>
    <p:extLst>
      <p:ext uri="{BB962C8B-B14F-4D97-AF65-F5344CB8AC3E}">
        <p14:creationId xmlns:p14="http://schemas.microsoft.com/office/powerpoint/2010/main" val="7167573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853691" y="326073"/>
            <a:ext cx="8569325" cy="6335712"/>
          </a:xfrm>
        </p:spPr>
        <p:txBody>
          <a:bodyPr/>
          <a:lstStyle/>
          <a:p>
            <a:pPr algn="l" eaLnBrk="1" hangingPunct="1"/>
            <a:r>
              <a:rPr lang="en-GB" altLang="en-US" sz="3200" dirty="0">
                <a:solidFill>
                  <a:schemeClr val="tx1"/>
                </a:solidFill>
                <a:latin typeface="Calibri" panose="020F0502020204030204" pitchFamily="34" charset="0"/>
                <a:cs typeface="Calibri" panose="020F0502020204030204" pitchFamily="34" charset="0"/>
              </a:rPr>
              <a:t>“It is impossible for the human tongue to explain the awful truth… . The victims died almost immediately. They would swell beneath the armpits and in the groin and fall over while talking. Fathers abandoned their child, wives their husband, one brother another. This illness seemed to strike through breath and sight… . In many places great pits were dug and piled deep with the dead. And they died by the hundreds, both day and night”</a:t>
            </a:r>
            <a:endParaRPr lang="en-GB" altLang="en-US" sz="4000" dirty="0">
              <a:solidFill>
                <a:schemeClr val="tx1"/>
              </a:solidFill>
              <a:latin typeface="Calibri" panose="020F0502020204030204" pitchFamily="34" charset="0"/>
              <a:cs typeface="Calibri" panose="020F0502020204030204" pitchFamily="34" charset="0"/>
            </a:endParaRPr>
          </a:p>
        </p:txBody>
      </p:sp>
      <p:sp>
        <p:nvSpPr>
          <p:cNvPr id="2" name="TextBox 1"/>
          <p:cNvSpPr txBox="1"/>
          <p:nvPr/>
        </p:nvSpPr>
        <p:spPr>
          <a:xfrm>
            <a:off x="320040" y="609600"/>
            <a:ext cx="1219200" cy="1477328"/>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Source A:</a:t>
            </a:r>
          </a:p>
          <a:p>
            <a:r>
              <a:rPr lang="en-US" dirty="0" smtClean="0">
                <a:latin typeface="Calibri" panose="020F0502020204030204" pitchFamily="34" charset="0"/>
                <a:cs typeface="Calibri" panose="020F0502020204030204" pitchFamily="34" charset="0"/>
              </a:rPr>
              <a:t>A first hand  account from 1348</a:t>
            </a:r>
            <a:endParaRPr lang="en-GB" dirty="0">
              <a:latin typeface="Calibri" panose="020F0502020204030204" pitchFamily="34" charset="0"/>
              <a:cs typeface="Calibri" panose="020F0502020204030204" pitchFamily="34" charset="0"/>
            </a:endParaRPr>
          </a:p>
        </p:txBody>
      </p:sp>
      <p:sp>
        <p:nvSpPr>
          <p:cNvPr id="3" name="TextBox 2"/>
          <p:cNvSpPr txBox="1"/>
          <p:nvPr/>
        </p:nvSpPr>
        <p:spPr>
          <a:xfrm>
            <a:off x="1859280" y="167640"/>
            <a:ext cx="7498080" cy="523220"/>
          </a:xfrm>
          <a:prstGeom prst="rect">
            <a:avLst/>
          </a:prstGeom>
          <a:noFill/>
        </p:spPr>
        <p:txBody>
          <a:bodyPr wrap="square" rtlCol="0">
            <a:spAutoFit/>
          </a:bodyPr>
          <a:lstStyle/>
          <a:p>
            <a:r>
              <a:rPr lang="en-US" sz="2800" dirty="0" smtClean="0">
                <a:solidFill>
                  <a:srgbClr val="FF0000"/>
                </a:solidFill>
                <a:latin typeface="Calibri" panose="020F0502020204030204" pitchFamily="34" charset="0"/>
                <a:cs typeface="Calibri" panose="020F0502020204030204" pitchFamily="34" charset="0"/>
              </a:rPr>
              <a:t>Task 5:  Read this account…</a:t>
            </a:r>
            <a:endParaRPr lang="en-GB" sz="28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105771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FF0000"/>
                </a:solidFill>
                <a:latin typeface="Calibri" panose="020F0502020204030204" pitchFamily="34" charset="0"/>
                <a:cs typeface="Calibri" panose="020F0502020204030204" pitchFamily="34" charset="0"/>
              </a:rPr>
              <a:t>Task 6: Answer the following question about the account (Source 1).</a:t>
            </a:r>
            <a:endParaRPr lang="en-GB" dirty="0">
              <a:solidFill>
                <a:srgbClr val="FF0000"/>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p:txBody>
          <a:bodyPr/>
          <a:lstStyle/>
          <a:p>
            <a:pPr marL="0" indent="0">
              <a:buNone/>
            </a:pPr>
            <a:r>
              <a:rPr lang="en-US" dirty="0" smtClean="0">
                <a:solidFill>
                  <a:schemeClr val="tx1"/>
                </a:solidFill>
                <a:latin typeface="Calibri" panose="020F0502020204030204" pitchFamily="34" charset="0"/>
                <a:cs typeface="Calibri" panose="020F0502020204030204" pitchFamily="34" charset="0"/>
              </a:rPr>
              <a:t> Source 1 is an account of someone who lived through the Black Death.</a:t>
            </a:r>
          </a:p>
          <a:p>
            <a:pPr marL="0" indent="0">
              <a:buNone/>
            </a:pPr>
            <a:r>
              <a:rPr lang="en-US" dirty="0" smtClean="0">
                <a:solidFill>
                  <a:schemeClr val="tx1"/>
                </a:solidFill>
                <a:latin typeface="Calibri" panose="020F0502020204030204" pitchFamily="34" charset="0"/>
                <a:cs typeface="Calibri" panose="020F0502020204030204" pitchFamily="34" charset="0"/>
              </a:rPr>
              <a:t>1.How do we know the victim in the source has the Black death?</a:t>
            </a:r>
          </a:p>
          <a:p>
            <a:pPr marL="0" indent="0">
              <a:buNone/>
            </a:pPr>
            <a:endParaRPr lang="en-US" dirty="0" smtClean="0">
              <a:solidFill>
                <a:schemeClr val="tx1"/>
              </a:solidFill>
              <a:latin typeface="Calibri" panose="020F0502020204030204" pitchFamily="34" charset="0"/>
              <a:cs typeface="Calibri" panose="020F0502020204030204" pitchFamily="34" charset="0"/>
            </a:endParaRPr>
          </a:p>
          <a:p>
            <a:pPr marL="0" indent="0">
              <a:buNone/>
            </a:pPr>
            <a:r>
              <a:rPr lang="en-US" dirty="0" smtClean="0">
                <a:solidFill>
                  <a:schemeClr val="tx1"/>
                </a:solidFill>
                <a:latin typeface="Calibri" panose="020F0502020204030204" pitchFamily="34" charset="0"/>
                <a:cs typeface="Calibri" panose="020F0502020204030204" pitchFamily="34" charset="0"/>
              </a:rPr>
              <a:t>2. How does the source suggest people reacted to the disease?</a:t>
            </a:r>
          </a:p>
          <a:p>
            <a:pPr marL="0" indent="0">
              <a:buNone/>
            </a:pPr>
            <a:endParaRPr lang="en-US" dirty="0" smtClean="0">
              <a:solidFill>
                <a:schemeClr val="tx1"/>
              </a:solidFill>
              <a:latin typeface="Calibri" panose="020F0502020204030204" pitchFamily="34" charset="0"/>
              <a:cs typeface="Calibri" panose="020F0502020204030204" pitchFamily="34" charset="0"/>
            </a:endParaRPr>
          </a:p>
          <a:p>
            <a:pPr marL="0" indent="0">
              <a:buNone/>
            </a:pPr>
            <a:r>
              <a:rPr lang="en-US" dirty="0" smtClean="0">
                <a:solidFill>
                  <a:schemeClr val="tx1"/>
                </a:solidFill>
                <a:latin typeface="Calibri" panose="020F0502020204030204" pitchFamily="34" charset="0"/>
                <a:cs typeface="Calibri" panose="020F0502020204030204" pitchFamily="34" charset="0"/>
              </a:rPr>
              <a:t>3. How might this source be useful to a historian studying the Black Death. (Consider scale of the disease, reactions, beliefs, impact)</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21881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1" y="197485"/>
            <a:ext cx="10515600" cy="1325563"/>
          </a:xfrm>
        </p:spPr>
        <p:txBody>
          <a:bodyPr/>
          <a:lstStyle/>
          <a:p>
            <a:r>
              <a:rPr lang="en-US" dirty="0" smtClean="0"/>
              <a:t>Now find your knowledge organizer for this unit. (It is attached to Class charts)</a:t>
            </a:r>
            <a:endParaRPr lang="en-GB" dirty="0"/>
          </a:p>
        </p:txBody>
      </p:sp>
      <p:pic>
        <p:nvPicPr>
          <p:cNvPr id="23" name="Content Placeholder 22"/>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994563" y="1690688"/>
            <a:ext cx="5881255" cy="4410941"/>
          </a:xfrm>
        </p:spPr>
      </p:pic>
      <p:sp>
        <p:nvSpPr>
          <p:cNvPr id="24" name="TextBox 23"/>
          <p:cNvSpPr txBox="1"/>
          <p:nvPr/>
        </p:nvSpPr>
        <p:spPr>
          <a:xfrm>
            <a:off x="411481" y="1898073"/>
            <a:ext cx="3800302" cy="1846659"/>
          </a:xfrm>
          <a:prstGeom prst="rect">
            <a:avLst/>
          </a:prstGeom>
          <a:noFill/>
        </p:spPr>
        <p:txBody>
          <a:bodyPr wrap="square" rtlCol="0">
            <a:spAutoFit/>
          </a:bodyPr>
          <a:lstStyle/>
          <a:p>
            <a:r>
              <a:rPr lang="en-US" sz="2400" dirty="0" smtClean="0">
                <a:solidFill>
                  <a:srgbClr val="FF0000"/>
                </a:solidFill>
              </a:rPr>
              <a:t>Task 7:</a:t>
            </a:r>
          </a:p>
          <a:p>
            <a:r>
              <a:rPr lang="en-US" sz="2400" dirty="0" smtClean="0">
                <a:solidFill>
                  <a:srgbClr val="FF0000"/>
                </a:solidFill>
              </a:rPr>
              <a:t>Revise the highlighted areas. Make a quiz and test yourself.</a:t>
            </a:r>
          </a:p>
          <a:p>
            <a:endParaRPr lang="en-GB" dirty="0"/>
          </a:p>
        </p:txBody>
      </p:sp>
    </p:spTree>
    <p:extLst>
      <p:ext uri="{BB962C8B-B14F-4D97-AF65-F5344CB8AC3E}">
        <p14:creationId xmlns:p14="http://schemas.microsoft.com/office/powerpoint/2010/main" val="396314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Answers : mark with your green pens.</a:t>
            </a:r>
            <a:endParaRPr lang="en-GB" dirty="0"/>
          </a:p>
        </p:txBody>
      </p:sp>
      <p:sp>
        <p:nvSpPr>
          <p:cNvPr id="3" name="Content Placeholder 2"/>
          <p:cNvSpPr>
            <a:spLocks noGrp="1"/>
          </p:cNvSpPr>
          <p:nvPr>
            <p:ph sz="half" idx="1"/>
          </p:nvPr>
        </p:nvSpPr>
        <p:spPr/>
        <p:txBody>
          <a:bodyPr>
            <a:normAutofit fontScale="92500" lnSpcReduction="10000"/>
          </a:bodyPr>
          <a:lstStyle/>
          <a:p>
            <a:pPr marL="0" indent="0">
              <a:buNone/>
            </a:pPr>
            <a:r>
              <a:rPr lang="en-US" dirty="0" smtClean="0"/>
              <a:t>Task 1</a:t>
            </a:r>
          </a:p>
          <a:p>
            <a:r>
              <a:rPr lang="en-US" dirty="0" smtClean="0"/>
              <a:t>1. Weymouth, Dorset</a:t>
            </a:r>
          </a:p>
          <a:p>
            <a:r>
              <a:rPr lang="en-US" dirty="0" smtClean="0"/>
              <a:t>2. 1348</a:t>
            </a:r>
          </a:p>
          <a:p>
            <a:r>
              <a:rPr lang="en-US" dirty="0" smtClean="0"/>
              <a:t>3. Sailors from France</a:t>
            </a:r>
          </a:p>
          <a:p>
            <a:pPr marL="0" indent="0">
              <a:buNone/>
            </a:pPr>
            <a:r>
              <a:rPr lang="en-US" dirty="0" smtClean="0"/>
              <a:t>Task 2</a:t>
            </a:r>
          </a:p>
          <a:p>
            <a:r>
              <a:rPr lang="en-US" dirty="0" smtClean="0"/>
              <a:t>4 Closed the city gates</a:t>
            </a:r>
          </a:p>
          <a:p>
            <a:r>
              <a:rPr lang="en-US" dirty="0" smtClean="0"/>
              <a:t>5 The infection was already in the city.</a:t>
            </a:r>
          </a:p>
          <a:p>
            <a:r>
              <a:rPr lang="en-US" dirty="0" smtClean="0"/>
              <a:t>6. Plague pits in the Cathedral grounds</a:t>
            </a:r>
          </a:p>
          <a:p>
            <a:endParaRPr lang="en-US" dirty="0" smtClean="0"/>
          </a:p>
          <a:p>
            <a:endParaRPr lang="en-GB" dirty="0"/>
          </a:p>
        </p:txBody>
      </p:sp>
      <p:sp>
        <p:nvSpPr>
          <p:cNvPr id="4" name="Content Placeholder 3"/>
          <p:cNvSpPr>
            <a:spLocks noGrp="1"/>
          </p:cNvSpPr>
          <p:nvPr>
            <p:ph sz="half" idx="2"/>
          </p:nvPr>
        </p:nvSpPr>
        <p:spPr/>
        <p:txBody>
          <a:bodyPr>
            <a:normAutofit fontScale="92500" lnSpcReduction="10000"/>
          </a:bodyPr>
          <a:lstStyle/>
          <a:p>
            <a:r>
              <a:rPr lang="en-US" smtClean="0"/>
              <a:t>THINK – Check </a:t>
            </a:r>
            <a:r>
              <a:rPr lang="en-US" dirty="0" smtClean="0"/>
              <a:t>you have copied your map correctly and labelled the key. Note </a:t>
            </a:r>
            <a:r>
              <a:rPr lang="en-US" dirty="0"/>
              <a:t>how the disease travelled along the trade routes from China, along the Mediterranean and up through Europe.</a:t>
            </a:r>
          </a:p>
          <a:p>
            <a:endParaRPr lang="en-US" dirty="0" smtClean="0"/>
          </a:p>
          <a:p>
            <a:r>
              <a:rPr lang="en-US" dirty="0" smtClean="0"/>
              <a:t>Task 4. You should have 5 stick men with labels.</a:t>
            </a:r>
          </a:p>
          <a:p>
            <a:r>
              <a:rPr lang="en-US" dirty="0" smtClean="0"/>
              <a:t>Task 6 on next slide..</a:t>
            </a:r>
          </a:p>
        </p:txBody>
      </p:sp>
    </p:spTree>
    <p:extLst>
      <p:ext uri="{BB962C8B-B14F-4D97-AF65-F5344CB8AC3E}">
        <p14:creationId xmlns:p14="http://schemas.microsoft.com/office/powerpoint/2010/main" val="2956941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6</a:t>
            </a:r>
            <a:endParaRPr lang="en-GB" dirty="0"/>
          </a:p>
        </p:txBody>
      </p:sp>
      <p:sp>
        <p:nvSpPr>
          <p:cNvPr id="3" name="Content Placeholder 2"/>
          <p:cNvSpPr>
            <a:spLocks noGrp="1"/>
          </p:cNvSpPr>
          <p:nvPr>
            <p:ph sz="half" idx="1"/>
          </p:nvPr>
        </p:nvSpPr>
        <p:spPr/>
        <p:txBody>
          <a:bodyPr>
            <a:normAutofit fontScale="92500" lnSpcReduction="20000"/>
          </a:bodyPr>
          <a:lstStyle/>
          <a:p>
            <a:r>
              <a:rPr lang="en-US" dirty="0" smtClean="0"/>
              <a:t>1. The source describes the symptoms of swelling at the groin and armpits and sudden collapse. From I knowledge I know that these are the symptoms of the Bubonic plague. </a:t>
            </a:r>
          </a:p>
          <a:p>
            <a:r>
              <a:rPr lang="en-US" dirty="0" smtClean="0"/>
              <a:t>2. People reacted with great fear. The author of the source claims he finds it hard to describe what is happening</a:t>
            </a:r>
            <a:r>
              <a:rPr lang="en-US" dirty="0"/>
              <a:t> </a:t>
            </a:r>
            <a:r>
              <a:rPr lang="en-US" dirty="0" smtClean="0"/>
              <a:t>and seems shocked. Families are claimed to have abandoned each other.</a:t>
            </a:r>
            <a:endParaRPr lang="en-GB" dirty="0"/>
          </a:p>
        </p:txBody>
      </p:sp>
      <p:sp>
        <p:nvSpPr>
          <p:cNvPr id="4" name="Content Placeholder 3"/>
          <p:cNvSpPr>
            <a:spLocks noGrp="1"/>
          </p:cNvSpPr>
          <p:nvPr>
            <p:ph sz="half" idx="2"/>
          </p:nvPr>
        </p:nvSpPr>
        <p:spPr/>
        <p:txBody>
          <a:bodyPr>
            <a:normAutofit fontScale="92500" lnSpcReduction="20000"/>
          </a:bodyPr>
          <a:lstStyle/>
          <a:p>
            <a:r>
              <a:rPr lang="en-US" dirty="0" smtClean="0"/>
              <a:t>3. This source is useful to a historian as  it shows, firstly, how little people at the time understood about the disease and how it was spread. The writer believes it is spread by sight, showing a lack of medical knowledge. It also shows that medieval people were really shocked by how severe the disease was, we know medieval people were used to people dying of disease, so the Black Death was very unusual in how severe it was. </a:t>
            </a:r>
            <a:endParaRPr lang="en-GB" dirty="0"/>
          </a:p>
        </p:txBody>
      </p:sp>
    </p:spTree>
    <p:extLst>
      <p:ext uri="{BB962C8B-B14F-4D97-AF65-F5344CB8AC3E}">
        <p14:creationId xmlns:p14="http://schemas.microsoft.com/office/powerpoint/2010/main" val="1880148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the title and today’s date:</a:t>
            </a:r>
            <a:endParaRPr lang="en-GB" dirty="0"/>
          </a:p>
        </p:txBody>
      </p:sp>
      <p:sp>
        <p:nvSpPr>
          <p:cNvPr id="3" name="Content Placeholder 2"/>
          <p:cNvSpPr>
            <a:spLocks noGrp="1"/>
          </p:cNvSpPr>
          <p:nvPr>
            <p:ph idx="1"/>
          </p:nvPr>
        </p:nvSpPr>
        <p:spPr/>
        <p:txBody>
          <a:bodyPr>
            <a:normAutofit/>
          </a:bodyPr>
          <a:lstStyle/>
          <a:p>
            <a:pPr marL="0" indent="0" algn="ctr">
              <a:buNone/>
            </a:pPr>
            <a:r>
              <a:rPr lang="en-US" sz="5400" b="1" dirty="0" smtClean="0"/>
              <a:t>How did the Black Death spread?</a:t>
            </a:r>
            <a:endParaRPr lang="en-GB" sz="5400" b="1" dirty="0"/>
          </a:p>
        </p:txBody>
      </p:sp>
    </p:spTree>
    <p:extLst>
      <p:ext uri="{BB962C8B-B14F-4D97-AF65-F5344CB8AC3E}">
        <p14:creationId xmlns:p14="http://schemas.microsoft.com/office/powerpoint/2010/main" val="41227393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618" y="365125"/>
            <a:ext cx="7614920" cy="978766"/>
          </a:xfrm>
        </p:spPr>
        <p:txBody>
          <a:bodyPr>
            <a:normAutofit fontScale="90000"/>
          </a:bodyPr>
          <a:lstStyle/>
          <a:p>
            <a:r>
              <a:rPr lang="en-GB" sz="4000" b="1" dirty="0" smtClean="0"/>
              <a:t>How did the Black Death spread?</a:t>
            </a:r>
            <a:r>
              <a:rPr lang="en-GB" dirty="0" smtClean="0"/>
              <a:t/>
            </a:r>
            <a:br>
              <a:rPr lang="en-GB" dirty="0" smtClean="0"/>
            </a:br>
            <a:endParaRPr lang="en-GB" dirty="0"/>
          </a:p>
        </p:txBody>
      </p:sp>
      <p:sp>
        <p:nvSpPr>
          <p:cNvPr id="7" name="Content Placeholder 6"/>
          <p:cNvSpPr>
            <a:spLocks noGrp="1"/>
          </p:cNvSpPr>
          <p:nvPr>
            <p:ph sz="half" idx="2"/>
          </p:nvPr>
        </p:nvSpPr>
        <p:spPr>
          <a:xfrm>
            <a:off x="2357120" y="1140258"/>
            <a:ext cx="9218353" cy="4351338"/>
          </a:xfrm>
        </p:spPr>
        <p:txBody>
          <a:bodyPr>
            <a:normAutofit/>
          </a:bodyPr>
          <a:lstStyle/>
          <a:p>
            <a:pPr marL="0" indent="0">
              <a:buNone/>
            </a:pPr>
            <a:r>
              <a:rPr lang="en-US" dirty="0" smtClean="0"/>
              <a:t> </a:t>
            </a:r>
            <a:r>
              <a:rPr lang="en-US" dirty="0" smtClean="0">
                <a:solidFill>
                  <a:srgbClr val="FF0000"/>
                </a:solidFill>
              </a:rPr>
              <a:t>TASK 1</a:t>
            </a:r>
          </a:p>
          <a:p>
            <a:pPr marL="0" indent="0">
              <a:buNone/>
            </a:pPr>
            <a:r>
              <a:rPr lang="en-US" dirty="0" smtClean="0">
                <a:hlinkClick r:id="rId2"/>
              </a:rPr>
              <a:t>Click on </a:t>
            </a:r>
            <a:r>
              <a:rPr lang="en-US" dirty="0" smtClean="0">
                <a:hlinkClick r:id="rId2"/>
              </a:rPr>
              <a:t>the link to </a:t>
            </a:r>
            <a:r>
              <a:rPr lang="en-US" dirty="0" smtClean="0">
                <a:hlinkClick r:id="rId2"/>
              </a:rPr>
              <a:t>watch a short film about the Black Death</a:t>
            </a:r>
            <a:r>
              <a:rPr lang="en-US" dirty="0" smtClean="0"/>
              <a:t>.</a:t>
            </a:r>
          </a:p>
          <a:p>
            <a:pPr marL="0" indent="0">
              <a:buNone/>
            </a:pPr>
            <a:r>
              <a:rPr lang="en-US" dirty="0" smtClean="0"/>
              <a:t>Watch up to </a:t>
            </a:r>
            <a:r>
              <a:rPr lang="en-US" b="1" dirty="0" smtClean="0"/>
              <a:t>1.45</a:t>
            </a:r>
            <a:r>
              <a:rPr lang="en-US" dirty="0" smtClean="0"/>
              <a:t> and answer the following questions in full sentences:</a:t>
            </a:r>
          </a:p>
          <a:p>
            <a:pPr marL="514350" indent="-514350">
              <a:buFont typeface="+mj-lt"/>
              <a:buAutoNum type="arabicPeriod"/>
            </a:pPr>
            <a:r>
              <a:rPr lang="en-US" dirty="0" smtClean="0">
                <a:solidFill>
                  <a:srgbClr val="FF0000"/>
                </a:solidFill>
              </a:rPr>
              <a:t>Where did the Black Death first arrive in England?</a:t>
            </a:r>
          </a:p>
          <a:p>
            <a:pPr marL="514350" indent="-514350">
              <a:buFont typeface="+mj-lt"/>
              <a:buAutoNum type="arabicPeriod"/>
            </a:pPr>
            <a:r>
              <a:rPr lang="en-US" dirty="0" smtClean="0">
                <a:solidFill>
                  <a:srgbClr val="FF0000"/>
                </a:solidFill>
              </a:rPr>
              <a:t>What year did it arrive?</a:t>
            </a:r>
          </a:p>
          <a:p>
            <a:pPr marL="514350" indent="-514350">
              <a:buFont typeface="+mj-lt"/>
              <a:buAutoNum type="arabicPeriod"/>
            </a:pPr>
            <a:r>
              <a:rPr lang="en-US" dirty="0" smtClean="0">
                <a:solidFill>
                  <a:srgbClr val="FF0000"/>
                </a:solidFill>
              </a:rPr>
              <a:t>Who brought the disease?</a:t>
            </a:r>
          </a:p>
          <a:p>
            <a:pPr marL="0" indent="0">
              <a:buNone/>
            </a:pPr>
            <a:endParaRPr lang="en-US" dirty="0" smtClean="0">
              <a:solidFill>
                <a:srgbClr val="FF0000"/>
              </a:solidFill>
            </a:endParaRPr>
          </a:p>
        </p:txBody>
      </p:sp>
    </p:spTree>
    <p:extLst>
      <p:ext uri="{BB962C8B-B14F-4D97-AF65-F5344CB8AC3E}">
        <p14:creationId xmlns:p14="http://schemas.microsoft.com/office/powerpoint/2010/main" val="8558469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did the Black Death spread?</a:t>
            </a:r>
            <a:endParaRPr lang="en-GB" b="1" dirty="0"/>
          </a:p>
        </p:txBody>
      </p:sp>
      <p:sp>
        <p:nvSpPr>
          <p:cNvPr id="4" name="Content Placeholder 3"/>
          <p:cNvSpPr>
            <a:spLocks noGrp="1"/>
          </p:cNvSpPr>
          <p:nvPr>
            <p:ph sz="half" idx="2"/>
          </p:nvPr>
        </p:nvSpPr>
        <p:spPr>
          <a:xfrm>
            <a:off x="1422400" y="1825625"/>
            <a:ext cx="9931400" cy="4351338"/>
          </a:xfrm>
        </p:spPr>
        <p:txBody>
          <a:bodyPr/>
          <a:lstStyle/>
          <a:p>
            <a:pPr marL="0" indent="0">
              <a:buNone/>
            </a:pPr>
            <a:r>
              <a:rPr lang="en-US" dirty="0" smtClean="0">
                <a:solidFill>
                  <a:srgbClr val="FF0000"/>
                </a:solidFill>
              </a:rPr>
              <a:t> Task 2</a:t>
            </a:r>
          </a:p>
          <a:p>
            <a:pPr marL="0" indent="0">
              <a:buNone/>
            </a:pPr>
            <a:r>
              <a:rPr lang="en-US" dirty="0" smtClean="0">
                <a:hlinkClick r:id="rId2"/>
              </a:rPr>
              <a:t>Watch from </a:t>
            </a:r>
            <a:r>
              <a:rPr lang="en-US" b="1" dirty="0" smtClean="0">
                <a:hlinkClick r:id="rId2"/>
              </a:rPr>
              <a:t>1.45 to 4.20 </a:t>
            </a:r>
            <a:r>
              <a:rPr lang="en-US" dirty="0" smtClean="0">
                <a:hlinkClick r:id="rId2"/>
              </a:rPr>
              <a:t>and answer the questions below:</a:t>
            </a:r>
            <a:endParaRPr lang="en-US" dirty="0" smtClean="0"/>
          </a:p>
          <a:p>
            <a:pPr marL="0" indent="0">
              <a:buNone/>
            </a:pPr>
            <a:r>
              <a:rPr lang="en-US" dirty="0" smtClean="0">
                <a:solidFill>
                  <a:srgbClr val="FF0000"/>
                </a:solidFill>
              </a:rPr>
              <a:t>4. How did the city of Norwich try to protect itself from the disease?</a:t>
            </a:r>
          </a:p>
          <a:p>
            <a:pPr marL="0" indent="0">
              <a:buNone/>
            </a:pPr>
            <a:r>
              <a:rPr lang="en-US" dirty="0" smtClean="0">
                <a:solidFill>
                  <a:srgbClr val="FF0000"/>
                </a:solidFill>
              </a:rPr>
              <a:t>5. Why didn’t this work?</a:t>
            </a:r>
          </a:p>
          <a:p>
            <a:pPr marL="0" indent="0">
              <a:buNone/>
            </a:pPr>
            <a:r>
              <a:rPr lang="en-US" dirty="0" smtClean="0">
                <a:solidFill>
                  <a:srgbClr val="FF0000"/>
                </a:solidFill>
              </a:rPr>
              <a:t>6. Where did the city bury the bodies of the victims?</a:t>
            </a:r>
          </a:p>
        </p:txBody>
      </p:sp>
    </p:spTree>
    <p:extLst>
      <p:ext uri="{BB962C8B-B14F-4D97-AF65-F5344CB8AC3E}">
        <p14:creationId xmlns:p14="http://schemas.microsoft.com/office/powerpoint/2010/main" val="32326578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8541327" y="1169616"/>
            <a:ext cx="3203634" cy="4438703"/>
          </a:xfrm>
        </p:spPr>
        <p:txBody>
          <a:bodyPr>
            <a:noAutofit/>
          </a:bodyPr>
          <a:lstStyle/>
          <a:p>
            <a:r>
              <a:rPr lang="en-US" sz="3200" dirty="0" smtClean="0"/>
              <a:t>The Map shows how the disease spread through Europe. </a:t>
            </a:r>
            <a:br>
              <a:rPr lang="en-US" sz="3200" dirty="0" smtClean="0"/>
            </a:br>
            <a:r>
              <a:rPr lang="en-US" sz="3200" b="1" dirty="0" smtClean="0"/>
              <a:t>Study it carefully</a:t>
            </a:r>
            <a:r>
              <a:rPr lang="en-US" sz="3600" dirty="0" smtClean="0"/>
              <a:t>.</a:t>
            </a:r>
            <a:endParaRPr lang="en-GB" sz="3600" dirty="0"/>
          </a:p>
        </p:txBody>
      </p:sp>
      <p:sp>
        <p:nvSpPr>
          <p:cNvPr id="11" name="Rectangle 10"/>
          <p:cNvSpPr/>
          <p:nvPr/>
        </p:nvSpPr>
        <p:spPr>
          <a:xfrm>
            <a:off x="345440" y="130767"/>
            <a:ext cx="9530080" cy="523220"/>
          </a:xfrm>
          <a:prstGeom prst="rect">
            <a:avLst/>
          </a:prstGeom>
        </p:spPr>
        <p:txBody>
          <a:bodyPr wrap="square">
            <a:spAutoFit/>
          </a:bodyPr>
          <a:lstStyle/>
          <a:p>
            <a:r>
              <a:rPr lang="en-US" sz="2800" b="1" dirty="0"/>
              <a:t>How did the Black Death spread? </a:t>
            </a:r>
            <a:endParaRPr lang="en-GB" sz="2800" b="1" dirty="0"/>
          </a:p>
        </p:txBody>
      </p:sp>
      <p:pic>
        <p:nvPicPr>
          <p:cNvPr id="2" name="Picture 1"/>
          <p:cNvPicPr>
            <a:picLocks noChangeAspect="1"/>
          </p:cNvPicPr>
          <p:nvPr/>
        </p:nvPicPr>
        <p:blipFill>
          <a:blip r:embed="rId2"/>
          <a:stretch>
            <a:fillRect/>
          </a:stretch>
        </p:blipFill>
        <p:spPr>
          <a:xfrm>
            <a:off x="599440" y="1169616"/>
            <a:ext cx="7569200" cy="5229225"/>
          </a:xfrm>
          <a:prstGeom prst="rect">
            <a:avLst/>
          </a:prstGeom>
        </p:spPr>
      </p:pic>
    </p:spTree>
    <p:extLst>
      <p:ext uri="{BB962C8B-B14F-4D97-AF65-F5344CB8AC3E}">
        <p14:creationId xmlns:p14="http://schemas.microsoft.com/office/powerpoint/2010/main" val="23089983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66200" y="1213641"/>
            <a:ext cx="2682240" cy="4801314"/>
          </a:xfrm>
          <a:prstGeom prst="rect">
            <a:avLst/>
          </a:prstGeom>
          <a:noFill/>
        </p:spPr>
        <p:txBody>
          <a:bodyPr wrap="square" rtlCol="0">
            <a:spAutoFit/>
          </a:bodyPr>
          <a:lstStyle/>
          <a:p>
            <a:r>
              <a:rPr lang="en-US" sz="2400" dirty="0" smtClean="0"/>
              <a:t>THINK:  </a:t>
            </a:r>
          </a:p>
          <a:p>
            <a:r>
              <a:rPr lang="en-US" sz="2400" dirty="0" smtClean="0"/>
              <a:t>Where did the Black Death come from?</a:t>
            </a:r>
          </a:p>
          <a:p>
            <a:endParaRPr lang="en-US" sz="2400" dirty="0"/>
          </a:p>
          <a:p>
            <a:r>
              <a:rPr lang="en-US" sz="2400" dirty="0" smtClean="0"/>
              <a:t>Why did it spread through the Mediterranean first?</a:t>
            </a:r>
          </a:p>
          <a:p>
            <a:endParaRPr lang="en-US" sz="2400" dirty="0"/>
          </a:p>
          <a:p>
            <a:endParaRPr lang="en-US" sz="2400" dirty="0" smtClean="0"/>
          </a:p>
          <a:p>
            <a:r>
              <a:rPr lang="en-US" sz="2400" dirty="0" smtClean="0"/>
              <a:t>(Answers are on the next slide)</a:t>
            </a:r>
          </a:p>
          <a:p>
            <a:endParaRPr lang="en-US" dirty="0"/>
          </a:p>
        </p:txBody>
      </p:sp>
      <p:pic>
        <p:nvPicPr>
          <p:cNvPr id="5" name="Picture 4"/>
          <p:cNvPicPr>
            <a:picLocks noChangeAspect="1"/>
          </p:cNvPicPr>
          <p:nvPr/>
        </p:nvPicPr>
        <p:blipFill>
          <a:blip r:embed="rId3"/>
          <a:stretch>
            <a:fillRect/>
          </a:stretch>
        </p:blipFill>
        <p:spPr>
          <a:xfrm>
            <a:off x="10720705" y="0"/>
            <a:ext cx="1276350" cy="15240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948" y="0"/>
            <a:ext cx="7620000" cy="6648450"/>
          </a:xfrm>
          <a:prstGeom prst="rect">
            <a:avLst/>
          </a:prstGeom>
        </p:spPr>
      </p:pic>
    </p:spTree>
    <p:extLst>
      <p:ext uri="{BB962C8B-B14F-4D97-AF65-F5344CB8AC3E}">
        <p14:creationId xmlns:p14="http://schemas.microsoft.com/office/powerpoint/2010/main" val="1121257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4400" y="365125"/>
            <a:ext cx="3393440" cy="6157595"/>
          </a:xfrm>
        </p:spPr>
        <p:txBody>
          <a:bodyPr>
            <a:normAutofit/>
          </a:bodyPr>
          <a:lstStyle/>
          <a:p>
            <a:r>
              <a:rPr lang="en-US" sz="2000" dirty="0" smtClean="0"/>
              <a:t>ANSWERS:</a:t>
            </a:r>
            <a:br>
              <a:rPr lang="en-US" sz="2000" dirty="0" smtClean="0"/>
            </a:br>
            <a:r>
              <a:rPr lang="en-US" sz="2000" dirty="0" smtClean="0"/>
              <a:t/>
            </a:r>
            <a:br>
              <a:rPr lang="en-US" sz="2000" dirty="0" smtClean="0"/>
            </a:br>
            <a:r>
              <a:rPr lang="en-US" sz="2000" dirty="0" smtClean="0">
                <a:solidFill>
                  <a:srgbClr val="00B050"/>
                </a:solidFill>
              </a:rPr>
              <a:t>Where did the Black death come from? </a:t>
            </a:r>
            <a:r>
              <a:rPr lang="en-US" sz="2000" dirty="0" smtClean="0"/>
              <a:t/>
            </a:r>
            <a:br>
              <a:rPr lang="en-US" sz="2000" dirty="0" smtClean="0"/>
            </a:br>
            <a:r>
              <a:rPr lang="en-US" sz="2000" dirty="0" smtClean="0"/>
              <a:t/>
            </a:r>
            <a:br>
              <a:rPr lang="en-US" sz="2000" dirty="0" smtClean="0"/>
            </a:br>
            <a:r>
              <a:rPr lang="en-US" sz="2000" dirty="0" smtClean="0"/>
              <a:t>The Black Death started in China. </a:t>
            </a:r>
            <a:br>
              <a:rPr lang="en-US" sz="2000" dirty="0" smtClean="0"/>
            </a:br>
            <a:r>
              <a:rPr lang="en-US" sz="2000" dirty="0" smtClean="0"/>
              <a:t/>
            </a:r>
            <a:br>
              <a:rPr lang="en-US" sz="2000" dirty="0" smtClean="0"/>
            </a:br>
            <a:r>
              <a:rPr lang="en-US" sz="2000" dirty="0" smtClean="0">
                <a:solidFill>
                  <a:srgbClr val="00B050"/>
                </a:solidFill>
              </a:rPr>
              <a:t>Why did it spread through the Mediterranean first?</a:t>
            </a:r>
            <a:br>
              <a:rPr lang="en-US" sz="2000" dirty="0" smtClean="0">
                <a:solidFill>
                  <a:srgbClr val="00B050"/>
                </a:solidFill>
              </a:rPr>
            </a:br>
            <a:r>
              <a:rPr lang="en-US" sz="2000" dirty="0" smtClean="0">
                <a:solidFill>
                  <a:srgbClr val="00B050"/>
                </a:solidFill>
              </a:rPr>
              <a:t/>
            </a:r>
            <a:br>
              <a:rPr lang="en-US" sz="2000" dirty="0" smtClean="0">
                <a:solidFill>
                  <a:srgbClr val="00B050"/>
                </a:solidFill>
              </a:rPr>
            </a:br>
            <a:r>
              <a:rPr lang="en-US" sz="2000" dirty="0" smtClean="0"/>
              <a:t>Merchants form the Mediterranean traded goods such as spices and silk with China. The disease spread with the traders and continued along the trade routes through the rest of Europe.</a:t>
            </a:r>
            <a:r>
              <a:rPr lang="en-US" dirty="0"/>
              <a:t/>
            </a:r>
            <a:br>
              <a:rPr lang="en-US" dirty="0"/>
            </a:br>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 y="365125"/>
            <a:ext cx="7620000" cy="6648450"/>
          </a:xfrm>
          <a:prstGeom prst="rect">
            <a:avLst/>
          </a:prstGeom>
        </p:spPr>
      </p:pic>
    </p:spTree>
    <p:extLst>
      <p:ext uri="{BB962C8B-B14F-4D97-AF65-F5344CB8AC3E}">
        <p14:creationId xmlns:p14="http://schemas.microsoft.com/office/powerpoint/2010/main" val="4227120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Rectangle 2"/>
          <p:cNvSpPr/>
          <p:nvPr/>
        </p:nvSpPr>
        <p:spPr>
          <a:xfrm>
            <a:off x="8091508" y="889794"/>
            <a:ext cx="3262292" cy="5262979"/>
          </a:xfrm>
          <a:prstGeom prst="rect">
            <a:avLst/>
          </a:prstGeom>
        </p:spPr>
        <p:txBody>
          <a:bodyPr wrap="square">
            <a:spAutoFit/>
          </a:bodyPr>
          <a:lstStyle/>
          <a:p>
            <a:r>
              <a:rPr lang="en-GB" sz="2400" dirty="0" smtClean="0">
                <a:solidFill>
                  <a:srgbClr val="FF0000"/>
                </a:solidFill>
              </a:rPr>
              <a:t>TASK 3:</a:t>
            </a:r>
          </a:p>
          <a:p>
            <a:endParaRPr lang="en-GB" sz="2400" dirty="0" smtClean="0"/>
          </a:p>
          <a:p>
            <a:r>
              <a:rPr lang="en-GB" sz="2400" dirty="0" smtClean="0">
                <a:solidFill>
                  <a:srgbClr val="FF0000"/>
                </a:solidFill>
              </a:rPr>
              <a:t>In your book draw a sketch map of Britain. Shade the map to show how the Black Death moved up the country between 1348 and 1350.</a:t>
            </a:r>
          </a:p>
          <a:p>
            <a:endParaRPr lang="en-GB" sz="2400" dirty="0" smtClean="0"/>
          </a:p>
          <a:p>
            <a:r>
              <a:rPr lang="en-GB" sz="2400" dirty="0" smtClean="0">
                <a:solidFill>
                  <a:srgbClr val="FF0000"/>
                </a:solidFill>
              </a:rPr>
              <a:t>Write a few sentences below explaining how the Black Death travelled through Europe</a:t>
            </a:r>
            <a:endParaRPr lang="en-GB" sz="2400" dirty="0">
              <a:solidFill>
                <a:srgbClr val="FF0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 y="597506"/>
            <a:ext cx="7620000" cy="6648450"/>
          </a:xfrm>
          <a:prstGeom prst="rect">
            <a:avLst/>
          </a:prstGeom>
        </p:spPr>
      </p:pic>
    </p:spTree>
    <p:extLst>
      <p:ext uri="{BB962C8B-B14F-4D97-AF65-F5344CB8AC3E}">
        <p14:creationId xmlns:p14="http://schemas.microsoft.com/office/powerpoint/2010/main" val="2515614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Title:</a:t>
            </a:r>
            <a:br>
              <a:rPr lang="en-US" dirty="0" smtClean="0"/>
            </a:br>
            <a:r>
              <a:rPr lang="en-US" b="1" dirty="0" smtClean="0"/>
              <a:t>What were the symptoms of the Black Death?</a:t>
            </a:r>
            <a:endParaRPr lang="en-GB" b="1" dirty="0"/>
          </a:p>
        </p:txBody>
      </p:sp>
    </p:spTree>
    <p:extLst>
      <p:ext uri="{BB962C8B-B14F-4D97-AF65-F5344CB8AC3E}">
        <p14:creationId xmlns:p14="http://schemas.microsoft.com/office/powerpoint/2010/main" val="29900126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Arial"/>
      </a:majorFont>
      <a:minorFont>
        <a:latin typeface="Century Gothi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TotalTime>
  <Words>1106</Words>
  <Application>Microsoft Office PowerPoint</Application>
  <PresentationFormat>Widescreen</PresentationFormat>
  <Paragraphs>89</Paragraphs>
  <Slides>16</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Calibri</vt:lpstr>
      <vt:lpstr>Calibri Light</vt:lpstr>
      <vt:lpstr>Century Gothic</vt:lpstr>
      <vt:lpstr>Office Theme</vt:lpstr>
      <vt:lpstr>Default Design</vt:lpstr>
      <vt:lpstr>We will be answering two questions in this lesson. </vt:lpstr>
      <vt:lpstr>Write the title and today’s date:</vt:lpstr>
      <vt:lpstr>How did the Black Death spread? </vt:lpstr>
      <vt:lpstr>How did the Black Death spread?</vt:lpstr>
      <vt:lpstr>The Map shows how the disease spread through Europe.  Study it carefully.</vt:lpstr>
      <vt:lpstr>PowerPoint Presentation</vt:lpstr>
      <vt:lpstr>ANSWERS:  Where did the Black death come from?   The Black Death started in China.   Why did it spread through the Mediterranean first?  Merchants form the Mediterranean traded goods such as spices and silk with China. The disease spread with the traders and continued along the trade routes through the rest of Europe. </vt:lpstr>
      <vt:lpstr>PowerPoint Presentation</vt:lpstr>
      <vt:lpstr>New Title: What were the symptoms of the Black Death?</vt:lpstr>
      <vt:lpstr>PowerPoint Presentation</vt:lpstr>
      <vt:lpstr>PowerPoint Presentation</vt:lpstr>
      <vt:lpstr>“It is impossible for the human tongue to explain the awful truth… . The victims died almost immediately. They would swell beneath the armpits and in the groin and fall over while talking. Fathers abandoned their child, wives their husband, one brother another. This illness seemed to strike through breath and sight… . In many places great pits were dug and piled deep with the dead. And they died by the hundreds, both day and night”</vt:lpstr>
      <vt:lpstr>Task 6: Answer the following question about the account (Source 1).</vt:lpstr>
      <vt:lpstr>Now find your knowledge organizer for this unit. (It is attached to Class charts)</vt:lpstr>
      <vt:lpstr>Answers : mark with your green pens.</vt:lpstr>
      <vt:lpstr>Task 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Lingard</dc:creator>
  <cp:lastModifiedBy>Ruth Lingard</cp:lastModifiedBy>
  <cp:revision>32</cp:revision>
  <dcterms:created xsi:type="dcterms:W3CDTF">2020-04-14T09:20:06Z</dcterms:created>
  <dcterms:modified xsi:type="dcterms:W3CDTF">2020-04-27T14:27:38Z</dcterms:modified>
</cp:coreProperties>
</file>