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62" r:id="rId3"/>
    <p:sldId id="263" r:id="rId4"/>
    <p:sldId id="257" r:id="rId5"/>
    <p:sldId id="259" r:id="rId6"/>
    <p:sldId id="256" r:id="rId7"/>
    <p:sldId id="260" r:id="rId8"/>
    <p:sldId id="261" r:id="rId9"/>
    <p:sldId id="264" r:id="rId10"/>
    <p:sldId id="265" r:id="rId11"/>
    <p:sldId id="274" r:id="rId12"/>
    <p:sldId id="258" r:id="rId13"/>
    <p:sldId id="269" r:id="rId14"/>
    <p:sldId id="270" r:id="rId15"/>
    <p:sldId id="267"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C84"/>
    <a:srgbClr val="494D49"/>
    <a:srgbClr val="FFFFFF"/>
    <a:srgbClr val="FFF7AD"/>
    <a:srgbClr val="B58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62997" autoAdjust="0"/>
  </p:normalViewPr>
  <p:slideViewPr>
    <p:cSldViewPr snapToGrid="0">
      <p:cViewPr varScale="1">
        <p:scale>
          <a:sx n="43" d="100"/>
          <a:sy n="43" d="100"/>
        </p:scale>
        <p:origin x="15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5AE03-15EA-42B3-88DB-E66043830DFD}"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D4323-0A4C-4D65-BFEA-049B193F61B2}" type="slidenum">
              <a:rPr lang="en-GB" smtClean="0"/>
              <a:t>‹#›</a:t>
            </a:fld>
            <a:endParaRPr lang="en-GB"/>
          </a:p>
        </p:txBody>
      </p:sp>
    </p:spTree>
    <p:extLst>
      <p:ext uri="{BB962C8B-B14F-4D97-AF65-F5344CB8AC3E}">
        <p14:creationId xmlns:p14="http://schemas.microsoft.com/office/powerpoint/2010/main" val="75206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5</a:t>
            </a:fld>
            <a:endParaRPr lang="en-GB"/>
          </a:p>
        </p:txBody>
      </p:sp>
    </p:spTree>
    <p:extLst>
      <p:ext uri="{BB962C8B-B14F-4D97-AF65-F5344CB8AC3E}">
        <p14:creationId xmlns:p14="http://schemas.microsoft.com/office/powerpoint/2010/main" val="155355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6</a:t>
            </a:fld>
            <a:endParaRPr lang="en-GB"/>
          </a:p>
        </p:txBody>
      </p:sp>
    </p:spTree>
    <p:extLst>
      <p:ext uri="{BB962C8B-B14F-4D97-AF65-F5344CB8AC3E}">
        <p14:creationId xmlns:p14="http://schemas.microsoft.com/office/powerpoint/2010/main" val="4113027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Flappiefh</a:t>
            </a:r>
            <a:r>
              <a:rPr lang="en-GB" dirty="0" smtClean="0"/>
              <a:t> - Own work </a:t>
            </a:r>
            <a:r>
              <a:rPr lang="en-GB" dirty="0" err="1" smtClean="0"/>
              <a:t>from:Natural</a:t>
            </a:r>
            <a:r>
              <a:rPr lang="en-GB" dirty="0" smtClean="0"/>
              <a:t> Earth ;The origin and early spread of the Black Death in Italy: first evidence of plague victims from 14th-century Liguria (northern Italy) maps by O.J. </a:t>
            </a:r>
            <a:r>
              <a:rPr lang="en-GB" dirty="0" err="1" smtClean="0"/>
              <a:t>Benedictow</a:t>
            </a:r>
            <a:r>
              <a:rPr lang="en-GB" dirty="0" smtClean="0"/>
              <a:t>., CC BY-SA 4.0, https://commons.wikimedia.org/w/index.php?curid=66468361</a:t>
            </a:r>
            <a:endParaRPr lang="en-GB" dirty="0"/>
          </a:p>
        </p:txBody>
      </p:sp>
      <p:sp>
        <p:nvSpPr>
          <p:cNvPr id="4" name="Slide Number Placeholder 3"/>
          <p:cNvSpPr>
            <a:spLocks noGrp="1"/>
          </p:cNvSpPr>
          <p:nvPr>
            <p:ph type="sldNum" sz="quarter" idx="10"/>
          </p:nvPr>
        </p:nvSpPr>
        <p:spPr/>
        <p:txBody>
          <a:bodyPr/>
          <a:lstStyle/>
          <a:p>
            <a:fld id="{354D4323-0A4C-4D65-BFEA-049B193F61B2}" type="slidenum">
              <a:rPr lang="en-GB" smtClean="0"/>
              <a:t>7</a:t>
            </a:fld>
            <a:endParaRPr lang="en-GB"/>
          </a:p>
        </p:txBody>
      </p:sp>
    </p:spTree>
    <p:extLst>
      <p:ext uri="{BB962C8B-B14F-4D97-AF65-F5344CB8AC3E}">
        <p14:creationId xmlns:p14="http://schemas.microsoft.com/office/powerpoint/2010/main" val="87901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E10C8C-329D-4C66-8150-667C3B82189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9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75588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99098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974279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4A3FBC-D67A-4553-9630-1EC81959DFFE}" type="slidenum">
              <a:rPr lang="en-GB" altLang="en-US"/>
              <a:pPr>
                <a:defRPr/>
              </a:pPr>
              <a:t>‹#›</a:t>
            </a:fld>
            <a:endParaRPr lang="en-GB" altLang="en-US"/>
          </a:p>
        </p:txBody>
      </p:sp>
    </p:spTree>
    <p:extLst>
      <p:ext uri="{BB962C8B-B14F-4D97-AF65-F5344CB8AC3E}">
        <p14:creationId xmlns:p14="http://schemas.microsoft.com/office/powerpoint/2010/main" val="39987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8F9A521-3F2D-420E-9724-11C25E7D94E6}" type="slidenum">
              <a:rPr lang="en-GB" altLang="en-US"/>
              <a:pPr>
                <a:defRPr/>
              </a:pPr>
              <a:t>‹#›</a:t>
            </a:fld>
            <a:endParaRPr lang="en-GB" altLang="en-US"/>
          </a:p>
        </p:txBody>
      </p:sp>
    </p:spTree>
    <p:extLst>
      <p:ext uri="{BB962C8B-B14F-4D97-AF65-F5344CB8AC3E}">
        <p14:creationId xmlns:p14="http://schemas.microsoft.com/office/powerpoint/2010/main" val="1654636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BF97E1-7491-4193-AC06-0150CC8318D2}" type="slidenum">
              <a:rPr lang="en-GB" altLang="en-US"/>
              <a:pPr>
                <a:defRPr/>
              </a:pPr>
              <a:t>‹#›</a:t>
            </a:fld>
            <a:endParaRPr lang="en-GB" altLang="en-US"/>
          </a:p>
        </p:txBody>
      </p:sp>
    </p:spTree>
    <p:extLst>
      <p:ext uri="{BB962C8B-B14F-4D97-AF65-F5344CB8AC3E}">
        <p14:creationId xmlns:p14="http://schemas.microsoft.com/office/powerpoint/2010/main" val="239478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14F0DDD-A416-4F84-94BC-0A9332CB1A7D}" type="slidenum">
              <a:rPr lang="en-GB" altLang="en-US"/>
              <a:pPr>
                <a:defRPr/>
              </a:pPr>
              <a:t>‹#›</a:t>
            </a:fld>
            <a:endParaRPr lang="en-GB" altLang="en-US"/>
          </a:p>
        </p:txBody>
      </p:sp>
    </p:spTree>
    <p:extLst>
      <p:ext uri="{BB962C8B-B14F-4D97-AF65-F5344CB8AC3E}">
        <p14:creationId xmlns:p14="http://schemas.microsoft.com/office/powerpoint/2010/main" val="24949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E59CE6D-C25F-4D01-8BF4-2262BB7ECDF8}" type="slidenum">
              <a:rPr lang="en-GB" altLang="en-US"/>
              <a:pPr>
                <a:defRPr/>
              </a:pPr>
              <a:t>‹#›</a:t>
            </a:fld>
            <a:endParaRPr lang="en-GB" altLang="en-US"/>
          </a:p>
        </p:txBody>
      </p:sp>
    </p:spTree>
    <p:extLst>
      <p:ext uri="{BB962C8B-B14F-4D97-AF65-F5344CB8AC3E}">
        <p14:creationId xmlns:p14="http://schemas.microsoft.com/office/powerpoint/2010/main" val="58897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3A90DD0-D3A6-4C1B-910C-C341F3582561}" type="slidenum">
              <a:rPr lang="en-GB" altLang="en-US"/>
              <a:pPr>
                <a:defRPr/>
              </a:pPr>
              <a:t>‹#›</a:t>
            </a:fld>
            <a:endParaRPr lang="en-GB" altLang="en-US"/>
          </a:p>
        </p:txBody>
      </p:sp>
    </p:spTree>
    <p:extLst>
      <p:ext uri="{BB962C8B-B14F-4D97-AF65-F5344CB8AC3E}">
        <p14:creationId xmlns:p14="http://schemas.microsoft.com/office/powerpoint/2010/main" val="233523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99E4619-1FEF-4999-AD21-8CCBE0D0D77A}" type="slidenum">
              <a:rPr lang="en-GB" altLang="en-US"/>
              <a:pPr>
                <a:defRPr/>
              </a:pPr>
              <a:t>‹#›</a:t>
            </a:fld>
            <a:endParaRPr lang="en-GB" altLang="en-US"/>
          </a:p>
        </p:txBody>
      </p:sp>
    </p:spTree>
    <p:extLst>
      <p:ext uri="{BB962C8B-B14F-4D97-AF65-F5344CB8AC3E}">
        <p14:creationId xmlns:p14="http://schemas.microsoft.com/office/powerpoint/2010/main" val="95442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A6EA26D-9B48-41AD-893C-137A55FBBA59}" type="slidenum">
              <a:rPr lang="en-GB" altLang="en-US"/>
              <a:pPr>
                <a:defRPr/>
              </a:pPr>
              <a:t>‹#›</a:t>
            </a:fld>
            <a:endParaRPr lang="en-GB" altLang="en-US"/>
          </a:p>
        </p:txBody>
      </p:sp>
    </p:spTree>
    <p:extLst>
      <p:ext uri="{BB962C8B-B14F-4D97-AF65-F5344CB8AC3E}">
        <p14:creationId xmlns:p14="http://schemas.microsoft.com/office/powerpoint/2010/main" val="63837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1722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BB1B41A-E435-4765-920F-7C490853F6C0}" type="slidenum">
              <a:rPr lang="en-GB" altLang="en-US"/>
              <a:pPr>
                <a:defRPr/>
              </a:pPr>
              <a:t>‹#›</a:t>
            </a:fld>
            <a:endParaRPr lang="en-GB" altLang="en-US"/>
          </a:p>
        </p:txBody>
      </p:sp>
    </p:spTree>
    <p:extLst>
      <p:ext uri="{BB962C8B-B14F-4D97-AF65-F5344CB8AC3E}">
        <p14:creationId xmlns:p14="http://schemas.microsoft.com/office/powerpoint/2010/main" val="204607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503357-FE93-4892-9B63-A96CC880420F}" type="slidenum">
              <a:rPr lang="en-GB" altLang="en-US"/>
              <a:pPr>
                <a:defRPr/>
              </a:pPr>
              <a:t>‹#›</a:t>
            </a:fld>
            <a:endParaRPr lang="en-GB" altLang="en-US"/>
          </a:p>
        </p:txBody>
      </p:sp>
    </p:spTree>
    <p:extLst>
      <p:ext uri="{BB962C8B-B14F-4D97-AF65-F5344CB8AC3E}">
        <p14:creationId xmlns:p14="http://schemas.microsoft.com/office/powerpoint/2010/main" val="3090115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4C6DBDA-1174-45A7-A62B-9EECE3DFCAB2}" type="slidenum">
              <a:rPr lang="en-GB" altLang="en-US"/>
              <a:pPr>
                <a:defRPr/>
              </a:pPr>
              <a:t>‹#›</a:t>
            </a:fld>
            <a:endParaRPr lang="en-GB" altLang="en-US"/>
          </a:p>
        </p:txBody>
      </p:sp>
    </p:spTree>
    <p:extLst>
      <p:ext uri="{BB962C8B-B14F-4D97-AF65-F5344CB8AC3E}">
        <p14:creationId xmlns:p14="http://schemas.microsoft.com/office/powerpoint/2010/main" val="314979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B28228B-4950-4927-942B-91FF3D46B74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84903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373958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28228B-4950-4927-942B-91FF3D46B747}"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35501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28228B-4950-4927-942B-91FF3D46B747}"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226088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8228B-4950-4927-942B-91FF3D46B747}"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83680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1334561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28228B-4950-4927-942B-91FF3D46B74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2336A-EFAB-494F-AAB5-1C6472AD1CA7}" type="slidenum">
              <a:rPr lang="en-GB" smtClean="0"/>
              <a:t>‹#›</a:t>
            </a:fld>
            <a:endParaRPr lang="en-GB"/>
          </a:p>
        </p:txBody>
      </p:sp>
    </p:spTree>
    <p:extLst>
      <p:ext uri="{BB962C8B-B14F-4D97-AF65-F5344CB8AC3E}">
        <p14:creationId xmlns:p14="http://schemas.microsoft.com/office/powerpoint/2010/main" val="3728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8228B-4950-4927-942B-91FF3D46B747}"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2336A-EFAB-494F-AAB5-1C6472AD1CA7}" type="slidenum">
              <a:rPr lang="en-GB" smtClean="0"/>
              <a:t>‹#›</a:t>
            </a:fld>
            <a:endParaRPr lang="en-GB"/>
          </a:p>
        </p:txBody>
      </p:sp>
    </p:spTree>
    <p:extLst>
      <p:ext uri="{BB962C8B-B14F-4D97-AF65-F5344CB8AC3E}">
        <p14:creationId xmlns:p14="http://schemas.microsoft.com/office/powerpoint/2010/main" val="416263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entury Gothic" panose="020B0502020202020204" pitchFamily="34" charset="0"/>
              </a:defRPr>
            </a:lvl1pPr>
          </a:lstStyle>
          <a:p>
            <a:pPr>
              <a:defRPr/>
            </a:pPr>
            <a:fld id="{A6A3366C-E19F-4F81-9212-DF78876FD604}" type="slidenum">
              <a:rPr lang="en-GB" altLang="en-US"/>
              <a:pPr>
                <a:defRPr/>
              </a:pPr>
              <a:t>‹#›</a:t>
            </a:fld>
            <a:endParaRPr lang="en-GB" altLang="en-US"/>
          </a:p>
        </p:txBody>
      </p:sp>
    </p:spTree>
    <p:extLst>
      <p:ext uri="{BB962C8B-B14F-4D97-AF65-F5344CB8AC3E}">
        <p14:creationId xmlns:p14="http://schemas.microsoft.com/office/powerpoint/2010/main" val="2567535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entury Gothic" pitchFamily="34" charset="0"/>
          <a:cs typeface="Arial" charset="0"/>
        </a:defRPr>
      </a:lvl2pPr>
      <a:lvl3pPr algn="ctr" rtl="0" eaLnBrk="0" fontAlgn="base" hangingPunct="0">
        <a:spcBef>
          <a:spcPct val="0"/>
        </a:spcBef>
        <a:spcAft>
          <a:spcPct val="0"/>
        </a:spcAft>
        <a:defRPr sz="4400">
          <a:solidFill>
            <a:schemeClr val="bg1"/>
          </a:solidFill>
          <a:latin typeface="Century Gothic" pitchFamily="34" charset="0"/>
          <a:cs typeface="Arial" charset="0"/>
        </a:defRPr>
      </a:lvl3pPr>
      <a:lvl4pPr algn="ctr" rtl="0" eaLnBrk="0" fontAlgn="base" hangingPunct="0">
        <a:spcBef>
          <a:spcPct val="0"/>
        </a:spcBef>
        <a:spcAft>
          <a:spcPct val="0"/>
        </a:spcAft>
        <a:defRPr sz="4400">
          <a:solidFill>
            <a:schemeClr val="bg1"/>
          </a:solidFill>
          <a:latin typeface="Century Gothic" pitchFamily="34" charset="0"/>
          <a:cs typeface="Arial" charset="0"/>
        </a:defRPr>
      </a:lvl4pPr>
      <a:lvl5pPr algn="ctr" rtl="0" eaLnBrk="0" fontAlgn="base" hangingPunct="0">
        <a:spcBef>
          <a:spcPct val="0"/>
        </a:spcBef>
        <a:spcAft>
          <a:spcPct val="0"/>
        </a:spcAft>
        <a:defRPr sz="4400">
          <a:solidFill>
            <a:schemeClr val="bg1"/>
          </a:solidFill>
          <a:latin typeface="Century Gothic" pitchFamily="34" charset="0"/>
          <a:cs typeface="Arial" charset="0"/>
        </a:defRPr>
      </a:lvl5pPr>
      <a:lvl6pPr marL="457200" algn="ctr" rtl="0" fontAlgn="base">
        <a:spcBef>
          <a:spcPct val="0"/>
        </a:spcBef>
        <a:spcAft>
          <a:spcPct val="0"/>
        </a:spcAft>
        <a:defRPr sz="4400">
          <a:solidFill>
            <a:schemeClr val="bg1"/>
          </a:solidFill>
          <a:latin typeface="Century Gothic" pitchFamily="34" charset="0"/>
          <a:cs typeface="Arial" charset="0"/>
        </a:defRPr>
      </a:lvl6pPr>
      <a:lvl7pPr marL="914400" algn="ctr" rtl="0" fontAlgn="base">
        <a:spcBef>
          <a:spcPct val="0"/>
        </a:spcBef>
        <a:spcAft>
          <a:spcPct val="0"/>
        </a:spcAft>
        <a:defRPr sz="4400">
          <a:solidFill>
            <a:schemeClr val="bg1"/>
          </a:solidFill>
          <a:latin typeface="Century Gothic" pitchFamily="34" charset="0"/>
          <a:cs typeface="Arial" charset="0"/>
        </a:defRPr>
      </a:lvl7pPr>
      <a:lvl8pPr marL="1371600" algn="ctr" rtl="0" fontAlgn="base">
        <a:spcBef>
          <a:spcPct val="0"/>
        </a:spcBef>
        <a:spcAft>
          <a:spcPct val="0"/>
        </a:spcAft>
        <a:defRPr sz="4400">
          <a:solidFill>
            <a:schemeClr val="bg1"/>
          </a:solidFill>
          <a:latin typeface="Century Gothic" pitchFamily="34" charset="0"/>
          <a:cs typeface="Arial" charset="0"/>
        </a:defRPr>
      </a:lvl8pPr>
      <a:lvl9pPr marL="1828800" algn="ctr" rtl="0" fontAlgn="base">
        <a:spcBef>
          <a:spcPct val="0"/>
        </a:spcBef>
        <a:spcAft>
          <a:spcPct val="0"/>
        </a:spcAft>
        <a:defRPr sz="4400">
          <a:solidFill>
            <a:schemeClr val="bg1"/>
          </a:solidFill>
          <a:latin typeface="Century Gothi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YhsPPBGtquo"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YhsPPBGtqu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will be answering </a:t>
            </a:r>
            <a:r>
              <a:rPr lang="en-US" b="1" dirty="0" smtClean="0"/>
              <a:t>two </a:t>
            </a:r>
            <a:r>
              <a:rPr lang="en-US" dirty="0" smtClean="0"/>
              <a:t>questions in this lesson.</a:t>
            </a:r>
            <a:br>
              <a:rPr lang="en-US" dirty="0" smtClean="0"/>
            </a:br>
            <a:endParaRPr lang="en-GB" dirty="0"/>
          </a:p>
        </p:txBody>
      </p:sp>
      <p:sp>
        <p:nvSpPr>
          <p:cNvPr id="4" name="Content Placeholder 3"/>
          <p:cNvSpPr>
            <a:spLocks noGrp="1"/>
          </p:cNvSpPr>
          <p:nvPr>
            <p:ph idx="1"/>
          </p:nvPr>
        </p:nvSpPr>
        <p:spPr/>
        <p:txBody>
          <a:bodyPr/>
          <a:lstStyle/>
          <a:p>
            <a:pPr marL="0" indent="0">
              <a:buNone/>
            </a:pPr>
            <a:r>
              <a:rPr lang="en-US" sz="3600" dirty="0" smtClean="0"/>
              <a:t>1. How did the Black Death spread?</a:t>
            </a:r>
          </a:p>
          <a:p>
            <a:pPr marL="0" indent="0">
              <a:buNone/>
            </a:pPr>
            <a:r>
              <a:rPr lang="en-US" sz="3600" dirty="0" smtClean="0"/>
              <a:t/>
            </a:r>
            <a:br>
              <a:rPr lang="en-US" sz="3600" dirty="0" smtClean="0"/>
            </a:br>
            <a:r>
              <a:rPr lang="en-US" sz="3600" dirty="0" smtClean="0"/>
              <a:t>2. What were the symptoms of the Black Death?</a:t>
            </a:r>
            <a:endParaRPr lang="en-GB" sz="3600" dirty="0" smtClean="0"/>
          </a:p>
          <a:p>
            <a:endParaRPr lang="en-GB" dirty="0"/>
          </a:p>
        </p:txBody>
      </p:sp>
    </p:spTree>
    <p:extLst>
      <p:ext uri="{BB962C8B-B14F-4D97-AF65-F5344CB8AC3E}">
        <p14:creationId xmlns:p14="http://schemas.microsoft.com/office/powerpoint/2010/main" val="257551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71500" y="403225"/>
          <a:ext cx="11620500" cy="6058998"/>
        </p:xfrm>
        <a:graphic>
          <a:graphicData uri="http://schemas.openxmlformats.org/drawingml/2006/table">
            <a:tbl>
              <a:tblPr firstRow="1" bandRow="1">
                <a:tableStyleId>{5C22544A-7EE6-4342-B048-85BDC9FD1C3A}</a:tableStyleId>
              </a:tblPr>
              <a:tblGrid>
                <a:gridCol w="3873500">
                  <a:extLst>
                    <a:ext uri="{9D8B030D-6E8A-4147-A177-3AD203B41FA5}">
                      <a16:colId xmlns:a16="http://schemas.microsoft.com/office/drawing/2014/main" val="857186749"/>
                    </a:ext>
                  </a:extLst>
                </a:gridCol>
                <a:gridCol w="3873500">
                  <a:extLst>
                    <a:ext uri="{9D8B030D-6E8A-4147-A177-3AD203B41FA5}">
                      <a16:colId xmlns:a16="http://schemas.microsoft.com/office/drawing/2014/main" val="58552939"/>
                    </a:ext>
                  </a:extLst>
                </a:gridCol>
                <a:gridCol w="3873500">
                  <a:extLst>
                    <a:ext uri="{9D8B030D-6E8A-4147-A177-3AD203B41FA5}">
                      <a16:colId xmlns:a16="http://schemas.microsoft.com/office/drawing/2014/main" val="3845564140"/>
                    </a:ext>
                  </a:extLst>
                </a:gridCol>
              </a:tblGrid>
              <a:tr h="2949383">
                <a:tc>
                  <a:txBody>
                    <a:bodyPr/>
                    <a:lstStyle/>
                    <a:p>
                      <a:r>
                        <a:rPr lang="en-US" sz="2400" b="1" dirty="0" smtClean="0">
                          <a:solidFill>
                            <a:schemeClr val="tx1"/>
                          </a:solidFill>
                          <a:latin typeface="+mj-lt"/>
                        </a:rPr>
                        <a:t>Day 1 </a:t>
                      </a:r>
                    </a:p>
                    <a:p>
                      <a:r>
                        <a:rPr lang="en-US" sz="2400" b="0" dirty="0" smtClean="0">
                          <a:solidFill>
                            <a:schemeClr val="tx1"/>
                          </a:solidFill>
                          <a:latin typeface="+mj-lt"/>
                        </a:rPr>
                        <a:t>Painful swelling appear in the victim’s armpits and groin. They could swell to the size of an apple.</a:t>
                      </a:r>
                      <a:endParaRPr lang="en-GB" sz="2400" b="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2</a:t>
                      </a:r>
                    </a:p>
                    <a:p>
                      <a:r>
                        <a:rPr lang="en-US" sz="2400" b="0" dirty="0" smtClean="0">
                          <a:solidFill>
                            <a:schemeClr val="tx1"/>
                          </a:solidFill>
                          <a:latin typeface="+mj-lt"/>
                        </a:rPr>
                        <a:t> The victim</a:t>
                      </a:r>
                      <a:r>
                        <a:rPr lang="en-US" sz="2400" b="0" baseline="0" dirty="0" smtClean="0">
                          <a:solidFill>
                            <a:schemeClr val="tx1"/>
                          </a:solidFill>
                          <a:latin typeface="+mj-lt"/>
                        </a:rPr>
                        <a:t> develops a fever and starts to vomit</a:t>
                      </a:r>
                      <a:endParaRPr lang="en-GB" sz="2400" b="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3</a:t>
                      </a:r>
                    </a:p>
                    <a:p>
                      <a:r>
                        <a:rPr lang="en-US" sz="2400" b="0" dirty="0" smtClean="0">
                          <a:solidFill>
                            <a:schemeClr val="tx1"/>
                          </a:solidFill>
                          <a:latin typeface="+mj-lt"/>
                        </a:rPr>
                        <a:t>The blood vessels under the skin begin to break down and bleed. This causes black bruises to appear all over the body.</a:t>
                      </a:r>
                      <a:endParaRPr lang="en-GB" sz="2400" b="0" dirty="0">
                        <a:solidFill>
                          <a:schemeClr val="tx1"/>
                        </a:solidFill>
                        <a:latin typeface="+mj-lt"/>
                      </a:endParaRPr>
                    </a:p>
                  </a:txBody>
                  <a:tcPr>
                    <a:solidFill>
                      <a:schemeClr val="accent1">
                        <a:lumMod val="40000"/>
                        <a:lumOff val="60000"/>
                      </a:schemeClr>
                    </a:solidFill>
                  </a:tcPr>
                </a:tc>
                <a:extLst>
                  <a:ext uri="{0D108BD9-81ED-4DB2-BD59-A6C34878D82A}">
                    <a16:rowId xmlns:a16="http://schemas.microsoft.com/office/drawing/2014/main" val="854877164"/>
                  </a:ext>
                </a:extLst>
              </a:tr>
              <a:tr h="3109615">
                <a:tc>
                  <a:txBody>
                    <a:bodyPr/>
                    <a:lstStyle/>
                    <a:p>
                      <a:r>
                        <a:rPr lang="en-US" sz="2400" dirty="0" smtClean="0">
                          <a:solidFill>
                            <a:schemeClr val="tx1"/>
                          </a:solidFill>
                          <a:latin typeface="+mj-lt"/>
                        </a:rPr>
                        <a:t> </a:t>
                      </a:r>
                      <a:r>
                        <a:rPr lang="en-US" sz="2400" b="1" dirty="0" smtClean="0">
                          <a:solidFill>
                            <a:schemeClr val="tx1"/>
                          </a:solidFill>
                          <a:latin typeface="+mj-lt"/>
                        </a:rPr>
                        <a:t>Day</a:t>
                      </a:r>
                      <a:r>
                        <a:rPr lang="en-US" sz="2400" b="1" baseline="0" dirty="0" smtClean="0">
                          <a:solidFill>
                            <a:schemeClr val="tx1"/>
                          </a:solidFill>
                          <a:latin typeface="+mj-lt"/>
                        </a:rPr>
                        <a:t> 4 </a:t>
                      </a:r>
                    </a:p>
                    <a:p>
                      <a:r>
                        <a:rPr lang="en-US" sz="2400" baseline="0" dirty="0" smtClean="0">
                          <a:solidFill>
                            <a:schemeClr val="tx1"/>
                          </a:solidFill>
                          <a:latin typeface="+mj-lt"/>
                        </a:rPr>
                        <a:t>The nervous system begin to be attacked causing the victim to twitch and spasm. This is very painful.</a:t>
                      </a:r>
                      <a:endParaRPr lang="en-GB" sz="2400" dirty="0">
                        <a:solidFill>
                          <a:schemeClr val="tx1"/>
                        </a:solidFill>
                        <a:latin typeface="+mj-lt"/>
                      </a:endParaRPr>
                    </a:p>
                  </a:txBody>
                  <a:tcPr>
                    <a:solidFill>
                      <a:schemeClr val="accent1">
                        <a:lumMod val="40000"/>
                        <a:lumOff val="60000"/>
                      </a:schemeClr>
                    </a:solidFill>
                  </a:tcPr>
                </a:tc>
                <a:tc>
                  <a:txBody>
                    <a:bodyPr/>
                    <a:lstStyle/>
                    <a:p>
                      <a:r>
                        <a:rPr lang="en-US" sz="2400" b="1" dirty="0" smtClean="0">
                          <a:solidFill>
                            <a:schemeClr val="tx1"/>
                          </a:solidFill>
                          <a:latin typeface="+mj-lt"/>
                        </a:rPr>
                        <a:t>Day 5</a:t>
                      </a:r>
                    </a:p>
                    <a:p>
                      <a:r>
                        <a:rPr lang="en-US" sz="2400" dirty="0" smtClean="0">
                          <a:solidFill>
                            <a:schemeClr val="tx1"/>
                          </a:solidFill>
                          <a:latin typeface="+mj-lt"/>
                        </a:rPr>
                        <a:t>Sometimes the buboes would burst and leak a foul smelling black liquid. When this happened the victim might live. Most</a:t>
                      </a:r>
                      <a:r>
                        <a:rPr lang="en-US" sz="2400" baseline="0" dirty="0" smtClean="0">
                          <a:solidFill>
                            <a:schemeClr val="tx1"/>
                          </a:solidFill>
                          <a:latin typeface="+mj-lt"/>
                        </a:rPr>
                        <a:t> victims would become unconscious and die.</a:t>
                      </a:r>
                      <a:endParaRPr lang="en-GB" sz="2400" dirty="0">
                        <a:solidFill>
                          <a:schemeClr val="tx1"/>
                        </a:solidFill>
                        <a:latin typeface="+mj-lt"/>
                      </a:endParaRPr>
                    </a:p>
                  </a:txBody>
                  <a:tcPr>
                    <a:solidFill>
                      <a:schemeClr val="accent1">
                        <a:lumMod val="40000"/>
                        <a:lumOff val="60000"/>
                      </a:schemeClr>
                    </a:solidFill>
                  </a:tcPr>
                </a:tc>
                <a:tc>
                  <a:txBody>
                    <a:bodyPr/>
                    <a:lstStyle/>
                    <a:p>
                      <a:endParaRPr lang="en-US" sz="2400" dirty="0" smtClean="0">
                        <a:solidFill>
                          <a:schemeClr val="tx1"/>
                        </a:solidFill>
                        <a:latin typeface="+mj-lt"/>
                      </a:endParaRPr>
                    </a:p>
                  </a:txBody>
                  <a:tcPr>
                    <a:solidFill>
                      <a:schemeClr val="accent1">
                        <a:lumMod val="40000"/>
                        <a:lumOff val="60000"/>
                      </a:schemeClr>
                    </a:solidFill>
                  </a:tcPr>
                </a:tc>
                <a:extLst>
                  <a:ext uri="{0D108BD9-81ED-4DB2-BD59-A6C34878D82A}">
                    <a16:rowId xmlns:a16="http://schemas.microsoft.com/office/drawing/2014/main" val="2769702317"/>
                  </a:ext>
                </a:extLst>
              </a:tr>
            </a:tbl>
          </a:graphicData>
        </a:graphic>
      </p:graphicFrame>
    </p:spTree>
    <p:extLst>
      <p:ext uri="{BB962C8B-B14F-4D97-AF65-F5344CB8AC3E}">
        <p14:creationId xmlns:p14="http://schemas.microsoft.com/office/powerpoint/2010/main" val="420489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955040"/>
            <a:ext cx="5181600" cy="5086986"/>
          </a:xfrm>
        </p:spPr>
        <p:txBody>
          <a:bodyPr/>
          <a:lstStyle/>
          <a:p>
            <a:pPr marL="0" indent="0">
              <a:buNone/>
            </a:pPr>
            <a:r>
              <a:rPr lang="en-US" dirty="0" smtClean="0">
                <a:solidFill>
                  <a:srgbClr val="FF0000"/>
                </a:solidFill>
              </a:rPr>
              <a:t>Task 4: Draw 5 stick men/women</a:t>
            </a:r>
          </a:p>
          <a:p>
            <a:pPr marL="0" indent="0">
              <a:buNone/>
            </a:pPr>
            <a:r>
              <a:rPr lang="en-US" dirty="0" smtClean="0">
                <a:solidFill>
                  <a:srgbClr val="FF0000"/>
                </a:solidFill>
              </a:rPr>
              <a:t>Add notes onto each figure to show the different symptoms on each day.  (Example below)</a:t>
            </a:r>
            <a:endParaRPr lang="en-US" dirty="0">
              <a:solidFill>
                <a:srgbClr val="FF0000"/>
              </a:solidFill>
            </a:endParaRPr>
          </a:p>
          <a:p>
            <a:pPr marL="0" indent="0">
              <a:buNone/>
            </a:pPr>
            <a:endParaRPr lang="en-US" dirty="0" smtClean="0"/>
          </a:p>
          <a:p>
            <a:pPr marL="0" indent="0">
              <a:buNone/>
            </a:pPr>
            <a:r>
              <a:rPr lang="en-US" dirty="0" smtClean="0"/>
              <a:t>Day 1:</a:t>
            </a:r>
          </a:p>
          <a:p>
            <a:pPr marL="0" indent="0">
              <a:buNone/>
            </a:pPr>
            <a:r>
              <a:rPr lang="en-US" dirty="0" smtClean="0"/>
              <a:t>		  </a:t>
            </a:r>
          </a:p>
          <a:p>
            <a:pPr marL="0" indent="0">
              <a:buNone/>
            </a:pPr>
            <a:endParaRPr lang="en-US" sz="1600" dirty="0"/>
          </a:p>
          <a:p>
            <a:pPr marL="0" indent="0">
              <a:buNone/>
            </a:pPr>
            <a:r>
              <a:rPr lang="en-US" sz="1600" dirty="0" smtClean="0"/>
              <a:t>		Buboes (swellings) under the arms</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8" y="3866357"/>
            <a:ext cx="695325" cy="1143000"/>
          </a:xfrm>
          <a:prstGeom prst="rect">
            <a:avLst/>
          </a:prstGeom>
        </p:spPr>
      </p:pic>
      <p:cxnSp>
        <p:nvCxnSpPr>
          <p:cNvPr id="12" name="Straight Arrow Connector 11"/>
          <p:cNvCxnSpPr/>
          <p:nvPr/>
        </p:nvCxnSpPr>
        <p:spPr>
          <a:xfrm flipH="1" flipV="1">
            <a:off x="1219529" y="4437857"/>
            <a:ext cx="541628" cy="2078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sz="half" idx="1"/>
          </p:nvPr>
        </p:nvSpPr>
        <p:spPr/>
        <p:txBody>
          <a:bodyPr/>
          <a:lstStyle/>
          <a:p>
            <a:endParaRPr lang="en-GB" dirty="0"/>
          </a:p>
        </p:txBody>
      </p:sp>
      <p:pic>
        <p:nvPicPr>
          <p:cNvPr id="3" name="Picture 2"/>
          <p:cNvPicPr>
            <a:picLocks noChangeAspect="1"/>
          </p:cNvPicPr>
          <p:nvPr/>
        </p:nvPicPr>
        <p:blipFill>
          <a:blip r:embed="rId3"/>
          <a:stretch>
            <a:fillRect/>
          </a:stretch>
        </p:blipFill>
        <p:spPr>
          <a:xfrm>
            <a:off x="4779183" y="659865"/>
            <a:ext cx="7004911" cy="4913802"/>
          </a:xfrm>
          <a:prstGeom prst="rect">
            <a:avLst/>
          </a:prstGeom>
        </p:spPr>
      </p:pic>
    </p:spTree>
    <p:extLst>
      <p:ext uri="{BB962C8B-B14F-4D97-AF65-F5344CB8AC3E}">
        <p14:creationId xmlns:p14="http://schemas.microsoft.com/office/powerpoint/2010/main" val="716757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853691" y="326073"/>
            <a:ext cx="8569325" cy="6335712"/>
          </a:xfrm>
        </p:spPr>
        <p:txBody>
          <a:bodyPr/>
          <a:lstStyle/>
          <a:p>
            <a:pPr algn="l" eaLnBrk="1" hangingPunct="1"/>
            <a:r>
              <a:rPr lang="en-GB" altLang="en-US" sz="3200" dirty="0" smtClean="0">
                <a:solidFill>
                  <a:schemeClr val="tx1"/>
                </a:solidFill>
                <a:latin typeface="Calibri" panose="020F0502020204030204" pitchFamily="34" charset="0"/>
                <a:cs typeface="Calibri" panose="020F0502020204030204" pitchFamily="34" charset="0"/>
              </a:rPr>
              <a:t>“ </a:t>
            </a:r>
            <a:r>
              <a:rPr lang="en-GB" altLang="en-US" sz="3200" dirty="0">
                <a:solidFill>
                  <a:schemeClr val="tx1"/>
                </a:solidFill>
                <a:latin typeface="Calibri" panose="020F0502020204030204" pitchFamily="34" charset="0"/>
                <a:cs typeface="Calibri" panose="020F0502020204030204" pitchFamily="34" charset="0"/>
              </a:rPr>
              <a:t>The victims died almost immediately. They would swell beneath the armpits and in the groin and fall over while talking. Fathers abandoned their child, wives their husband, one brother another. This illness seemed to strike through breath and sight… . In many places great pits were dug and piled deep with the dead. And they died by the hundreds, both day and night”</a:t>
            </a:r>
            <a:endParaRPr lang="en-GB" altLang="en-US" sz="4000"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320040" y="609600"/>
            <a:ext cx="1219200"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Source A:</a:t>
            </a:r>
          </a:p>
          <a:p>
            <a:r>
              <a:rPr lang="en-US" dirty="0" smtClean="0">
                <a:latin typeface="Calibri" panose="020F0502020204030204" pitchFamily="34" charset="0"/>
                <a:cs typeface="Calibri" panose="020F0502020204030204" pitchFamily="34" charset="0"/>
              </a:rPr>
              <a:t>A first hand  account from 1348</a:t>
            </a:r>
            <a:endParaRPr lang="en-GB" dirty="0">
              <a:latin typeface="Calibri" panose="020F0502020204030204" pitchFamily="34" charset="0"/>
              <a:cs typeface="Calibri" panose="020F0502020204030204" pitchFamily="34" charset="0"/>
            </a:endParaRPr>
          </a:p>
        </p:txBody>
      </p:sp>
      <p:sp>
        <p:nvSpPr>
          <p:cNvPr id="3" name="TextBox 2"/>
          <p:cNvSpPr txBox="1"/>
          <p:nvPr/>
        </p:nvSpPr>
        <p:spPr>
          <a:xfrm>
            <a:off x="1859280" y="167640"/>
            <a:ext cx="7498080" cy="523220"/>
          </a:xfrm>
          <a:prstGeom prst="rect">
            <a:avLst/>
          </a:prstGeom>
          <a:noFill/>
        </p:spPr>
        <p:txBody>
          <a:bodyPr wrap="square" rtlCol="0">
            <a:spAutoFit/>
          </a:bodyPr>
          <a:lstStyle/>
          <a:p>
            <a:r>
              <a:rPr lang="en-US" sz="2800" dirty="0" smtClean="0">
                <a:solidFill>
                  <a:srgbClr val="FF0000"/>
                </a:solidFill>
                <a:latin typeface="Calibri" panose="020F0502020204030204" pitchFamily="34" charset="0"/>
                <a:cs typeface="Calibri" panose="020F0502020204030204" pitchFamily="34" charset="0"/>
              </a:rPr>
              <a:t>Task 5:  Read this account…</a:t>
            </a:r>
            <a:endParaRPr lang="en-GB" sz="2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057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solidFill>
                  <a:srgbClr val="FF0000"/>
                </a:solidFill>
                <a:latin typeface="Calibri" panose="020F0502020204030204" pitchFamily="34" charset="0"/>
                <a:cs typeface="Calibri" panose="020F0502020204030204" pitchFamily="34" charset="0"/>
              </a:rPr>
              <a:t>Task 6: Using the information from Source A fill in the gaps</a:t>
            </a:r>
            <a:endParaRPr lang="en-GB" sz="3200" dirty="0">
              <a:solidFill>
                <a:srgbClr val="FF0000"/>
              </a:solidFill>
              <a:latin typeface="Calibri" panose="020F0502020204030204" pitchFamily="34" charset="0"/>
              <a:cs typeface="Calibri" panose="020F0502020204030204" pitchFamily="34" charset="0"/>
            </a:endParaRPr>
          </a:p>
        </p:txBody>
      </p:sp>
      <p:sp>
        <p:nvSpPr>
          <p:cNvPr id="4" name="Content Placeholder 3"/>
          <p:cNvSpPr>
            <a:spLocks noGrp="1"/>
          </p:cNvSpPr>
          <p:nvPr>
            <p:ph idx="1"/>
          </p:nvPr>
        </p:nvSpPr>
        <p:spPr>
          <a:xfrm>
            <a:off x="616527" y="1219199"/>
            <a:ext cx="10827328" cy="4170219"/>
          </a:xfrm>
        </p:spPr>
        <p:txBody>
          <a:bodyPr/>
          <a:lstStyle/>
          <a:p>
            <a:pPr marL="0" indent="0">
              <a:buNone/>
            </a:pPr>
            <a:r>
              <a:rPr lang="en-US" dirty="0" smtClean="0">
                <a:solidFill>
                  <a:schemeClr val="tx1"/>
                </a:solidFill>
                <a:latin typeface="Calibri" panose="020F0502020204030204" pitchFamily="34" charset="0"/>
                <a:cs typeface="Calibri" panose="020F0502020204030204" pitchFamily="34" charset="0"/>
              </a:rPr>
              <a:t>Source A describes people with the Black death as having the following symptoms. The victims died almost………………… They had swellings in their……………..and…………………… </a:t>
            </a:r>
          </a:p>
          <a:p>
            <a:pPr marL="0" indent="0">
              <a:buNone/>
            </a:pPr>
            <a:r>
              <a:rPr lang="en-US" dirty="0" smtClean="0">
                <a:solidFill>
                  <a:schemeClr val="tx1"/>
                </a:solidFill>
                <a:latin typeface="Calibri" panose="020F0502020204030204" pitchFamily="34" charset="0"/>
                <a:cs typeface="Calibri" panose="020F0502020204030204" pitchFamily="34" charset="0"/>
              </a:rPr>
              <a:t>Families did not stay together, but ran away from each other. The illness seems to be spread through………… and ………….. In many places great ……..are dug and piled with the……………….. They died in their …………………….. Both day and..................</a:t>
            </a:r>
          </a:p>
        </p:txBody>
      </p:sp>
      <p:sp>
        <p:nvSpPr>
          <p:cNvPr id="2" name="Rectangle 1"/>
          <p:cNvSpPr/>
          <p:nvPr/>
        </p:nvSpPr>
        <p:spPr>
          <a:xfrm>
            <a:off x="2056015" y="5454996"/>
            <a:ext cx="8430491" cy="369332"/>
          </a:xfrm>
          <a:prstGeom prst="rect">
            <a:avLst/>
          </a:prstGeom>
        </p:spPr>
        <p:txBody>
          <a:bodyPr wrap="square">
            <a:spAutoFit/>
          </a:bodyPr>
          <a:lstStyle/>
          <a:p>
            <a:r>
              <a:rPr lang="en-GB" dirty="0" smtClean="0">
                <a:solidFill>
                  <a:srgbClr val="FF0000"/>
                </a:solidFill>
              </a:rPr>
              <a:t> Hundreds, Armpits</a:t>
            </a:r>
            <a:r>
              <a:rPr lang="en-GB" dirty="0">
                <a:solidFill>
                  <a:srgbClr val="FF0000"/>
                </a:solidFill>
              </a:rPr>
              <a:t>, night, instantly, groin, sight, dead, </a:t>
            </a:r>
            <a:r>
              <a:rPr lang="en-GB" dirty="0" smtClean="0">
                <a:solidFill>
                  <a:srgbClr val="FF0000"/>
                </a:solidFill>
              </a:rPr>
              <a:t>pits, breath </a:t>
            </a:r>
            <a:endParaRPr lang="en-GB" dirty="0">
              <a:solidFill>
                <a:srgbClr val="FF0000"/>
              </a:solidFill>
            </a:endParaRPr>
          </a:p>
        </p:txBody>
      </p:sp>
    </p:spTree>
    <p:extLst>
      <p:ext uri="{BB962C8B-B14F-4D97-AF65-F5344CB8AC3E}">
        <p14:creationId xmlns:p14="http://schemas.microsoft.com/office/powerpoint/2010/main" val="2421881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1" y="197485"/>
            <a:ext cx="10515600" cy="1325563"/>
          </a:xfrm>
        </p:spPr>
        <p:txBody>
          <a:bodyPr/>
          <a:lstStyle/>
          <a:p>
            <a:r>
              <a:rPr lang="en-US" dirty="0" smtClean="0"/>
              <a:t>Now find your knowledge organizer for this unit. (It is attached to Class charts)</a:t>
            </a:r>
            <a:endParaRPr lang="en-GB" dirty="0"/>
          </a:p>
        </p:txBody>
      </p:sp>
      <p:pic>
        <p:nvPicPr>
          <p:cNvPr id="23" name="Content Placeholder 2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994563" y="1690688"/>
            <a:ext cx="5881255" cy="4410941"/>
          </a:xfrm>
        </p:spPr>
      </p:pic>
      <p:sp>
        <p:nvSpPr>
          <p:cNvPr id="24" name="TextBox 23"/>
          <p:cNvSpPr txBox="1"/>
          <p:nvPr/>
        </p:nvSpPr>
        <p:spPr>
          <a:xfrm>
            <a:off x="411481" y="1898073"/>
            <a:ext cx="3800302" cy="1846659"/>
          </a:xfrm>
          <a:prstGeom prst="rect">
            <a:avLst/>
          </a:prstGeom>
          <a:noFill/>
        </p:spPr>
        <p:txBody>
          <a:bodyPr wrap="square" rtlCol="0">
            <a:spAutoFit/>
          </a:bodyPr>
          <a:lstStyle/>
          <a:p>
            <a:r>
              <a:rPr lang="en-US" sz="2400" dirty="0" smtClean="0">
                <a:solidFill>
                  <a:srgbClr val="FF0000"/>
                </a:solidFill>
              </a:rPr>
              <a:t>Task 7:</a:t>
            </a:r>
          </a:p>
          <a:p>
            <a:r>
              <a:rPr lang="en-US" sz="2400" dirty="0" smtClean="0">
                <a:solidFill>
                  <a:srgbClr val="FF0000"/>
                </a:solidFill>
              </a:rPr>
              <a:t>Revise the highlighted areas. Make a quiz and test yourself.</a:t>
            </a:r>
          </a:p>
          <a:p>
            <a:endParaRPr lang="en-GB" dirty="0"/>
          </a:p>
        </p:txBody>
      </p:sp>
    </p:spTree>
    <p:extLst>
      <p:ext uri="{BB962C8B-B14F-4D97-AF65-F5344CB8AC3E}">
        <p14:creationId xmlns:p14="http://schemas.microsoft.com/office/powerpoint/2010/main" val="396314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 mark with your green pens.</a:t>
            </a:r>
            <a:endParaRPr lang="en-GB"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Task 1</a:t>
            </a:r>
          </a:p>
          <a:p>
            <a:r>
              <a:rPr lang="en-US" dirty="0" smtClean="0"/>
              <a:t>1. Weymouth, Dorset</a:t>
            </a:r>
          </a:p>
          <a:p>
            <a:r>
              <a:rPr lang="en-US" dirty="0" smtClean="0"/>
              <a:t>2. 1348</a:t>
            </a:r>
          </a:p>
          <a:p>
            <a:r>
              <a:rPr lang="en-US" dirty="0" smtClean="0"/>
              <a:t>3. Sailors from France</a:t>
            </a:r>
          </a:p>
          <a:p>
            <a:pPr marL="0" indent="0">
              <a:buNone/>
            </a:pPr>
            <a:r>
              <a:rPr lang="en-US" dirty="0" smtClean="0"/>
              <a:t>Task 2</a:t>
            </a:r>
          </a:p>
          <a:p>
            <a:r>
              <a:rPr lang="en-US" dirty="0" smtClean="0"/>
              <a:t>4 Closed the city gates</a:t>
            </a:r>
          </a:p>
          <a:p>
            <a:r>
              <a:rPr lang="en-US" dirty="0" smtClean="0"/>
              <a:t>5 The infection was already in the city.</a:t>
            </a:r>
          </a:p>
          <a:p>
            <a:r>
              <a:rPr lang="en-US" dirty="0" smtClean="0"/>
              <a:t>6. Plague pits in the Cathedral grounds</a:t>
            </a:r>
          </a:p>
          <a:p>
            <a:endParaRPr lang="en-US" dirty="0" smtClean="0"/>
          </a:p>
          <a:p>
            <a:endParaRPr lang="en-GB" dirty="0"/>
          </a:p>
        </p:txBody>
      </p:sp>
      <p:sp>
        <p:nvSpPr>
          <p:cNvPr id="4" name="Content Placeholder 3"/>
          <p:cNvSpPr>
            <a:spLocks noGrp="1"/>
          </p:cNvSpPr>
          <p:nvPr>
            <p:ph sz="half" idx="2"/>
          </p:nvPr>
        </p:nvSpPr>
        <p:spPr/>
        <p:txBody>
          <a:bodyPr>
            <a:normAutofit fontScale="92500" lnSpcReduction="10000"/>
          </a:bodyPr>
          <a:lstStyle/>
          <a:p>
            <a:r>
              <a:rPr lang="en-US" dirty="0" smtClean="0"/>
              <a:t>THINK – answers on PPT. Note how the disease travelled along the trade routes from China, along the Mediterranean and up through Europe.</a:t>
            </a:r>
          </a:p>
          <a:p>
            <a:r>
              <a:rPr lang="en-US" dirty="0" smtClean="0"/>
              <a:t>Task 3. Check you have copied your map correctly and labelled the key</a:t>
            </a:r>
          </a:p>
          <a:p>
            <a:r>
              <a:rPr lang="en-US" dirty="0" smtClean="0"/>
              <a:t>Task 4. You should have 5 stick men with labels.</a:t>
            </a:r>
          </a:p>
          <a:p>
            <a:r>
              <a:rPr lang="en-US" dirty="0" smtClean="0"/>
              <a:t>Task 6 on next slide..</a:t>
            </a:r>
          </a:p>
        </p:txBody>
      </p:sp>
    </p:spTree>
    <p:extLst>
      <p:ext uri="{BB962C8B-B14F-4D97-AF65-F5344CB8AC3E}">
        <p14:creationId xmlns:p14="http://schemas.microsoft.com/office/powerpoint/2010/main" val="3409902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6 answers</a:t>
            </a:r>
            <a:endParaRPr lang="en-GB" dirty="0"/>
          </a:p>
        </p:txBody>
      </p:sp>
      <p:sp>
        <p:nvSpPr>
          <p:cNvPr id="3" name="Content Placeholder 2"/>
          <p:cNvSpPr>
            <a:spLocks noGrp="1"/>
          </p:cNvSpPr>
          <p:nvPr>
            <p:ph sz="half" idx="1"/>
          </p:nvPr>
        </p:nvSpPr>
        <p:spPr>
          <a:xfrm>
            <a:off x="838200" y="1825625"/>
            <a:ext cx="9220200" cy="4351338"/>
          </a:xfrm>
        </p:spPr>
        <p:txBody>
          <a:bodyPr>
            <a:normAutofit/>
          </a:bodyPr>
          <a:lstStyle/>
          <a:p>
            <a:r>
              <a:rPr lang="en-GB" dirty="0"/>
              <a:t>Source A describes people with the Black death as having the following symptoms. The victims died </a:t>
            </a:r>
            <a:r>
              <a:rPr lang="en-GB" dirty="0" smtClean="0"/>
              <a:t>almost…</a:t>
            </a:r>
            <a:r>
              <a:rPr lang="en-GB" dirty="0" smtClean="0">
                <a:solidFill>
                  <a:srgbClr val="FF0000"/>
                </a:solidFill>
              </a:rPr>
              <a:t>instantly</a:t>
            </a:r>
            <a:r>
              <a:rPr lang="en-GB" dirty="0" smtClean="0"/>
              <a:t> </a:t>
            </a:r>
            <a:r>
              <a:rPr lang="en-GB" dirty="0"/>
              <a:t>They had swellings in </a:t>
            </a:r>
            <a:r>
              <a:rPr lang="en-GB" dirty="0" smtClean="0"/>
              <a:t>their</a:t>
            </a:r>
            <a:r>
              <a:rPr lang="en-GB" dirty="0"/>
              <a:t> </a:t>
            </a:r>
            <a:r>
              <a:rPr lang="en-GB" dirty="0" smtClean="0">
                <a:solidFill>
                  <a:srgbClr val="FF0000"/>
                </a:solidFill>
              </a:rPr>
              <a:t>groin.. </a:t>
            </a:r>
            <a:r>
              <a:rPr lang="en-GB" dirty="0" smtClean="0"/>
              <a:t>and…</a:t>
            </a:r>
            <a:r>
              <a:rPr lang="en-GB" dirty="0" smtClean="0">
                <a:solidFill>
                  <a:srgbClr val="FF0000"/>
                </a:solidFill>
              </a:rPr>
              <a:t>armpits </a:t>
            </a:r>
            <a:endParaRPr lang="en-GB" dirty="0">
              <a:solidFill>
                <a:srgbClr val="FF0000"/>
              </a:solidFill>
            </a:endParaRPr>
          </a:p>
          <a:p>
            <a:r>
              <a:rPr lang="en-GB" dirty="0"/>
              <a:t>Families did not stay together, but ran away from each other. The illness </a:t>
            </a:r>
            <a:r>
              <a:rPr lang="en-GB" dirty="0" smtClean="0"/>
              <a:t>seems </a:t>
            </a:r>
            <a:r>
              <a:rPr lang="en-GB" dirty="0"/>
              <a:t>to be spread </a:t>
            </a:r>
            <a:r>
              <a:rPr lang="en-GB" dirty="0" smtClean="0"/>
              <a:t>through </a:t>
            </a:r>
            <a:r>
              <a:rPr lang="en-GB" dirty="0" smtClean="0">
                <a:solidFill>
                  <a:srgbClr val="FF0000"/>
                </a:solidFill>
              </a:rPr>
              <a:t>sight </a:t>
            </a:r>
            <a:r>
              <a:rPr lang="en-GB" dirty="0" smtClean="0"/>
              <a:t> </a:t>
            </a:r>
            <a:r>
              <a:rPr lang="en-GB" dirty="0"/>
              <a:t>and </a:t>
            </a:r>
            <a:r>
              <a:rPr lang="en-GB" dirty="0" smtClean="0"/>
              <a:t>…</a:t>
            </a:r>
            <a:r>
              <a:rPr lang="en-GB" dirty="0" smtClean="0">
                <a:solidFill>
                  <a:srgbClr val="FF0000"/>
                </a:solidFill>
              </a:rPr>
              <a:t>breath</a:t>
            </a:r>
            <a:r>
              <a:rPr lang="en-GB" dirty="0" smtClean="0"/>
              <a:t>. </a:t>
            </a:r>
            <a:r>
              <a:rPr lang="en-GB" dirty="0"/>
              <a:t>In many places great </a:t>
            </a:r>
            <a:r>
              <a:rPr lang="en-GB" dirty="0" smtClean="0"/>
              <a:t>……</a:t>
            </a:r>
            <a:r>
              <a:rPr lang="en-GB" dirty="0" err="1" smtClean="0">
                <a:solidFill>
                  <a:srgbClr val="FF0000"/>
                </a:solidFill>
              </a:rPr>
              <a:t>pits</a:t>
            </a:r>
            <a:r>
              <a:rPr lang="en-GB" dirty="0" err="1" smtClean="0"/>
              <a:t>..</a:t>
            </a:r>
            <a:r>
              <a:rPr lang="en-GB" dirty="0" err="1"/>
              <a:t>are</a:t>
            </a:r>
            <a:r>
              <a:rPr lang="en-GB" dirty="0"/>
              <a:t> dug and piled with the</a:t>
            </a:r>
            <a:r>
              <a:rPr lang="en-GB" dirty="0" smtClean="0"/>
              <a:t>……</a:t>
            </a:r>
            <a:r>
              <a:rPr lang="en-GB" dirty="0" smtClean="0">
                <a:solidFill>
                  <a:srgbClr val="FF0000"/>
                </a:solidFill>
              </a:rPr>
              <a:t>dead………….. </a:t>
            </a:r>
            <a:r>
              <a:rPr lang="en-GB" dirty="0"/>
              <a:t>They died in their </a:t>
            </a:r>
            <a:r>
              <a:rPr lang="en-GB" dirty="0" smtClean="0"/>
              <a:t>…………</a:t>
            </a:r>
            <a:r>
              <a:rPr lang="en-GB" dirty="0" smtClean="0">
                <a:solidFill>
                  <a:srgbClr val="FF0000"/>
                </a:solidFill>
              </a:rPr>
              <a:t>hundreds</a:t>
            </a:r>
            <a:r>
              <a:rPr lang="en-GB" dirty="0" smtClean="0"/>
              <a:t>………….. </a:t>
            </a:r>
            <a:r>
              <a:rPr lang="en-GB" dirty="0"/>
              <a:t>Both day and</a:t>
            </a:r>
            <a:r>
              <a:rPr lang="en-GB" dirty="0" smtClean="0">
                <a:solidFill>
                  <a:srgbClr val="FF0000"/>
                </a:solidFill>
              </a:rPr>
              <a:t>............night..</a:t>
            </a:r>
            <a:endParaRPr lang="en-GB" dirty="0">
              <a:solidFill>
                <a:srgbClr val="FF0000"/>
              </a:solidFill>
            </a:endParaRPr>
          </a:p>
          <a:p>
            <a:endParaRPr lang="en-GB" dirty="0"/>
          </a:p>
        </p:txBody>
      </p:sp>
    </p:spTree>
    <p:extLst>
      <p:ext uri="{BB962C8B-B14F-4D97-AF65-F5344CB8AC3E}">
        <p14:creationId xmlns:p14="http://schemas.microsoft.com/office/powerpoint/2010/main" val="288002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the title and today’s date:</a:t>
            </a:r>
            <a:endParaRPr lang="en-GB" dirty="0"/>
          </a:p>
        </p:txBody>
      </p:sp>
      <p:sp>
        <p:nvSpPr>
          <p:cNvPr id="3" name="Content Placeholder 2"/>
          <p:cNvSpPr>
            <a:spLocks noGrp="1"/>
          </p:cNvSpPr>
          <p:nvPr>
            <p:ph idx="1"/>
          </p:nvPr>
        </p:nvSpPr>
        <p:spPr/>
        <p:txBody>
          <a:bodyPr>
            <a:normAutofit/>
          </a:bodyPr>
          <a:lstStyle/>
          <a:p>
            <a:pPr marL="0" indent="0" algn="ctr">
              <a:buNone/>
            </a:pPr>
            <a:r>
              <a:rPr lang="en-US" sz="5400" b="1" dirty="0" smtClean="0"/>
              <a:t>How did the Black Death spread?</a:t>
            </a:r>
            <a:endParaRPr lang="en-GB" sz="5400" b="1" dirty="0"/>
          </a:p>
        </p:txBody>
      </p:sp>
    </p:spTree>
    <p:extLst>
      <p:ext uri="{BB962C8B-B14F-4D97-AF65-F5344CB8AC3E}">
        <p14:creationId xmlns:p14="http://schemas.microsoft.com/office/powerpoint/2010/main" val="412273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8" y="365125"/>
            <a:ext cx="7614920" cy="978766"/>
          </a:xfrm>
        </p:spPr>
        <p:txBody>
          <a:bodyPr>
            <a:normAutofit fontScale="90000"/>
          </a:bodyPr>
          <a:lstStyle/>
          <a:p>
            <a:r>
              <a:rPr lang="en-GB" sz="4000" b="1" dirty="0" smtClean="0"/>
              <a:t>How did the Black Death spread?</a:t>
            </a:r>
            <a:r>
              <a:rPr lang="en-GB" dirty="0" smtClean="0"/>
              <a:t/>
            </a:r>
            <a:br>
              <a:rPr lang="en-GB" dirty="0" smtClean="0"/>
            </a:br>
            <a:endParaRPr lang="en-GB" dirty="0"/>
          </a:p>
        </p:txBody>
      </p:sp>
      <p:sp>
        <p:nvSpPr>
          <p:cNvPr id="7" name="Content Placeholder 6"/>
          <p:cNvSpPr>
            <a:spLocks noGrp="1"/>
          </p:cNvSpPr>
          <p:nvPr>
            <p:ph sz="half" idx="2"/>
          </p:nvPr>
        </p:nvSpPr>
        <p:spPr>
          <a:xfrm>
            <a:off x="6393873" y="1140258"/>
            <a:ext cx="5181600" cy="4351338"/>
          </a:xfrm>
        </p:spPr>
        <p:txBody>
          <a:bodyPr>
            <a:normAutofit lnSpcReduction="10000"/>
          </a:bodyPr>
          <a:lstStyle/>
          <a:p>
            <a:pPr marL="0" indent="0">
              <a:buNone/>
            </a:pPr>
            <a:r>
              <a:rPr lang="en-US" dirty="0" smtClean="0"/>
              <a:t> </a:t>
            </a:r>
            <a:r>
              <a:rPr lang="en-US" dirty="0" smtClean="0">
                <a:solidFill>
                  <a:srgbClr val="FF0000"/>
                </a:solidFill>
              </a:rPr>
              <a:t>TASK </a:t>
            </a:r>
            <a:r>
              <a:rPr lang="en-US" dirty="0" smtClean="0">
                <a:solidFill>
                  <a:srgbClr val="FF0000"/>
                </a:solidFill>
              </a:rPr>
              <a:t>1</a:t>
            </a:r>
          </a:p>
          <a:p>
            <a:pPr marL="0" indent="0">
              <a:buNone/>
            </a:pPr>
            <a:r>
              <a:rPr lang="en-US" dirty="0" smtClean="0">
                <a:solidFill>
                  <a:srgbClr val="FF0000"/>
                </a:solidFill>
              </a:rPr>
              <a:t>Watch </a:t>
            </a:r>
            <a:r>
              <a:rPr lang="en-US" dirty="0" smtClean="0"/>
              <a:t>a </a:t>
            </a:r>
            <a:r>
              <a:rPr lang="en-US" dirty="0" smtClean="0"/>
              <a:t>short film about the Black Death.</a:t>
            </a:r>
          </a:p>
          <a:p>
            <a:pPr marL="0" indent="0">
              <a:buNone/>
            </a:pPr>
            <a:r>
              <a:rPr lang="en-US" dirty="0" smtClean="0"/>
              <a:t>Watch up to </a:t>
            </a:r>
            <a:r>
              <a:rPr lang="en-US" b="1" dirty="0" smtClean="0"/>
              <a:t>1.45</a:t>
            </a:r>
            <a:r>
              <a:rPr lang="en-US" dirty="0" smtClean="0"/>
              <a:t> and answer the following questions in full sentences:</a:t>
            </a:r>
          </a:p>
          <a:p>
            <a:pPr marL="514350" indent="-514350">
              <a:buFont typeface="+mj-lt"/>
              <a:buAutoNum type="arabicPeriod"/>
            </a:pPr>
            <a:r>
              <a:rPr lang="en-US" dirty="0" smtClean="0">
                <a:solidFill>
                  <a:srgbClr val="FF0000"/>
                </a:solidFill>
              </a:rPr>
              <a:t>Where did the Black Death first arrive in England?</a:t>
            </a:r>
          </a:p>
          <a:p>
            <a:pPr marL="514350" indent="-514350">
              <a:buFont typeface="+mj-lt"/>
              <a:buAutoNum type="arabicPeriod"/>
            </a:pPr>
            <a:r>
              <a:rPr lang="en-US" dirty="0" smtClean="0">
                <a:solidFill>
                  <a:srgbClr val="FF0000"/>
                </a:solidFill>
              </a:rPr>
              <a:t>What year did it arrive?</a:t>
            </a:r>
          </a:p>
          <a:p>
            <a:pPr marL="514350" indent="-514350">
              <a:buFont typeface="+mj-lt"/>
              <a:buAutoNum type="arabicPeriod"/>
            </a:pPr>
            <a:r>
              <a:rPr lang="en-US" dirty="0" smtClean="0">
                <a:solidFill>
                  <a:srgbClr val="FF0000"/>
                </a:solidFill>
              </a:rPr>
              <a:t>Who brought the disease?</a:t>
            </a:r>
          </a:p>
          <a:p>
            <a:pPr marL="0" indent="0">
              <a:buNone/>
            </a:pPr>
            <a:endParaRPr lang="en-US" dirty="0" smtClean="0">
              <a:solidFill>
                <a:srgbClr val="FF0000"/>
              </a:solidFill>
            </a:endParaRPr>
          </a:p>
        </p:txBody>
      </p:sp>
      <p:sp>
        <p:nvSpPr>
          <p:cNvPr id="3" name="Content Placeholder 2"/>
          <p:cNvSpPr>
            <a:spLocks noGrp="1"/>
          </p:cNvSpPr>
          <p:nvPr>
            <p:ph sz="half" idx="1"/>
          </p:nvPr>
        </p:nvSpPr>
        <p:spPr/>
        <p:txBody>
          <a:bodyPr>
            <a:normAutofit lnSpcReduction="10000"/>
          </a:bodyPr>
          <a:lstStyle/>
          <a:p>
            <a:pPr marL="0" indent="0">
              <a:buNone/>
            </a:pPr>
            <a:r>
              <a:rPr lang="en-US" dirty="0">
                <a:hlinkClick r:id="rId2"/>
              </a:rPr>
              <a:t>Click on the link to watch a short film about the Black Death</a:t>
            </a:r>
            <a:r>
              <a:rPr lang="en-US" dirty="0"/>
              <a:t>.</a:t>
            </a:r>
          </a:p>
        </p:txBody>
      </p:sp>
    </p:spTree>
    <p:extLst>
      <p:ext uri="{BB962C8B-B14F-4D97-AF65-F5344CB8AC3E}">
        <p14:creationId xmlns:p14="http://schemas.microsoft.com/office/powerpoint/2010/main" val="85584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did the Black Death spread?</a:t>
            </a:r>
            <a:endParaRPr lang="en-GB" b="1" dirty="0"/>
          </a:p>
        </p:txBody>
      </p:sp>
      <p:sp>
        <p:nvSpPr>
          <p:cNvPr id="4" name="Content Placeholder 3"/>
          <p:cNvSpPr>
            <a:spLocks noGrp="1"/>
          </p:cNvSpPr>
          <p:nvPr>
            <p:ph sz="half" idx="2"/>
          </p:nvPr>
        </p:nvSpPr>
        <p:spPr>
          <a:xfrm>
            <a:off x="6075680" y="1825625"/>
            <a:ext cx="5278120" cy="4351338"/>
          </a:xfrm>
        </p:spPr>
        <p:txBody>
          <a:bodyPr/>
          <a:lstStyle/>
          <a:p>
            <a:pPr marL="0" indent="0">
              <a:buNone/>
            </a:pPr>
            <a:r>
              <a:rPr lang="en-US" dirty="0" smtClean="0">
                <a:solidFill>
                  <a:srgbClr val="FF0000"/>
                </a:solidFill>
              </a:rPr>
              <a:t> Task 2</a:t>
            </a:r>
          </a:p>
          <a:p>
            <a:pPr marL="0" indent="0">
              <a:buNone/>
            </a:pPr>
            <a:r>
              <a:rPr lang="en-US" dirty="0" smtClean="0"/>
              <a:t>Watch from </a:t>
            </a:r>
            <a:r>
              <a:rPr lang="en-US" b="1" dirty="0" smtClean="0"/>
              <a:t>1.45 to 4.20 </a:t>
            </a:r>
            <a:r>
              <a:rPr lang="en-US" dirty="0" smtClean="0"/>
              <a:t>and answer the questions below:</a:t>
            </a:r>
          </a:p>
          <a:p>
            <a:pPr marL="0" indent="0">
              <a:buNone/>
            </a:pPr>
            <a:r>
              <a:rPr lang="en-US" dirty="0" smtClean="0">
                <a:solidFill>
                  <a:srgbClr val="FF0000"/>
                </a:solidFill>
              </a:rPr>
              <a:t>4. How did the city of Norwich try to protect itself from the disease?</a:t>
            </a:r>
          </a:p>
          <a:p>
            <a:pPr marL="0" indent="0">
              <a:buNone/>
            </a:pPr>
            <a:r>
              <a:rPr lang="en-US" dirty="0" smtClean="0">
                <a:solidFill>
                  <a:srgbClr val="FF0000"/>
                </a:solidFill>
              </a:rPr>
              <a:t>5. Why didn’t this work?</a:t>
            </a:r>
          </a:p>
          <a:p>
            <a:pPr marL="0" indent="0">
              <a:buNone/>
            </a:pPr>
            <a:r>
              <a:rPr lang="en-US" dirty="0" smtClean="0">
                <a:solidFill>
                  <a:srgbClr val="FF0000"/>
                </a:solidFill>
              </a:rPr>
              <a:t>6. Where did the city bury the bodies of the victims?</a:t>
            </a:r>
          </a:p>
        </p:txBody>
      </p:sp>
      <p:sp>
        <p:nvSpPr>
          <p:cNvPr id="3" name="Content Placeholder 2"/>
          <p:cNvSpPr>
            <a:spLocks noGrp="1"/>
          </p:cNvSpPr>
          <p:nvPr>
            <p:ph sz="half" idx="1"/>
          </p:nvPr>
        </p:nvSpPr>
        <p:spPr/>
        <p:txBody>
          <a:bodyPr/>
          <a:lstStyle/>
          <a:p>
            <a:pPr marL="0" lvl="0" indent="0">
              <a:buNone/>
            </a:pPr>
            <a:r>
              <a:rPr lang="en-US" dirty="0">
                <a:solidFill>
                  <a:prstClr val="black"/>
                </a:solidFill>
                <a:hlinkClick r:id="rId2"/>
              </a:rPr>
              <a:t>Click on the link to watch a short film about the Black Death</a:t>
            </a:r>
            <a:r>
              <a:rPr lang="en-US" dirty="0">
                <a:solidFill>
                  <a:prstClr val="black"/>
                </a:solidFill>
              </a:rPr>
              <a:t>.</a:t>
            </a:r>
          </a:p>
          <a:p>
            <a:endParaRPr lang="en-GB" dirty="0"/>
          </a:p>
        </p:txBody>
      </p:sp>
    </p:spTree>
    <p:extLst>
      <p:ext uri="{BB962C8B-B14F-4D97-AF65-F5344CB8AC3E}">
        <p14:creationId xmlns:p14="http://schemas.microsoft.com/office/powerpoint/2010/main" val="323265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41327" y="1169616"/>
            <a:ext cx="3203634" cy="4438703"/>
          </a:xfrm>
        </p:spPr>
        <p:txBody>
          <a:bodyPr>
            <a:noAutofit/>
          </a:bodyPr>
          <a:lstStyle/>
          <a:p>
            <a:r>
              <a:rPr lang="en-US" sz="3200" dirty="0" smtClean="0"/>
              <a:t>The Map shows how the disease spread through Europe. </a:t>
            </a:r>
            <a:br>
              <a:rPr lang="en-US" sz="3200" dirty="0" smtClean="0"/>
            </a:br>
            <a:r>
              <a:rPr lang="en-US" sz="3200" b="1" dirty="0" smtClean="0"/>
              <a:t>Study it carefully</a:t>
            </a:r>
            <a:r>
              <a:rPr lang="en-US" sz="3600" dirty="0" smtClean="0"/>
              <a:t>.</a:t>
            </a:r>
            <a:endParaRPr lang="en-GB" sz="3600" dirty="0"/>
          </a:p>
        </p:txBody>
      </p:sp>
      <p:sp>
        <p:nvSpPr>
          <p:cNvPr id="11" name="Rectangle 10"/>
          <p:cNvSpPr/>
          <p:nvPr/>
        </p:nvSpPr>
        <p:spPr>
          <a:xfrm>
            <a:off x="345440" y="130767"/>
            <a:ext cx="9530080" cy="523220"/>
          </a:xfrm>
          <a:prstGeom prst="rect">
            <a:avLst/>
          </a:prstGeom>
        </p:spPr>
        <p:txBody>
          <a:bodyPr wrap="square">
            <a:spAutoFit/>
          </a:bodyPr>
          <a:lstStyle/>
          <a:p>
            <a:r>
              <a:rPr lang="en-US" sz="2800" b="1" dirty="0"/>
              <a:t>How did the Black Death spread? </a:t>
            </a:r>
            <a:endParaRPr lang="en-GB" sz="2800" b="1" dirty="0"/>
          </a:p>
        </p:txBody>
      </p:sp>
      <p:pic>
        <p:nvPicPr>
          <p:cNvPr id="2" name="Picture 1"/>
          <p:cNvPicPr>
            <a:picLocks noChangeAspect="1"/>
          </p:cNvPicPr>
          <p:nvPr/>
        </p:nvPicPr>
        <p:blipFill>
          <a:blip r:embed="rId3"/>
          <a:stretch>
            <a:fillRect/>
          </a:stretch>
        </p:blipFill>
        <p:spPr>
          <a:xfrm>
            <a:off x="752618" y="1169616"/>
            <a:ext cx="5492972" cy="4932091"/>
          </a:xfrm>
          <a:prstGeom prst="rect">
            <a:avLst/>
          </a:prstGeom>
        </p:spPr>
      </p:pic>
    </p:spTree>
    <p:extLst>
      <p:ext uri="{BB962C8B-B14F-4D97-AF65-F5344CB8AC3E}">
        <p14:creationId xmlns:p14="http://schemas.microsoft.com/office/powerpoint/2010/main" val="230899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6200" y="1213641"/>
            <a:ext cx="2682240" cy="4801314"/>
          </a:xfrm>
          <a:prstGeom prst="rect">
            <a:avLst/>
          </a:prstGeom>
          <a:noFill/>
        </p:spPr>
        <p:txBody>
          <a:bodyPr wrap="square" rtlCol="0">
            <a:spAutoFit/>
          </a:bodyPr>
          <a:lstStyle/>
          <a:p>
            <a:r>
              <a:rPr lang="en-US" sz="2400" dirty="0" smtClean="0"/>
              <a:t>THINK:  </a:t>
            </a:r>
          </a:p>
          <a:p>
            <a:r>
              <a:rPr lang="en-US" sz="2400" dirty="0" smtClean="0"/>
              <a:t>Where did the Black Death come from?</a:t>
            </a:r>
          </a:p>
          <a:p>
            <a:endParaRPr lang="en-US" sz="2400" dirty="0"/>
          </a:p>
          <a:p>
            <a:r>
              <a:rPr lang="en-US" sz="2400" dirty="0" smtClean="0"/>
              <a:t>Why did it spread through the Mediterranean first?</a:t>
            </a:r>
          </a:p>
          <a:p>
            <a:endParaRPr lang="en-US" sz="2400" dirty="0"/>
          </a:p>
          <a:p>
            <a:endParaRPr lang="en-US" sz="2400" dirty="0" smtClean="0"/>
          </a:p>
          <a:p>
            <a:r>
              <a:rPr lang="en-US" sz="2400" dirty="0" smtClean="0"/>
              <a:t>(Answers are on the next slide)</a:t>
            </a:r>
          </a:p>
          <a:p>
            <a:endParaRPr lang="en-US" dirty="0"/>
          </a:p>
        </p:txBody>
      </p:sp>
      <p:pic>
        <p:nvPicPr>
          <p:cNvPr id="5" name="Picture 4"/>
          <p:cNvPicPr>
            <a:picLocks noChangeAspect="1"/>
          </p:cNvPicPr>
          <p:nvPr/>
        </p:nvPicPr>
        <p:blipFill>
          <a:blip r:embed="rId3"/>
          <a:stretch>
            <a:fillRect/>
          </a:stretch>
        </p:blipFill>
        <p:spPr>
          <a:xfrm>
            <a:off x="10720705" y="0"/>
            <a:ext cx="1276350" cy="1524000"/>
          </a:xfrm>
          <a:prstGeom prst="rect">
            <a:avLst/>
          </a:prstGeom>
        </p:spPr>
      </p:pic>
      <p:pic>
        <p:nvPicPr>
          <p:cNvPr id="2" name="Picture 1"/>
          <p:cNvPicPr>
            <a:picLocks noChangeAspect="1"/>
          </p:cNvPicPr>
          <p:nvPr/>
        </p:nvPicPr>
        <p:blipFill>
          <a:blip r:embed="rId4"/>
          <a:stretch>
            <a:fillRect/>
          </a:stretch>
        </p:blipFill>
        <p:spPr>
          <a:xfrm>
            <a:off x="1603995" y="1082864"/>
            <a:ext cx="5492972" cy="4932091"/>
          </a:xfrm>
          <a:prstGeom prst="rect">
            <a:avLst/>
          </a:prstGeom>
        </p:spPr>
      </p:pic>
    </p:spTree>
    <p:extLst>
      <p:ext uri="{BB962C8B-B14F-4D97-AF65-F5344CB8AC3E}">
        <p14:creationId xmlns:p14="http://schemas.microsoft.com/office/powerpoint/2010/main" val="1121257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0" y="365125"/>
            <a:ext cx="3393440" cy="6157595"/>
          </a:xfrm>
        </p:spPr>
        <p:txBody>
          <a:bodyPr>
            <a:normAutofit/>
          </a:bodyPr>
          <a:lstStyle/>
          <a:p>
            <a:r>
              <a:rPr lang="en-US" sz="2000" dirty="0" smtClean="0"/>
              <a:t>ANSWERS:</a:t>
            </a:r>
            <a:br>
              <a:rPr lang="en-US" sz="2000" dirty="0" smtClean="0"/>
            </a:br>
            <a:r>
              <a:rPr lang="en-US" sz="2000" dirty="0" smtClean="0"/>
              <a:t/>
            </a:r>
            <a:br>
              <a:rPr lang="en-US" sz="2000" dirty="0" smtClean="0"/>
            </a:br>
            <a:r>
              <a:rPr lang="en-US" sz="2000" dirty="0" smtClean="0">
                <a:solidFill>
                  <a:srgbClr val="00B050"/>
                </a:solidFill>
              </a:rPr>
              <a:t>Where did the Black death come from? </a:t>
            </a:r>
            <a:r>
              <a:rPr lang="en-US" sz="2000" dirty="0" smtClean="0"/>
              <a:t/>
            </a:r>
            <a:br>
              <a:rPr lang="en-US" sz="2000" dirty="0" smtClean="0"/>
            </a:br>
            <a:r>
              <a:rPr lang="en-US" sz="2000" dirty="0" smtClean="0"/>
              <a:t/>
            </a:r>
            <a:br>
              <a:rPr lang="en-US" sz="2000" dirty="0" smtClean="0"/>
            </a:br>
            <a:r>
              <a:rPr lang="en-US" sz="2000" dirty="0" smtClean="0"/>
              <a:t>The Black Death started in China. </a:t>
            </a:r>
            <a:br>
              <a:rPr lang="en-US" sz="2000" dirty="0" smtClean="0"/>
            </a:br>
            <a:r>
              <a:rPr lang="en-US" sz="2000" dirty="0" smtClean="0"/>
              <a:t/>
            </a:r>
            <a:br>
              <a:rPr lang="en-US" sz="2000" dirty="0" smtClean="0"/>
            </a:br>
            <a:r>
              <a:rPr lang="en-US" sz="2000" dirty="0" smtClean="0">
                <a:solidFill>
                  <a:srgbClr val="00B050"/>
                </a:solidFill>
              </a:rPr>
              <a:t>Why did it spread through the Mediterranean first?</a:t>
            </a:r>
            <a:br>
              <a:rPr lang="en-US" sz="2000" dirty="0" smtClean="0">
                <a:solidFill>
                  <a:srgbClr val="00B050"/>
                </a:solidFill>
              </a:rPr>
            </a:br>
            <a:r>
              <a:rPr lang="en-US" sz="2000" dirty="0" smtClean="0">
                <a:solidFill>
                  <a:srgbClr val="00B050"/>
                </a:solidFill>
              </a:rPr>
              <a:t/>
            </a:r>
            <a:br>
              <a:rPr lang="en-US" sz="2000" dirty="0" smtClean="0">
                <a:solidFill>
                  <a:srgbClr val="00B050"/>
                </a:solidFill>
              </a:rPr>
            </a:br>
            <a:r>
              <a:rPr lang="en-US" sz="2000" dirty="0" smtClean="0"/>
              <a:t>Merchants traded goods such as spices and silk with China. The disease spread with the traders and continued along the trade routes around the Mediterranean sea. Then it spread through the rest of Europe.</a:t>
            </a:r>
            <a:r>
              <a:rPr lang="en-US" dirty="0"/>
              <a:t/>
            </a:r>
            <a:br>
              <a:rPr lang="en-US" dirty="0"/>
            </a:br>
            <a:endParaRPr lang="en-US" dirty="0" smtClean="0"/>
          </a:p>
        </p:txBody>
      </p:sp>
      <p:pic>
        <p:nvPicPr>
          <p:cNvPr id="4" name="Picture 3"/>
          <p:cNvPicPr>
            <a:picLocks noChangeAspect="1"/>
          </p:cNvPicPr>
          <p:nvPr/>
        </p:nvPicPr>
        <p:blipFill>
          <a:blip r:embed="rId3"/>
          <a:stretch>
            <a:fillRect/>
          </a:stretch>
        </p:blipFill>
        <p:spPr>
          <a:xfrm>
            <a:off x="1301258" y="977876"/>
            <a:ext cx="5492972" cy="4932091"/>
          </a:xfrm>
          <a:prstGeom prst="rect">
            <a:avLst/>
          </a:prstGeom>
        </p:spPr>
      </p:pic>
    </p:spTree>
    <p:extLst>
      <p:ext uri="{BB962C8B-B14F-4D97-AF65-F5344CB8AC3E}">
        <p14:creationId xmlns:p14="http://schemas.microsoft.com/office/powerpoint/2010/main" val="422712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Rectangle 2"/>
          <p:cNvSpPr/>
          <p:nvPr/>
        </p:nvSpPr>
        <p:spPr>
          <a:xfrm>
            <a:off x="8091508" y="2069406"/>
            <a:ext cx="3262292" cy="3416320"/>
          </a:xfrm>
          <a:prstGeom prst="rect">
            <a:avLst/>
          </a:prstGeom>
        </p:spPr>
        <p:txBody>
          <a:bodyPr wrap="square">
            <a:spAutoFit/>
          </a:bodyPr>
          <a:lstStyle/>
          <a:p>
            <a:r>
              <a:rPr lang="en-GB" sz="2400" dirty="0" smtClean="0">
                <a:solidFill>
                  <a:srgbClr val="FF0000"/>
                </a:solidFill>
              </a:rPr>
              <a:t>TASK 3:</a:t>
            </a:r>
          </a:p>
          <a:p>
            <a:endParaRPr lang="en-GB" sz="2400" dirty="0" smtClean="0"/>
          </a:p>
          <a:p>
            <a:r>
              <a:rPr lang="en-GB" sz="2400" dirty="0" smtClean="0">
                <a:solidFill>
                  <a:srgbClr val="FF0000"/>
                </a:solidFill>
              </a:rPr>
              <a:t>In your book draw a sketch map of Britain. Shade the map to show how the Black Death moved up the country between 1348 and 1350.</a:t>
            </a:r>
          </a:p>
          <a:p>
            <a:endParaRPr lang="en-GB" sz="2400" dirty="0" smtClean="0"/>
          </a:p>
        </p:txBody>
      </p:sp>
      <p:sp>
        <p:nvSpPr>
          <p:cNvPr id="6" name="Flowchart: Process 5"/>
          <p:cNvSpPr/>
          <p:nvPr/>
        </p:nvSpPr>
        <p:spPr>
          <a:xfrm>
            <a:off x="6013325" y="1935026"/>
            <a:ext cx="1330036" cy="567066"/>
          </a:xfrm>
          <a:prstGeom prst="flowChartProcess">
            <a:avLst/>
          </a:prstGeom>
          <a:solidFill>
            <a:srgbClr val="B58C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1350</a:t>
            </a:r>
            <a:endParaRPr lang="en-GB" dirty="0"/>
          </a:p>
        </p:txBody>
      </p:sp>
      <p:sp>
        <p:nvSpPr>
          <p:cNvPr id="7" name="Flowchart: Process 6"/>
          <p:cNvSpPr/>
          <p:nvPr/>
        </p:nvSpPr>
        <p:spPr>
          <a:xfrm>
            <a:off x="6013325" y="2710946"/>
            <a:ext cx="1330036" cy="567066"/>
          </a:xfrm>
          <a:prstGeom prst="flowChartProcess">
            <a:avLst/>
          </a:prstGeom>
          <a:solidFill>
            <a:srgbClr val="FFF7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1349</a:t>
            </a:r>
            <a:endParaRPr lang="en-GB" dirty="0">
              <a:solidFill>
                <a:schemeClr val="tx1"/>
              </a:solidFill>
            </a:endParaRPr>
          </a:p>
        </p:txBody>
      </p:sp>
      <p:sp>
        <p:nvSpPr>
          <p:cNvPr id="8" name="Flowchart: Process 7"/>
          <p:cNvSpPr/>
          <p:nvPr/>
        </p:nvSpPr>
        <p:spPr>
          <a:xfrm>
            <a:off x="6041035" y="3521283"/>
            <a:ext cx="1330036" cy="567066"/>
          </a:xfrm>
          <a:prstGeom prst="flowChartProcess">
            <a:avLst/>
          </a:prstGeom>
          <a:solidFill>
            <a:srgbClr val="639C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1348</a:t>
            </a:r>
            <a:endParaRPr lang="en-GB" dirty="0"/>
          </a:p>
        </p:txBody>
      </p:sp>
      <p:pic>
        <p:nvPicPr>
          <p:cNvPr id="9" name="Picture 8"/>
          <p:cNvPicPr>
            <a:picLocks noChangeAspect="1"/>
          </p:cNvPicPr>
          <p:nvPr/>
        </p:nvPicPr>
        <p:blipFill>
          <a:blip r:embed="rId2"/>
          <a:stretch>
            <a:fillRect/>
          </a:stretch>
        </p:blipFill>
        <p:spPr>
          <a:xfrm>
            <a:off x="191649" y="771871"/>
            <a:ext cx="5489168" cy="4932637"/>
          </a:xfrm>
          <a:prstGeom prst="rect">
            <a:avLst/>
          </a:prstGeom>
        </p:spPr>
      </p:pic>
    </p:spTree>
    <p:extLst>
      <p:ext uri="{BB962C8B-B14F-4D97-AF65-F5344CB8AC3E}">
        <p14:creationId xmlns:p14="http://schemas.microsoft.com/office/powerpoint/2010/main" val="2515614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Title:</a:t>
            </a:r>
            <a:br>
              <a:rPr lang="en-US" dirty="0" smtClean="0"/>
            </a:br>
            <a:r>
              <a:rPr lang="en-US" b="1" dirty="0" smtClean="0"/>
              <a:t>What were the symptoms of the Black death?</a:t>
            </a:r>
            <a:endParaRPr lang="en-GB" b="1" dirty="0"/>
          </a:p>
        </p:txBody>
      </p:sp>
    </p:spTree>
    <p:extLst>
      <p:ext uri="{BB962C8B-B14F-4D97-AF65-F5344CB8AC3E}">
        <p14:creationId xmlns:p14="http://schemas.microsoft.com/office/powerpoint/2010/main" val="2990012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1057</Words>
  <Application>Microsoft Office PowerPoint</Application>
  <PresentationFormat>Widescreen</PresentationFormat>
  <Paragraphs>88</Paragraphs>
  <Slides>16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Century Gothic</vt:lpstr>
      <vt:lpstr>Office Theme</vt:lpstr>
      <vt:lpstr>Default Design</vt:lpstr>
      <vt:lpstr>We will be answering two questions in this lesson. </vt:lpstr>
      <vt:lpstr>Write the title and today’s date:</vt:lpstr>
      <vt:lpstr>How did the Black Death spread? </vt:lpstr>
      <vt:lpstr>How did the Black Death spread?</vt:lpstr>
      <vt:lpstr>The Map shows how the disease spread through Europe.  Study it carefully.</vt:lpstr>
      <vt:lpstr>PowerPoint Presentation</vt:lpstr>
      <vt:lpstr>ANSWERS:  Where did the Black death come from?   The Black Death started in China.   Why did it spread through the Mediterranean first?  Merchants traded goods such as spices and silk with China. The disease spread with the traders and continued along the trade routes around the Mediterranean sea. Then it spread through the rest of Europe. </vt:lpstr>
      <vt:lpstr>PowerPoint Presentation</vt:lpstr>
      <vt:lpstr>New Title: What were the symptoms of the Black death?</vt:lpstr>
      <vt:lpstr>PowerPoint Presentation</vt:lpstr>
      <vt:lpstr>PowerPoint Presentation</vt:lpstr>
      <vt:lpstr>“ The victims died almost immediately. They would swell beneath the armpits and in the groin and fall over while talking. Fathers abandoned their child, wives their husband, one brother another. This illness seemed to strike through breath and sight… . In many places great pits were dug and piled deep with the dead. And they died by the hundreds, both day and night”</vt:lpstr>
      <vt:lpstr>Task 6: Using the information from Source A fill in the gaps</vt:lpstr>
      <vt:lpstr>Now find your knowledge organizer for this unit. (It is attached to Class charts)</vt:lpstr>
      <vt:lpstr>Answers : mark with your green pens.</vt:lpstr>
      <vt:lpstr>Task 6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Lingard</dc:creator>
  <cp:lastModifiedBy>Ruth Lingard</cp:lastModifiedBy>
  <cp:revision>32</cp:revision>
  <dcterms:created xsi:type="dcterms:W3CDTF">2020-04-14T09:20:06Z</dcterms:created>
  <dcterms:modified xsi:type="dcterms:W3CDTF">2020-04-27T14:35:22Z</dcterms:modified>
</cp:coreProperties>
</file>