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3"/>
  </p:notesMasterIdLst>
  <p:sldIdLst>
    <p:sldId id="270" r:id="rId2"/>
    <p:sldId id="256" r:id="rId3"/>
    <p:sldId id="264" r:id="rId4"/>
    <p:sldId id="263" r:id="rId5"/>
    <p:sldId id="258" r:id="rId6"/>
    <p:sldId id="269" r:id="rId7"/>
    <p:sldId id="265" r:id="rId8"/>
    <p:sldId id="267" r:id="rId9"/>
    <p:sldId id="259" r:id="rId10"/>
    <p:sldId id="257" r:id="rId11"/>
    <p:sldId id="268"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168"/>
    <p:restoredTop sz="94675"/>
  </p:normalViewPr>
  <p:slideViewPr>
    <p:cSldViewPr snapToGrid="0" snapToObjects="1">
      <p:cViewPr>
        <p:scale>
          <a:sx n="84" d="100"/>
          <a:sy n="84" d="100"/>
        </p:scale>
        <p:origin x="-780" y="-59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B7728B7-667C-3140-A0CE-10B9CAC8A05C}" type="datetimeFigureOut">
              <a:rPr lang="en-US" smtClean="0"/>
              <a:pPr/>
              <a:t>5/7/2020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661244-3794-FD4E-AFE5-AC6F36A3AEA7}" type="slidenum">
              <a:rPr lang="en-US" smtClean="0"/>
              <a:pPr/>
              <a:t>‹#›</a:t>
            </a:fld>
            <a:endParaRPr lang="en-US"/>
          </a:p>
        </p:txBody>
      </p:sp>
    </p:spTree>
    <p:extLst>
      <p:ext uri="{BB962C8B-B14F-4D97-AF65-F5344CB8AC3E}">
        <p14:creationId xmlns:p14="http://schemas.microsoft.com/office/powerpoint/2010/main" xmlns="" val="6142941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099DCAF0-5CB1-1D4B-A7D3-DC07B3DAB30F}"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8598173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DCAF0-5CB1-1D4B-A7D3-DC07B3DAB30F}"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096636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DCAF0-5CB1-1D4B-A7D3-DC07B3DAB30F}"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4608624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99DCAF0-5CB1-1D4B-A7D3-DC07B3DAB30F}"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5322701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099DCAF0-5CB1-1D4B-A7D3-DC07B3DAB30F}" type="datetimeFigureOut">
              <a:rPr lang="en-US" smtClean="0"/>
              <a:pPr/>
              <a:t>5/7/2020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5957103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099DCAF0-5CB1-1D4B-A7D3-DC07B3DAB30F}"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3286065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099DCAF0-5CB1-1D4B-A7D3-DC07B3DAB30F}" type="datetimeFigureOut">
              <a:rPr lang="en-US" smtClean="0"/>
              <a:pPr/>
              <a:t>5/7/2020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3551226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9DCAF0-5CB1-1D4B-A7D3-DC07B3DAB30F}" type="datetimeFigureOut">
              <a:rPr lang="en-US" smtClean="0"/>
              <a:pPr/>
              <a:t>5/7/2020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6894916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9DCAF0-5CB1-1D4B-A7D3-DC07B3DAB30F}" type="datetimeFigureOut">
              <a:rPr lang="en-US" smtClean="0"/>
              <a:pPr/>
              <a:t>5/7/2020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4636796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DCAF0-5CB1-1D4B-A7D3-DC07B3DAB30F}"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9929877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099DCAF0-5CB1-1D4B-A7D3-DC07B3DAB30F}" type="datetimeFigureOut">
              <a:rPr lang="en-US" smtClean="0"/>
              <a:pPr/>
              <a:t>5/7/2020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8425543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99DCAF0-5CB1-1D4B-A7D3-DC07B3DAB30F}" type="datetimeFigureOut">
              <a:rPr lang="en-US" smtClean="0"/>
              <a:pPr/>
              <a:t>5/7/2020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4C4B3DC-D90D-D048-8D43-60055B6A659A}" type="slidenum">
              <a:rPr lang="en-US" smtClean="0"/>
              <a:pPr/>
              <a:t>‹#›</a:t>
            </a:fld>
            <a:endParaRPr lang="en-US"/>
          </a:p>
        </p:txBody>
      </p:sp>
    </p:spTree>
    <p:extLst>
      <p:ext uri="{BB962C8B-B14F-4D97-AF65-F5344CB8AC3E}">
        <p14:creationId xmlns:p14="http://schemas.microsoft.com/office/powerpoint/2010/main" xmlns="" val="1914093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ebevan@harrogatehighschool.co.uk" TargetMode="Externa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hyperlink" Target="https://www.newyorker.com/news/amy-davidson/keep-hamilton-on-the-ten-put-tubman-on-the-twenty"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youtube.com/watch?v=GqoEs4cG6Uw"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youtube.com/watch?v=GqoEs4cG6Uw"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www.youtube.com/watch?v=Dv7YhVKFqbQ"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699911" y="169333"/>
            <a:ext cx="10171289" cy="6186309"/>
          </a:xfrm>
          <a:prstGeom prst="rect">
            <a:avLst/>
          </a:prstGeom>
        </p:spPr>
        <p:txBody>
          <a:bodyPr wrap="square">
            <a:spAutoFit/>
          </a:bodyPr>
          <a:lstStyle/>
          <a:p>
            <a:r>
              <a:rPr lang="en-GB" b="1" dirty="0" smtClean="0"/>
              <a:t>HA Resource Hub Submission Form	</a:t>
            </a:r>
          </a:p>
          <a:p>
            <a:r>
              <a:rPr lang="en-GB" b="1" dirty="0" smtClean="0"/>
              <a:t>Resource Title: Harriet Tubman and the Underground Railway	</a:t>
            </a:r>
            <a:r>
              <a:rPr lang="en-GB" b="1" dirty="0" smtClean="0"/>
              <a:t/>
            </a:r>
            <a:br>
              <a:rPr lang="en-GB" b="1" dirty="0" smtClean="0"/>
            </a:br>
            <a:r>
              <a:rPr lang="en-GB" b="1" dirty="0" smtClean="0"/>
              <a:t>Age </a:t>
            </a:r>
            <a:r>
              <a:rPr lang="en-GB" b="1" dirty="0" smtClean="0"/>
              <a:t>Range: 11-14 (yr 7- Yr 9)	</a:t>
            </a:r>
          </a:p>
          <a:p>
            <a:r>
              <a:rPr lang="en-GB" b="1" dirty="0" smtClean="0"/>
              <a:t>Author name and email </a:t>
            </a:r>
            <a:r>
              <a:rPr lang="en-GB" b="1" dirty="0" smtClean="0"/>
              <a:t>contact: </a:t>
            </a:r>
            <a:r>
              <a:rPr lang="en-GB" dirty="0" smtClean="0"/>
              <a:t>Emma </a:t>
            </a:r>
            <a:r>
              <a:rPr lang="en-GB" dirty="0" smtClean="0"/>
              <a:t>Bevan</a:t>
            </a:r>
            <a:br>
              <a:rPr lang="en-GB" dirty="0" smtClean="0"/>
            </a:br>
            <a:r>
              <a:rPr lang="en-GB" u="sng" smtClean="0">
                <a:hlinkClick r:id="rId2"/>
              </a:rPr>
              <a:t>ebevan@harrogatehighschool.co.uk</a:t>
            </a:r>
            <a:r>
              <a:rPr lang="en-GB" u="sng" smtClean="0">
                <a:hlinkClick r:id="rId2"/>
              </a:rPr>
              <a:t> </a:t>
            </a:r>
            <a:r>
              <a:rPr lang="en-GB" u="sng" dirty="0" smtClean="0">
                <a:hlinkClick r:id="rId2"/>
              </a:rPr>
              <a:t/>
            </a:r>
            <a:br>
              <a:rPr lang="en-GB" u="sng" dirty="0" smtClean="0">
                <a:hlinkClick r:id="rId2"/>
              </a:rPr>
            </a:br>
            <a:endParaRPr lang="en-GB" u="sng" dirty="0" smtClean="0"/>
          </a:p>
          <a:p>
            <a:r>
              <a:rPr lang="en-GB" b="1" dirty="0" smtClean="0"/>
              <a:t>Resource Details:</a:t>
            </a:r>
            <a:r>
              <a:rPr lang="en-GB" u="sng" dirty="0" smtClean="0"/>
              <a:t/>
            </a:r>
            <a:br>
              <a:rPr lang="en-GB" u="sng" dirty="0" smtClean="0"/>
            </a:br>
            <a:r>
              <a:rPr lang="en-GB" dirty="0" err="1" smtClean="0"/>
              <a:t>Powerpoint</a:t>
            </a:r>
            <a:r>
              <a:rPr lang="en-GB" dirty="0" smtClean="0"/>
              <a:t> </a:t>
            </a:r>
            <a:r>
              <a:rPr lang="en-GB" dirty="0" smtClean="0"/>
              <a:t>“</a:t>
            </a:r>
            <a:r>
              <a:rPr lang="en-GB" dirty="0" smtClean="0"/>
              <a:t>Harriet </a:t>
            </a:r>
            <a:r>
              <a:rPr lang="en-GB" dirty="0" smtClean="0"/>
              <a:t>Tubman and the Underground Railway”</a:t>
            </a:r>
          </a:p>
          <a:p>
            <a:r>
              <a:rPr lang="en-GB" b="1" dirty="0" smtClean="0"/>
              <a:t>	</a:t>
            </a:r>
          </a:p>
          <a:p>
            <a:r>
              <a:rPr lang="en-GB" b="1" dirty="0" smtClean="0"/>
              <a:t>Necessary prior learning to complete this:</a:t>
            </a:r>
          </a:p>
          <a:p>
            <a:r>
              <a:rPr lang="en-GB" dirty="0" smtClean="0"/>
              <a:t>Understanding of what the Transatlantic slave trade is and some knowledge of what life on the plantations </a:t>
            </a:r>
            <a:r>
              <a:rPr lang="en-GB" dirty="0" smtClean="0"/>
              <a:t>are. The </a:t>
            </a:r>
            <a:r>
              <a:rPr lang="en-GB" dirty="0" smtClean="0"/>
              <a:t>start of key words should help summarise prior knowledge.</a:t>
            </a:r>
            <a:r>
              <a:rPr lang="en-GB" b="1" dirty="0" smtClean="0"/>
              <a:t>	</a:t>
            </a:r>
            <a:r>
              <a:rPr lang="en-GB" b="1" dirty="0" smtClean="0"/>
              <a:t/>
            </a:r>
            <a:br>
              <a:rPr lang="en-GB" b="1" dirty="0" smtClean="0"/>
            </a:br>
            <a:r>
              <a:rPr lang="en-GB" b="1" dirty="0" smtClean="0"/>
              <a:t/>
            </a:r>
            <a:br>
              <a:rPr lang="en-GB" b="1" dirty="0" smtClean="0"/>
            </a:br>
            <a:r>
              <a:rPr lang="en-GB" b="1" dirty="0" smtClean="0"/>
              <a:t>What </a:t>
            </a:r>
            <a:r>
              <a:rPr lang="en-GB" b="1" dirty="0" smtClean="0"/>
              <a:t>does it lead to next? </a:t>
            </a:r>
          </a:p>
          <a:p>
            <a:r>
              <a:rPr lang="en-GB" dirty="0" smtClean="0"/>
              <a:t>The abolition of the slave trade and its lasting </a:t>
            </a:r>
            <a:r>
              <a:rPr lang="en-GB" dirty="0" smtClean="0"/>
              <a:t>legacy.</a:t>
            </a:r>
            <a:endParaRPr lang="en-GB" dirty="0" smtClean="0"/>
          </a:p>
          <a:p>
            <a:endParaRPr lang="en-GB" b="1" dirty="0" smtClean="0"/>
          </a:p>
          <a:p>
            <a:r>
              <a:rPr lang="en-GB" b="1" dirty="0" smtClean="0"/>
              <a:t>Explanation</a:t>
            </a:r>
            <a:r>
              <a:rPr lang="en-GB" b="1" dirty="0" smtClean="0"/>
              <a:t>: How should this resource be used? </a:t>
            </a:r>
          </a:p>
          <a:p>
            <a:r>
              <a:rPr lang="en-GB" dirty="0" smtClean="0"/>
              <a:t>Students work their way through the activities on the </a:t>
            </a:r>
            <a:r>
              <a:rPr lang="en-GB" dirty="0" err="1" smtClean="0"/>
              <a:t>Powerpoint</a:t>
            </a:r>
            <a:r>
              <a:rPr lang="en-GB" dirty="0" smtClean="0"/>
              <a:t>, to help introduce them to the underground railway.</a:t>
            </a:r>
          </a:p>
          <a:p>
            <a:r>
              <a:rPr lang="en-GB" dirty="0" smtClean="0"/>
              <a:t>Students can then apply their knowledge to the debate about whether Tubman should appear on the $20, which has been postponed by President Trump. </a:t>
            </a:r>
          </a:p>
          <a:p>
            <a:r>
              <a:rPr lang="en-GB" dirty="0" smtClean="0"/>
              <a:t>This should build diversity and depth into their understanding of the slave trade.</a:t>
            </a:r>
            <a:r>
              <a:rPr lang="en-GB" b="1" dirty="0" smtClean="0"/>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171450" y="1112520"/>
            <a:ext cx="11597639" cy="5632311"/>
          </a:xfrm>
          <a:prstGeom prst="rect">
            <a:avLst/>
          </a:prstGeom>
          <a:solidFill>
            <a:schemeClr val="accent2">
              <a:lumMod val="40000"/>
              <a:lumOff val="60000"/>
            </a:schemeClr>
          </a:solidFill>
        </p:spPr>
        <p:txBody>
          <a:bodyPr wrap="square" rtlCol="0">
            <a:spAutoFit/>
          </a:bodyPr>
          <a:lstStyle/>
          <a:p>
            <a:r>
              <a:rPr lang="en-US" sz="2000" dirty="0" smtClean="0">
                <a:latin typeface="Century Gothic" charset="0"/>
                <a:ea typeface="Century Gothic" charset="0"/>
                <a:cs typeface="Century Gothic" charset="0"/>
              </a:rPr>
              <a:t>“In </a:t>
            </a:r>
            <a:r>
              <a:rPr lang="en-US" sz="2000" dirty="0">
                <a:latin typeface="Century Gothic" charset="0"/>
                <a:ea typeface="Century Gothic" charset="0"/>
                <a:cs typeface="Century Gothic" charset="0"/>
              </a:rPr>
              <a:t>2015, the Treasury Department, under President Obama, announced that it would add a woman of historical import to </a:t>
            </a:r>
            <a:r>
              <a:rPr lang="en-US" sz="2000" dirty="0" smtClean="0">
                <a:latin typeface="Century Gothic" charset="0"/>
                <a:ea typeface="Century Gothic" charset="0"/>
                <a:cs typeface="Century Gothic" charset="0"/>
              </a:rPr>
              <a:t>the American Currency. Why </a:t>
            </a:r>
            <a:r>
              <a:rPr lang="en-US" sz="2000" dirty="0">
                <a:latin typeface="Century Gothic" charset="0"/>
                <a:ea typeface="Century Gothic" charset="0"/>
                <a:cs typeface="Century Gothic" charset="0"/>
              </a:rPr>
              <a:t>not replace Andrew Jackson—an architect of the forced removal and slaughter of native peoples, and a slave owner—on the twenty-dollar </a:t>
            </a:r>
            <a:r>
              <a:rPr lang="en-US" sz="2000" dirty="0" smtClean="0">
                <a:latin typeface="Century Gothic" charset="0"/>
                <a:ea typeface="Century Gothic" charset="0"/>
                <a:cs typeface="Century Gothic" charset="0"/>
              </a:rPr>
              <a:t>bill? </a:t>
            </a:r>
            <a:r>
              <a:rPr lang="en-US" sz="2000" dirty="0">
                <a:latin typeface="Century Gothic" charset="0"/>
                <a:ea typeface="Century Gothic" charset="0"/>
                <a:cs typeface="Century Gothic" charset="0"/>
              </a:rPr>
              <a:t>There had been fights to remove Jackson for decades; here was the chance. Boosted by legislation introduced by the Democratic congressman Luis Gutiérrez, of Illinois, the Women on 20s campaign conducted a contest, pitting fifteen female figures, including Eleanor Roosevelt, Margaret Sanger, and Rosa Parks, against one another. More than six hundred thousand people voted for the winner: </a:t>
            </a:r>
            <a:r>
              <a:rPr lang="en-US" sz="2000" u="sng" dirty="0">
                <a:latin typeface="Century Gothic" charset="0"/>
                <a:ea typeface="Century Gothic" charset="0"/>
                <a:cs typeface="Century Gothic" charset="0"/>
                <a:hlinkClick r:id="rId2"/>
              </a:rPr>
              <a:t>Harriet Tubman</a:t>
            </a:r>
            <a:r>
              <a:rPr lang="en-US" sz="2000" dirty="0">
                <a:latin typeface="Century Gothic" charset="0"/>
                <a:ea typeface="Century Gothic" charset="0"/>
                <a:cs typeface="Century Gothic" charset="0"/>
              </a:rPr>
              <a:t>, the abolitionist, nurse, scout, and spy for the northern states during the Civil War</a:t>
            </a:r>
            <a:r>
              <a:rPr lang="en-US" sz="2000" dirty="0" smtClean="0">
                <a:latin typeface="Century Gothic" charset="0"/>
                <a:ea typeface="Century Gothic" charset="0"/>
                <a:cs typeface="Century Gothic" charset="0"/>
              </a:rPr>
              <a:t>.</a:t>
            </a:r>
          </a:p>
          <a:p>
            <a:endParaRPr lang="en-US" sz="2000" dirty="0">
              <a:latin typeface="Century Gothic" charset="0"/>
              <a:ea typeface="Century Gothic" charset="0"/>
              <a:cs typeface="Century Gothic" charset="0"/>
            </a:endParaRPr>
          </a:p>
          <a:p>
            <a:r>
              <a:rPr lang="en-US" sz="2000" dirty="0" smtClean="0">
                <a:latin typeface="Century Gothic" charset="0"/>
                <a:ea typeface="Century Gothic" charset="0"/>
                <a:cs typeface="Century Gothic" charset="0"/>
              </a:rPr>
              <a:t>However, last </a:t>
            </a:r>
            <a:r>
              <a:rPr lang="en-US" sz="2000" dirty="0">
                <a:latin typeface="Century Gothic" charset="0"/>
                <a:ea typeface="Century Gothic" charset="0"/>
                <a:cs typeface="Century Gothic" charset="0"/>
              </a:rPr>
              <a:t>month, the Treasury Secretary, Steven </a:t>
            </a:r>
            <a:r>
              <a:rPr lang="en-US" sz="2000" dirty="0" err="1">
                <a:latin typeface="Century Gothic" charset="0"/>
                <a:ea typeface="Century Gothic" charset="0"/>
                <a:cs typeface="Century Gothic" charset="0"/>
              </a:rPr>
              <a:t>Mnuchin</a:t>
            </a:r>
            <a:r>
              <a:rPr lang="en-US" sz="2000" dirty="0">
                <a:latin typeface="Century Gothic" charset="0"/>
                <a:ea typeface="Century Gothic" charset="0"/>
                <a:cs typeface="Century Gothic" charset="0"/>
              </a:rPr>
              <a:t>, citing the development of new security features, told a congressional committee that the début would be delayed until 2026, leaving the question of the redesign to a future Administration. </a:t>
            </a:r>
            <a:r>
              <a:rPr lang="en-US" sz="2000" dirty="0" err="1">
                <a:latin typeface="Century Gothic" charset="0"/>
                <a:ea typeface="Century Gothic" charset="0"/>
                <a:cs typeface="Century Gothic" charset="0"/>
              </a:rPr>
              <a:t>Mnuchin</a:t>
            </a:r>
            <a:r>
              <a:rPr lang="en-US" sz="2000" dirty="0">
                <a:latin typeface="Century Gothic" charset="0"/>
                <a:ea typeface="Century Gothic" charset="0"/>
                <a:cs typeface="Century Gothic" charset="0"/>
              </a:rPr>
              <a:t> has denied that political considerations were a factor, but current and former Treasury Department officials told the </a:t>
            </a:r>
            <a:r>
              <a:rPr lang="en-US" sz="2000" i="1" dirty="0" smtClean="0">
                <a:latin typeface="Century Gothic" charset="0"/>
                <a:ea typeface="Century Gothic" charset="0"/>
                <a:cs typeface="Century Gothic" charset="0"/>
              </a:rPr>
              <a:t>Times </a:t>
            </a:r>
            <a:r>
              <a:rPr lang="en-US" sz="2000" dirty="0" smtClean="0">
                <a:latin typeface="Century Gothic" charset="0"/>
                <a:ea typeface="Century Gothic" charset="0"/>
                <a:cs typeface="Century Gothic" charset="0"/>
              </a:rPr>
              <a:t>that </a:t>
            </a:r>
            <a:r>
              <a:rPr lang="en-US" sz="2000" dirty="0" err="1">
                <a:latin typeface="Century Gothic" charset="0"/>
                <a:ea typeface="Century Gothic" charset="0"/>
                <a:cs typeface="Century Gothic" charset="0"/>
              </a:rPr>
              <a:t>Mnuchin</a:t>
            </a:r>
            <a:r>
              <a:rPr lang="en-US" sz="2000" dirty="0">
                <a:latin typeface="Century Gothic" charset="0"/>
                <a:ea typeface="Century Gothic" charset="0"/>
                <a:cs typeface="Century Gothic" charset="0"/>
              </a:rPr>
              <a:t> postponed the bill in order to avoid the possibility that Trump might cause an uproar by cancelling it all together</a:t>
            </a:r>
            <a:r>
              <a:rPr lang="en-US" sz="2000" dirty="0" smtClean="0">
                <a:latin typeface="Century Gothic" charset="0"/>
                <a:ea typeface="Century Gothic" charset="0"/>
                <a:cs typeface="Century Gothic" charset="0"/>
              </a:rPr>
              <a:t>.”</a:t>
            </a:r>
          </a:p>
          <a:p>
            <a:endParaRPr lang="en-US" sz="2000" dirty="0">
              <a:latin typeface="Century Gothic" charset="0"/>
              <a:ea typeface="Century Gothic" charset="0"/>
              <a:cs typeface="Century Gothic" charset="0"/>
            </a:endParaRPr>
          </a:p>
          <a:p>
            <a:r>
              <a:rPr lang="en-US" sz="2000" dirty="0" smtClean="0">
                <a:latin typeface="Century Gothic" charset="0"/>
                <a:ea typeface="Century Gothic" charset="0"/>
                <a:cs typeface="Century Gothic" charset="0"/>
              </a:rPr>
              <a:t>The New York Times June 18 2019</a:t>
            </a:r>
            <a:endParaRPr lang="en-US" sz="2000" dirty="0">
              <a:latin typeface="Century Gothic" charset="0"/>
              <a:ea typeface="Century Gothic" charset="0"/>
              <a:cs typeface="Century Gothic" charset="0"/>
            </a:endParaRPr>
          </a:p>
        </p:txBody>
      </p:sp>
      <p:sp>
        <p:nvSpPr>
          <p:cNvPr id="10" name="Title 1"/>
          <p:cNvSpPr txBox="1">
            <a:spLocks/>
          </p:cNvSpPr>
          <p:nvPr/>
        </p:nvSpPr>
        <p:spPr>
          <a:xfrm>
            <a:off x="171450" y="0"/>
            <a:ext cx="11178540" cy="948689"/>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dirty="0" smtClean="0">
                <a:latin typeface="Century Gothic" charset="0"/>
                <a:ea typeface="Century Gothic" charset="0"/>
                <a:cs typeface="Century Gothic" charset="0"/>
              </a:rPr>
              <a:t>Should Harriet Tubman appear on the $20 bill?</a:t>
            </a:r>
            <a:endParaRPr lang="en-US" sz="3600" dirty="0">
              <a:latin typeface="Century Gothic" charset="0"/>
              <a:ea typeface="Century Gothic" charset="0"/>
              <a:cs typeface="Century Gothic" charset="0"/>
            </a:endParaRPr>
          </a:p>
        </p:txBody>
      </p:sp>
    </p:spTree>
    <p:extLst>
      <p:ext uri="{BB962C8B-B14F-4D97-AF65-F5344CB8AC3E}">
        <p14:creationId xmlns:p14="http://schemas.microsoft.com/office/powerpoint/2010/main" xmlns="" val="13883074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990600" y="365760"/>
            <a:ext cx="10088880" cy="1097280"/>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3600" dirty="0" smtClean="0">
                <a:latin typeface="Century Gothic" charset="0"/>
                <a:ea typeface="Century Gothic" charset="0"/>
                <a:cs typeface="Century Gothic" charset="0"/>
              </a:rPr>
              <a:t>Should Harriet Tubman appear on the $20 bill?</a:t>
            </a:r>
            <a:endParaRPr lang="en-US" sz="3600" dirty="0">
              <a:latin typeface="Century Gothic" charset="0"/>
              <a:ea typeface="Century Gothic" charset="0"/>
              <a:cs typeface="Century Gothic" charset="0"/>
            </a:endParaRPr>
          </a:p>
        </p:txBody>
      </p:sp>
      <p:sp>
        <p:nvSpPr>
          <p:cNvPr id="6" name="TextBox 5"/>
          <p:cNvSpPr txBox="1"/>
          <p:nvPr/>
        </p:nvSpPr>
        <p:spPr>
          <a:xfrm>
            <a:off x="2926079" y="2091690"/>
            <a:ext cx="6187441" cy="3416320"/>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559032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670" y="242253"/>
            <a:ext cx="10168890" cy="786447"/>
          </a:xfrm>
        </p:spPr>
        <p:style>
          <a:lnRef idx="0">
            <a:schemeClr val="accent3"/>
          </a:lnRef>
          <a:fillRef idx="3">
            <a:schemeClr val="accent3"/>
          </a:fillRef>
          <a:effectRef idx="3">
            <a:schemeClr val="accent3"/>
          </a:effectRef>
          <a:fontRef idx="minor">
            <a:schemeClr val="lt1"/>
          </a:fontRef>
        </p:style>
        <p:txBody>
          <a:bodyPr>
            <a:normAutofit/>
          </a:bodyPr>
          <a:lstStyle/>
          <a:p>
            <a:r>
              <a:rPr lang="en-US" sz="4800" dirty="0" smtClean="0">
                <a:latin typeface="Century Gothic" charset="0"/>
                <a:ea typeface="Century Gothic" charset="0"/>
                <a:cs typeface="Century Gothic" charset="0"/>
              </a:rPr>
              <a:t>What do these key words mean:</a:t>
            </a:r>
            <a:endParaRPr lang="en-US" sz="4800" dirty="0">
              <a:latin typeface="Century Gothic" charset="0"/>
              <a:ea typeface="Century Gothic" charset="0"/>
              <a:cs typeface="Century Gothic" charset="0"/>
            </a:endParaRPr>
          </a:p>
        </p:txBody>
      </p:sp>
      <p:sp>
        <p:nvSpPr>
          <p:cNvPr id="3" name="Subtitle 2"/>
          <p:cNvSpPr>
            <a:spLocks noGrp="1"/>
          </p:cNvSpPr>
          <p:nvPr>
            <p:ph type="subTitle" idx="1"/>
          </p:nvPr>
        </p:nvSpPr>
        <p:spPr>
          <a:xfrm>
            <a:off x="395286" y="1557337"/>
            <a:ext cx="5219701" cy="3786188"/>
          </a:xfrm>
          <a:solidFill>
            <a:schemeClr val="accent2">
              <a:lumMod val="40000"/>
              <a:lumOff val="60000"/>
            </a:schemeClr>
          </a:solidFill>
        </p:spPr>
        <p:txBody>
          <a:bodyPr>
            <a:noAutofit/>
          </a:bodyPr>
          <a:lstStyle/>
          <a:p>
            <a:pPr marL="457200" indent="-457200" algn="l">
              <a:buAutoNum type="arabicPeriod"/>
            </a:pPr>
            <a:r>
              <a:rPr lang="en-US" sz="3600" dirty="0" smtClean="0">
                <a:latin typeface="Century Gothic" charset="0"/>
                <a:ea typeface="Century Gothic" charset="0"/>
                <a:cs typeface="Century Gothic" charset="0"/>
              </a:rPr>
              <a:t>Plantation</a:t>
            </a:r>
          </a:p>
          <a:p>
            <a:pPr marL="457200" indent="-457200" algn="l">
              <a:buAutoNum type="arabicPeriod"/>
            </a:pPr>
            <a:r>
              <a:rPr lang="en-US" sz="3600" dirty="0" smtClean="0">
                <a:latin typeface="Century Gothic" charset="0"/>
                <a:ea typeface="Century Gothic" charset="0"/>
                <a:cs typeface="Century Gothic" charset="0"/>
              </a:rPr>
              <a:t>Middle Passage</a:t>
            </a:r>
          </a:p>
          <a:p>
            <a:pPr marL="457200" indent="-457200" algn="l">
              <a:buAutoNum type="arabicPeriod"/>
            </a:pPr>
            <a:r>
              <a:rPr lang="en-US" sz="3600" dirty="0" smtClean="0">
                <a:latin typeface="Century Gothic" charset="0"/>
                <a:ea typeface="Century Gothic" charset="0"/>
                <a:cs typeface="Century Gothic" charset="0"/>
              </a:rPr>
              <a:t>Foreman</a:t>
            </a:r>
          </a:p>
          <a:p>
            <a:pPr marL="457200" indent="-457200" algn="l">
              <a:buAutoNum type="arabicPeriod"/>
            </a:pPr>
            <a:r>
              <a:rPr lang="en-US" sz="3600" dirty="0" smtClean="0">
                <a:latin typeface="Century Gothic" charset="0"/>
                <a:ea typeface="Century Gothic" charset="0"/>
                <a:cs typeface="Century Gothic" charset="0"/>
              </a:rPr>
              <a:t>Passive Resistance</a:t>
            </a:r>
          </a:p>
          <a:p>
            <a:pPr marL="457200" indent="-457200" algn="l">
              <a:buAutoNum type="arabicPeriod"/>
            </a:pPr>
            <a:r>
              <a:rPr lang="en-US" sz="3600" dirty="0" smtClean="0">
                <a:latin typeface="Century Gothic" charset="0"/>
                <a:ea typeface="Century Gothic" charset="0"/>
                <a:cs typeface="Century Gothic" charset="0"/>
              </a:rPr>
              <a:t>Persecution</a:t>
            </a:r>
            <a:endParaRPr lang="en-US" sz="3600" dirty="0">
              <a:latin typeface="Century Gothic" charset="0"/>
              <a:ea typeface="Century Gothic" charset="0"/>
              <a:cs typeface="Century Gothic" charset="0"/>
            </a:endParaRPr>
          </a:p>
        </p:txBody>
      </p:sp>
      <p:sp>
        <p:nvSpPr>
          <p:cNvPr id="5" name="TextBox 4"/>
          <p:cNvSpPr txBox="1"/>
          <p:nvPr/>
        </p:nvSpPr>
        <p:spPr>
          <a:xfrm>
            <a:off x="7843171" y="1773369"/>
            <a:ext cx="3757809" cy="3785652"/>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53422401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69670" y="242253"/>
            <a:ext cx="10168890" cy="786447"/>
          </a:xfrm>
        </p:spPr>
        <p:style>
          <a:lnRef idx="0">
            <a:schemeClr val="accent3"/>
          </a:lnRef>
          <a:fillRef idx="3">
            <a:schemeClr val="accent3"/>
          </a:fillRef>
          <a:effectRef idx="3">
            <a:schemeClr val="accent3"/>
          </a:effectRef>
          <a:fontRef idx="minor">
            <a:schemeClr val="lt1"/>
          </a:fontRef>
        </p:style>
        <p:txBody>
          <a:bodyPr>
            <a:normAutofit/>
          </a:bodyPr>
          <a:lstStyle/>
          <a:p>
            <a:r>
              <a:rPr lang="en-US" sz="4800" dirty="0" smtClean="0">
                <a:latin typeface="Century Gothic" charset="0"/>
                <a:ea typeface="Century Gothic" charset="0"/>
                <a:cs typeface="Century Gothic" charset="0"/>
              </a:rPr>
              <a:t>Who was Harriet Tubman?</a:t>
            </a:r>
            <a:endParaRPr lang="en-US" sz="4800" dirty="0">
              <a:latin typeface="Century Gothic" charset="0"/>
              <a:ea typeface="Century Gothic" charset="0"/>
              <a:cs typeface="Century Gothic" charset="0"/>
            </a:endParaRPr>
          </a:p>
        </p:txBody>
      </p:sp>
      <p:sp>
        <p:nvSpPr>
          <p:cNvPr id="3" name="Subtitle 2"/>
          <p:cNvSpPr>
            <a:spLocks noGrp="1"/>
          </p:cNvSpPr>
          <p:nvPr>
            <p:ph type="subTitle" idx="1"/>
          </p:nvPr>
        </p:nvSpPr>
        <p:spPr>
          <a:xfrm>
            <a:off x="209548" y="1371598"/>
            <a:ext cx="7077077" cy="4972051"/>
          </a:xfrm>
          <a:solidFill>
            <a:schemeClr val="accent2">
              <a:lumMod val="40000"/>
              <a:lumOff val="60000"/>
            </a:schemeClr>
          </a:solidFill>
        </p:spPr>
        <p:txBody>
          <a:bodyPr>
            <a:noAutofit/>
          </a:bodyPr>
          <a:lstStyle/>
          <a:p>
            <a:pPr algn="l"/>
            <a:r>
              <a:rPr lang="en-US" sz="3600" dirty="0" smtClean="0">
                <a:latin typeface="Century Gothic" charset="0"/>
                <a:ea typeface="Century Gothic" charset="0"/>
                <a:cs typeface="Century Gothic" charset="0"/>
              </a:rPr>
              <a:t>To describe the life of Harriet Tubman</a:t>
            </a:r>
          </a:p>
          <a:p>
            <a:pPr algn="l"/>
            <a:endParaRPr lang="en-US" sz="3600" dirty="0">
              <a:latin typeface="Century Gothic" charset="0"/>
              <a:ea typeface="Century Gothic" charset="0"/>
              <a:cs typeface="Century Gothic" charset="0"/>
            </a:endParaRPr>
          </a:p>
          <a:p>
            <a:pPr algn="l"/>
            <a:r>
              <a:rPr lang="en-US" sz="3600" dirty="0" smtClean="0">
                <a:latin typeface="Century Gothic" charset="0"/>
                <a:ea typeface="Century Gothic" charset="0"/>
                <a:cs typeface="Century Gothic" charset="0"/>
              </a:rPr>
              <a:t>To explain what the underground railroad was</a:t>
            </a:r>
          </a:p>
          <a:p>
            <a:pPr algn="l"/>
            <a:endParaRPr lang="en-US" sz="3600" dirty="0">
              <a:latin typeface="Century Gothic" charset="0"/>
              <a:ea typeface="Century Gothic" charset="0"/>
              <a:cs typeface="Century Gothic" charset="0"/>
            </a:endParaRPr>
          </a:p>
          <a:p>
            <a:pPr algn="l"/>
            <a:r>
              <a:rPr lang="en-US" sz="3600" dirty="0" smtClean="0">
                <a:latin typeface="Century Gothic" charset="0"/>
                <a:ea typeface="Century Gothic" charset="0"/>
                <a:cs typeface="Century Gothic" charset="0"/>
              </a:rPr>
              <a:t>To evaluate the impact it had on the slave trade</a:t>
            </a:r>
            <a:endParaRPr lang="en-US" sz="3600" dirty="0">
              <a:latin typeface="Century Gothic" charset="0"/>
              <a:ea typeface="Century Gothic" charset="0"/>
              <a:cs typeface="Century Gothic" charset="0"/>
            </a:endParaRPr>
          </a:p>
        </p:txBody>
      </p:sp>
      <p:sp>
        <p:nvSpPr>
          <p:cNvPr id="6" name="TextBox 5"/>
          <p:cNvSpPr txBox="1"/>
          <p:nvPr/>
        </p:nvSpPr>
        <p:spPr>
          <a:xfrm>
            <a:off x="7843171" y="1773369"/>
            <a:ext cx="3757809" cy="3785652"/>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6015333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0">
            <a:schemeClr val="accent3"/>
          </a:lnRef>
          <a:fillRef idx="3">
            <a:schemeClr val="accent3"/>
          </a:fillRef>
          <a:effectRef idx="3">
            <a:schemeClr val="accent3"/>
          </a:effectRef>
          <a:fontRef idx="minor">
            <a:schemeClr val="lt1"/>
          </a:fontRef>
        </p:style>
        <p:txBody>
          <a:bodyPr/>
          <a:lstStyle/>
          <a:p>
            <a:r>
              <a:rPr lang="en-US" dirty="0" smtClean="0">
                <a:latin typeface="Century Gothic" charset="0"/>
                <a:ea typeface="Century Gothic" charset="0"/>
                <a:cs typeface="Century Gothic" charset="0"/>
              </a:rPr>
              <a:t>What do you think the “Underground Railway” was?</a:t>
            </a:r>
            <a:endParaRPr lang="en-US" dirty="0">
              <a:latin typeface="Century Gothic" charset="0"/>
              <a:ea typeface="Century Gothic" charset="0"/>
              <a:cs typeface="Century Gothic" charset="0"/>
            </a:endParaRPr>
          </a:p>
        </p:txBody>
      </p:sp>
      <p:sp>
        <p:nvSpPr>
          <p:cNvPr id="4" name="Content Placeholder 2"/>
          <p:cNvSpPr>
            <a:spLocks noGrp="1"/>
          </p:cNvSpPr>
          <p:nvPr>
            <p:ph idx="1"/>
          </p:nvPr>
        </p:nvSpPr>
        <p:spPr>
          <a:xfrm>
            <a:off x="266702" y="1939925"/>
            <a:ext cx="3776662" cy="4446588"/>
          </a:xfrm>
          <a:solidFill>
            <a:schemeClr val="accent2">
              <a:lumMod val="40000"/>
              <a:lumOff val="60000"/>
            </a:schemeClr>
          </a:solidFill>
        </p:spPr>
        <p:txBody>
          <a:bodyPr/>
          <a:lstStyle/>
          <a:p>
            <a:pPr marL="0" indent="0">
              <a:buNone/>
              <a:defRPr/>
            </a:pPr>
            <a:r>
              <a:rPr lang="en-GB" altLang="en-US" dirty="0">
                <a:latin typeface="Century Gothic" charset="0"/>
                <a:ea typeface="Century Gothic" charset="0"/>
                <a:cs typeface="Century Gothic" charset="0"/>
              </a:rPr>
              <a:t>‘...these slaves escape and </a:t>
            </a:r>
            <a:r>
              <a:rPr lang="en-GB" altLang="en-US" dirty="0" smtClean="0">
                <a:latin typeface="Century Gothic" charset="0"/>
                <a:ea typeface="Century Gothic" charset="0"/>
                <a:cs typeface="Century Gothic" charset="0"/>
              </a:rPr>
              <a:t>no-one </a:t>
            </a:r>
            <a:r>
              <a:rPr lang="en-GB" altLang="en-US" dirty="0">
                <a:latin typeface="Century Gothic" charset="0"/>
                <a:ea typeface="Century Gothic" charset="0"/>
                <a:cs typeface="Century Gothic" charset="0"/>
              </a:rPr>
              <a:t>knows how they do it. There must be some kind of </a:t>
            </a:r>
            <a:r>
              <a:rPr lang="en-GB" altLang="en-US" sz="3200" b="1" dirty="0" smtClean="0">
                <a:latin typeface="Century Gothic" charset="0"/>
                <a:ea typeface="Century Gothic" charset="0"/>
                <a:cs typeface="Century Gothic" charset="0"/>
              </a:rPr>
              <a:t>underground </a:t>
            </a:r>
            <a:r>
              <a:rPr lang="en-GB" altLang="en-US" sz="3200" b="1" dirty="0">
                <a:latin typeface="Century Gothic" charset="0"/>
                <a:ea typeface="Century Gothic" charset="0"/>
                <a:cs typeface="Century Gothic" charset="0"/>
              </a:rPr>
              <a:t>railroad</a:t>
            </a:r>
            <a:r>
              <a:rPr lang="en-GB" altLang="en-US" dirty="0">
                <a:latin typeface="Century Gothic" charset="0"/>
                <a:ea typeface="Century Gothic" charset="0"/>
                <a:cs typeface="Century Gothic" charset="0"/>
              </a:rPr>
              <a:t>!’</a:t>
            </a:r>
          </a:p>
          <a:p>
            <a:pPr marL="0" indent="0">
              <a:buNone/>
              <a:defRPr/>
            </a:pPr>
            <a:r>
              <a:rPr lang="en-GB" altLang="en-US" i="1" dirty="0">
                <a:latin typeface="Century Gothic" charset="0"/>
                <a:ea typeface="Century Gothic" charset="0"/>
                <a:cs typeface="Century Gothic" charset="0"/>
              </a:rPr>
              <a:t>A slave owner in </a:t>
            </a:r>
            <a:r>
              <a:rPr lang="en-GB" altLang="en-US" i="1" dirty="0" smtClean="0">
                <a:latin typeface="Century Gothic" charset="0"/>
                <a:ea typeface="Century Gothic" charset="0"/>
                <a:cs typeface="Century Gothic" charset="0"/>
              </a:rPr>
              <a:t>southern </a:t>
            </a:r>
            <a:r>
              <a:rPr lang="en-GB" altLang="en-US" i="1" dirty="0">
                <a:latin typeface="Century Gothic" charset="0"/>
                <a:ea typeface="Century Gothic" charset="0"/>
                <a:cs typeface="Century Gothic" charset="0"/>
              </a:rPr>
              <a:t>USA, 18th </a:t>
            </a:r>
            <a:r>
              <a:rPr lang="en-GB" altLang="en-US" i="1" dirty="0" smtClean="0">
                <a:latin typeface="Century Gothic" charset="0"/>
                <a:ea typeface="Century Gothic" charset="0"/>
                <a:cs typeface="Century Gothic" charset="0"/>
              </a:rPr>
              <a:t>century</a:t>
            </a:r>
            <a:endParaRPr lang="en-GB" altLang="en-US" i="1" dirty="0">
              <a:latin typeface="Century Gothic" charset="0"/>
              <a:ea typeface="Century Gothic" charset="0"/>
              <a:cs typeface="Century Gothic" charset="0"/>
            </a:endParaRPr>
          </a:p>
          <a:p>
            <a:pPr marL="0" indent="0">
              <a:buNone/>
              <a:defRPr/>
            </a:pPr>
            <a:endParaRPr lang="en-GB" altLang="en-US" dirty="0">
              <a:latin typeface="Century Gothic" charset="0"/>
              <a:ea typeface="Century Gothic" charset="0"/>
              <a:cs typeface="Century Gothic" charset="0"/>
            </a:endParaRPr>
          </a:p>
          <a:p>
            <a:pPr marL="0" indent="0">
              <a:lnSpc>
                <a:spcPct val="100000"/>
              </a:lnSpc>
              <a:spcBef>
                <a:spcPts val="0"/>
              </a:spcBef>
              <a:buNone/>
            </a:pPr>
            <a:endParaRPr lang="en-US" dirty="0">
              <a:latin typeface="Century Gothic" charset="0"/>
              <a:ea typeface="Century Gothic" charset="0"/>
              <a:cs typeface="Century Gothic" charset="0"/>
            </a:endParaRPr>
          </a:p>
        </p:txBody>
      </p:sp>
      <p:sp>
        <p:nvSpPr>
          <p:cNvPr id="6" name="TextBox 5"/>
          <p:cNvSpPr txBox="1"/>
          <p:nvPr/>
        </p:nvSpPr>
        <p:spPr>
          <a:xfrm>
            <a:off x="5562601" y="2306768"/>
            <a:ext cx="5535460" cy="3416320"/>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111169580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80010"/>
            <a:ext cx="11178540" cy="948689"/>
          </a:xfrm>
        </p:spPr>
        <p:style>
          <a:lnRef idx="0">
            <a:schemeClr val="accent3"/>
          </a:lnRef>
          <a:fillRef idx="3">
            <a:schemeClr val="accent3"/>
          </a:fillRef>
          <a:effectRef idx="3">
            <a:schemeClr val="accent3"/>
          </a:effectRef>
          <a:fontRef idx="minor">
            <a:schemeClr val="lt1"/>
          </a:fontRef>
        </p:style>
        <p:txBody>
          <a:bodyPr>
            <a:noAutofit/>
          </a:bodyPr>
          <a:lstStyle/>
          <a:p>
            <a:r>
              <a:rPr lang="en-US" sz="3600" dirty="0" smtClean="0">
                <a:latin typeface="Century Gothic" charset="0"/>
                <a:ea typeface="Century Gothic" charset="0"/>
                <a:cs typeface="Century Gothic" charset="0"/>
              </a:rPr>
              <a:t>Can you draw lines of connections between these six points- how do they link together?</a:t>
            </a:r>
            <a:endParaRPr lang="en-US" sz="3600" dirty="0">
              <a:latin typeface="Century Gothic" charset="0"/>
              <a:ea typeface="Century Gothic" charset="0"/>
              <a:cs typeface="Century Gothic"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xmlns="" val="982806831"/>
              </p:ext>
            </p:extLst>
          </p:nvPr>
        </p:nvGraphicFramePr>
        <p:xfrm>
          <a:off x="3729038" y="1344741"/>
          <a:ext cx="8218170" cy="5047488"/>
        </p:xfrm>
        <a:graphic>
          <a:graphicData uri="http://schemas.openxmlformats.org/drawingml/2006/table">
            <a:tbl>
              <a:tblPr firstRow="1" firstCol="1" bandRow="1">
                <a:tableStyleId>{5C22544A-7EE6-4342-B048-85BDC9FD1C3A}</a:tableStyleId>
              </a:tblPr>
              <a:tblGrid>
                <a:gridCol w="4150959"/>
                <a:gridCol w="4067211"/>
              </a:tblGrid>
              <a:tr h="1345704">
                <a:tc>
                  <a:txBody>
                    <a:bodyPr/>
                    <a:lstStyle/>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The Underground Railroad was not an actual railroad. It was a system of secret paths that slaves could use to escape to the northern states of America.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Members of the Underground Railroad were sometimes referred to as conductors. The secret places were slaves would hide on their escape, were known as stations.</a:t>
                      </a:r>
                    </a:p>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345704">
                <a:tc>
                  <a:txBody>
                    <a:bodyPr/>
                    <a:lstStyle/>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Slaves were told to follow the ‘Drinking Gourd’ to find the North Star. Following this star would help them to travel to the northern states and to freedom.</a:t>
                      </a:r>
                    </a:p>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America was divided in to southern states, which allowed slavery and northern states where slavery had been abolished and was illegal.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614845">
                <a:tc>
                  <a:txBody>
                    <a:bodyPr/>
                    <a:lstStyle/>
                    <a:p>
                      <a:pPr marL="0" marR="0">
                        <a:lnSpc>
                          <a:spcPct val="115000"/>
                        </a:lnSpc>
                        <a:spcBef>
                          <a:spcPts val="0"/>
                        </a:spcBef>
                        <a:spcAft>
                          <a:spcPts val="0"/>
                        </a:spcAft>
                      </a:pPr>
                      <a:r>
                        <a:rPr lang="en-GB" sz="1600" b="0">
                          <a:solidFill>
                            <a:schemeClr val="tx1"/>
                          </a:solidFill>
                          <a:effectLst/>
                          <a:latin typeface="Century Gothic" charset="0"/>
                          <a:ea typeface="Century Gothic" charset="0"/>
                          <a:cs typeface="Century Gothic" charset="0"/>
                        </a:rPr>
                        <a:t>Members of the Underground Railroad used coded messages to spread the message to slaves about how they could escape. Sometimes these messages were hidden in songs, which slaves would sing to each other.</a:t>
                      </a:r>
                    </a:p>
                    <a:p>
                      <a:pPr marL="0" marR="0">
                        <a:lnSpc>
                          <a:spcPct val="115000"/>
                        </a:lnSpc>
                        <a:spcBef>
                          <a:spcPts val="0"/>
                        </a:spcBef>
                        <a:spcAft>
                          <a:spcPts val="0"/>
                        </a:spcAft>
                      </a:pPr>
                      <a:r>
                        <a:rPr lang="en-GB" sz="1600" b="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The Underground Railroad was set up by Harriet Tubman, an escaped slave.</a:t>
                      </a:r>
                    </a:p>
                    <a:p>
                      <a:pPr marL="0" marR="0">
                        <a:lnSpc>
                          <a:spcPct val="115000"/>
                        </a:lnSpc>
                        <a:spcBef>
                          <a:spcPts val="0"/>
                        </a:spcBef>
                        <a:spcAft>
                          <a:spcPts val="0"/>
                        </a:spcAft>
                      </a:pPr>
                      <a:r>
                        <a:rPr lang="en-GB" sz="1600" b="0" dirty="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
        <p:nvSpPr>
          <p:cNvPr id="6" name="Arrow: Bent 5"/>
          <p:cNvSpPr/>
          <p:nvPr/>
        </p:nvSpPr>
        <p:spPr>
          <a:xfrm flipH="1">
            <a:off x="2698750" y="1231900"/>
            <a:ext cx="1030288" cy="1044575"/>
          </a:xfrm>
          <a:prstGeom prst="bentArrow">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GB">
              <a:solidFill>
                <a:schemeClr val="tx1"/>
              </a:solidFill>
            </a:endParaRPr>
          </a:p>
        </p:txBody>
      </p:sp>
      <p:sp>
        <p:nvSpPr>
          <p:cNvPr id="7" name="TextBox 6"/>
          <p:cNvSpPr txBox="1"/>
          <p:nvPr/>
        </p:nvSpPr>
        <p:spPr>
          <a:xfrm>
            <a:off x="199829" y="1960418"/>
            <a:ext cx="3000571" cy="3785652"/>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8740757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graphicFrame>
        <p:nvGraphicFramePr>
          <p:cNvPr id="4" name="Content Placeholder 3"/>
          <p:cNvGraphicFramePr>
            <a:graphicFrameLocks/>
          </p:cNvGraphicFramePr>
          <p:nvPr>
            <p:extLst>
              <p:ext uri="{D42A27DB-BD31-4B8C-83A1-F6EECF244321}">
                <p14:modId xmlns:p14="http://schemas.microsoft.com/office/powerpoint/2010/main" xmlns="" val="303985624"/>
              </p:ext>
            </p:extLst>
          </p:nvPr>
        </p:nvGraphicFramePr>
        <p:xfrm>
          <a:off x="838200" y="365125"/>
          <a:ext cx="10834688" cy="6309360"/>
        </p:xfrm>
        <a:graphic>
          <a:graphicData uri="http://schemas.openxmlformats.org/drawingml/2006/table">
            <a:tbl>
              <a:tblPr firstRow="1" firstCol="1" bandRow="1">
                <a:tableStyleId>{5C22544A-7EE6-4342-B048-85BDC9FD1C3A}</a:tableStyleId>
              </a:tblPr>
              <a:tblGrid>
                <a:gridCol w="5472550"/>
                <a:gridCol w="5362138"/>
              </a:tblGrid>
              <a:tr h="1942783">
                <a:tc>
                  <a:txBody>
                    <a:bodyPr/>
                    <a:lstStyle/>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The Underground Railroad was not an actual railroad. It was a system of secret paths that slaves could use to escape to the northern states of America.</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Members of the Underground Railroad were sometimes referred to as conductors. The secret places were slaves would hide on their escape, were known as stations.</a:t>
                      </a:r>
                    </a:p>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1618986">
                <a:tc>
                  <a:txBody>
                    <a:bodyPr/>
                    <a:lstStyle/>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Slaves were told to follow the ‘Drinking Gourd’ to find the North Star. Following this star would help them to travel to the northern states and to freedom.</a:t>
                      </a:r>
                    </a:p>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America was divided in to southern states, which allowed slavery and northern states where slavery had been abolished and was illegal.</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r h="2266580">
                <a:tc>
                  <a:txBody>
                    <a:bodyPr/>
                    <a:lstStyle/>
                    <a:p>
                      <a:pPr marL="0" marR="0">
                        <a:lnSpc>
                          <a:spcPct val="115000"/>
                        </a:lnSpc>
                        <a:spcBef>
                          <a:spcPts val="0"/>
                        </a:spcBef>
                        <a:spcAft>
                          <a:spcPts val="0"/>
                        </a:spcAft>
                      </a:pPr>
                      <a:r>
                        <a:rPr lang="en-GB" sz="2000" b="0">
                          <a:solidFill>
                            <a:schemeClr val="tx1"/>
                          </a:solidFill>
                          <a:effectLst/>
                          <a:latin typeface="Century Gothic" charset="0"/>
                          <a:ea typeface="Century Gothic" charset="0"/>
                          <a:cs typeface="Century Gothic" charset="0"/>
                        </a:rPr>
                        <a:t>Members of the Underground Railroad used coded messages to spread the message to slaves about how they could escape. Sometimes these messages were hidden in songs, which slaves would sing to each other.</a:t>
                      </a:r>
                    </a:p>
                    <a:p>
                      <a:pPr marL="0" marR="0">
                        <a:lnSpc>
                          <a:spcPct val="115000"/>
                        </a:lnSpc>
                        <a:spcBef>
                          <a:spcPts val="0"/>
                        </a:spcBef>
                        <a:spcAft>
                          <a:spcPts val="0"/>
                        </a:spcAft>
                      </a:pPr>
                      <a:r>
                        <a:rPr lang="en-GB" sz="2000" b="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c>
                  <a:txBody>
                    <a:bodyPr/>
                    <a:lstStyle/>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The Underground Railroad was set up by Harriet Tubman, an escaped slave.</a:t>
                      </a:r>
                    </a:p>
                    <a:p>
                      <a:pPr marL="0" marR="0">
                        <a:lnSpc>
                          <a:spcPct val="115000"/>
                        </a:lnSpc>
                        <a:spcBef>
                          <a:spcPts val="0"/>
                        </a:spcBef>
                        <a:spcAft>
                          <a:spcPts val="0"/>
                        </a:spcAft>
                      </a:pPr>
                      <a:r>
                        <a:rPr lang="en-GB" sz="2000" b="0" dirty="0">
                          <a:solidFill>
                            <a:schemeClr val="tx1"/>
                          </a:solidFill>
                          <a:effectLst/>
                          <a:latin typeface="Century Gothic" charset="0"/>
                          <a:ea typeface="Century Gothic" charset="0"/>
                          <a:cs typeface="Century Gothic" charset="0"/>
                        </a:rPr>
                        <a:t> </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2">
                        <a:lumMod val="40000"/>
                        <a:lumOff val="60000"/>
                      </a:schemeClr>
                    </a:solidFill>
                  </a:tcPr>
                </a:tc>
              </a:tr>
            </a:tbl>
          </a:graphicData>
        </a:graphic>
      </p:graphicFrame>
    </p:spTree>
    <p:extLst>
      <p:ext uri="{BB962C8B-B14F-4D97-AF65-F5344CB8AC3E}">
        <p14:creationId xmlns:p14="http://schemas.microsoft.com/office/powerpoint/2010/main" xmlns="" val="15903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80010"/>
            <a:ext cx="11178540" cy="948689"/>
          </a:xfrm>
        </p:spPr>
        <p:style>
          <a:lnRef idx="0">
            <a:schemeClr val="accent3"/>
          </a:lnRef>
          <a:fillRef idx="3">
            <a:schemeClr val="accent3"/>
          </a:fillRef>
          <a:effectRef idx="3">
            <a:schemeClr val="accent3"/>
          </a:effectRef>
          <a:fontRef idx="minor">
            <a:schemeClr val="lt1"/>
          </a:fontRef>
        </p:style>
        <p:txBody>
          <a:bodyPr>
            <a:noAutofit/>
          </a:bodyPr>
          <a:lstStyle/>
          <a:p>
            <a:pPr algn="ctr"/>
            <a:r>
              <a:rPr lang="en-US" sz="4800" dirty="0" smtClean="0">
                <a:latin typeface="Century Gothic" charset="0"/>
                <a:ea typeface="Century Gothic" charset="0"/>
                <a:cs typeface="Century Gothic" charset="0"/>
              </a:rPr>
              <a:t>Who was Harriet Tubman?</a:t>
            </a:r>
            <a:endParaRPr lang="en-US" sz="4800" dirty="0">
              <a:latin typeface="Century Gothic" charset="0"/>
              <a:ea typeface="Century Gothic" charset="0"/>
              <a:cs typeface="Century Gothic" charset="0"/>
            </a:endParaRPr>
          </a:p>
        </p:txBody>
      </p:sp>
      <p:sp>
        <p:nvSpPr>
          <p:cNvPr id="7" name="TextBox 6"/>
          <p:cNvSpPr txBox="1"/>
          <p:nvPr/>
        </p:nvSpPr>
        <p:spPr>
          <a:xfrm>
            <a:off x="205740" y="1405890"/>
            <a:ext cx="5829302" cy="5078313"/>
          </a:xfrm>
          <a:prstGeom prst="rect">
            <a:avLst/>
          </a:prstGeom>
          <a:solidFill>
            <a:schemeClr val="accent2">
              <a:lumMod val="40000"/>
              <a:lumOff val="60000"/>
            </a:schemeClr>
          </a:solidFill>
        </p:spPr>
        <p:txBody>
          <a:bodyPr wrap="square" rtlCol="0">
            <a:spAutoFit/>
          </a:bodyPr>
          <a:lstStyle/>
          <a:p>
            <a:r>
              <a:rPr lang="en-US" dirty="0" smtClean="0">
                <a:latin typeface="Century Gothic" charset="0"/>
                <a:ea typeface="Century Gothic" charset="0"/>
                <a:cs typeface="Century Gothic" charset="0"/>
              </a:rPr>
              <a:t>Harriet Tubman was born into slavery in C.1820</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At a young age she was separated from her mother when she was sold off to another family of slave owners.</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Harriet’s role was to look after her owners children, and was whipped if they cried.</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She also suffered a traumatic injury when she was hit with a kg weight in the head causing her life long damage.</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Tubman first discovered the Underground Railway when she used it to escape slavery herself in 1849. </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From her state in Maryland, it was 90 miles to walk to the freedom of the north</a:t>
            </a:r>
            <a:endParaRPr lang="en-US" dirty="0">
              <a:latin typeface="Century Gothic" charset="0"/>
              <a:ea typeface="Century Gothic" charset="0"/>
              <a:cs typeface="Century Gothic" charset="0"/>
            </a:endParaRPr>
          </a:p>
        </p:txBody>
      </p:sp>
      <p:sp>
        <p:nvSpPr>
          <p:cNvPr id="9" name="TextBox 8"/>
          <p:cNvSpPr txBox="1"/>
          <p:nvPr/>
        </p:nvSpPr>
        <p:spPr>
          <a:xfrm>
            <a:off x="6485272" y="6177201"/>
            <a:ext cx="5043817" cy="369332"/>
          </a:xfrm>
          <a:prstGeom prst="rect">
            <a:avLst/>
          </a:prstGeom>
          <a:noFill/>
        </p:spPr>
        <p:txBody>
          <a:bodyPr wrap="none" rtlCol="0">
            <a:spAutoFit/>
          </a:bodyPr>
          <a:lstStyle/>
          <a:p>
            <a:r>
              <a:rPr lang="en-US" dirty="0" smtClean="0">
                <a:hlinkClick r:id="rId2"/>
              </a:rPr>
              <a:t>https://www.youtube.com/watch?v=GqoEs4cG6Uw</a:t>
            </a:r>
            <a:endParaRPr lang="en-US" dirty="0"/>
          </a:p>
        </p:txBody>
      </p:sp>
      <p:sp>
        <p:nvSpPr>
          <p:cNvPr id="6" name="TextBox 5"/>
          <p:cNvSpPr txBox="1"/>
          <p:nvPr/>
        </p:nvSpPr>
        <p:spPr>
          <a:xfrm>
            <a:off x="6370321" y="1894790"/>
            <a:ext cx="5535460" cy="3416320"/>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20995673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7220" y="80010"/>
            <a:ext cx="11178540" cy="948689"/>
          </a:xfrm>
        </p:spPr>
        <p:style>
          <a:lnRef idx="0">
            <a:schemeClr val="accent3"/>
          </a:lnRef>
          <a:fillRef idx="3">
            <a:schemeClr val="accent3"/>
          </a:fillRef>
          <a:effectRef idx="3">
            <a:schemeClr val="accent3"/>
          </a:effectRef>
          <a:fontRef idx="minor">
            <a:schemeClr val="lt1"/>
          </a:fontRef>
        </p:style>
        <p:txBody>
          <a:bodyPr>
            <a:noAutofit/>
          </a:bodyPr>
          <a:lstStyle/>
          <a:p>
            <a:pPr algn="ctr"/>
            <a:r>
              <a:rPr lang="en-US" sz="4800" dirty="0" smtClean="0">
                <a:latin typeface="Century Gothic" charset="0"/>
                <a:ea typeface="Century Gothic" charset="0"/>
                <a:cs typeface="Century Gothic" charset="0"/>
              </a:rPr>
              <a:t>Who was Harriet Tubman?</a:t>
            </a:r>
            <a:endParaRPr lang="en-US" sz="4800" dirty="0">
              <a:latin typeface="Century Gothic" charset="0"/>
              <a:ea typeface="Century Gothic" charset="0"/>
              <a:cs typeface="Century Gothic" charset="0"/>
            </a:endParaRPr>
          </a:p>
        </p:txBody>
      </p:sp>
      <p:sp>
        <p:nvSpPr>
          <p:cNvPr id="7" name="TextBox 6"/>
          <p:cNvSpPr txBox="1"/>
          <p:nvPr/>
        </p:nvSpPr>
        <p:spPr>
          <a:xfrm>
            <a:off x="205740" y="1405890"/>
            <a:ext cx="5829302" cy="4801314"/>
          </a:xfrm>
          <a:prstGeom prst="rect">
            <a:avLst/>
          </a:prstGeom>
          <a:solidFill>
            <a:schemeClr val="accent2">
              <a:lumMod val="40000"/>
              <a:lumOff val="60000"/>
            </a:schemeClr>
          </a:solidFill>
        </p:spPr>
        <p:txBody>
          <a:bodyPr wrap="square" rtlCol="0">
            <a:spAutoFit/>
          </a:bodyPr>
          <a:lstStyle/>
          <a:p>
            <a:r>
              <a:rPr lang="en-US" dirty="0" smtClean="0">
                <a:latin typeface="Century Gothic" charset="0"/>
                <a:ea typeface="Century Gothic" charset="0"/>
                <a:cs typeface="Century Gothic" charset="0"/>
              </a:rPr>
              <a:t>After surviving her own escape she decides to return to help rescue as many others as possible.</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She does the same journey 11-13 times rescuing over 100 slaves on her own. Sometimes taking them as far as Canada to make sure they were safe.</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During the Civil War she organised a network of spies for the Union army.</a:t>
            </a:r>
          </a:p>
          <a:p>
            <a:endParaRPr lang="en-US" dirty="0">
              <a:latin typeface="Century Gothic" charset="0"/>
              <a:ea typeface="Century Gothic" charset="0"/>
              <a:cs typeface="Century Gothic" charset="0"/>
            </a:endParaRPr>
          </a:p>
          <a:p>
            <a:r>
              <a:rPr lang="en-US" dirty="0" smtClean="0">
                <a:latin typeface="Century Gothic" charset="0"/>
                <a:ea typeface="Century Gothic" charset="0"/>
                <a:cs typeface="Century Gothic" charset="0"/>
              </a:rPr>
              <a:t>In 1863 she freed over 300 slaves from the south by ferrying them safely to the North by water. With the information she had gathered she was able to steer the boats through the dangerous territories.</a:t>
            </a:r>
          </a:p>
          <a:p>
            <a:endParaRPr lang="en-US" dirty="0">
              <a:latin typeface="Century Gothic" charset="0"/>
              <a:ea typeface="Century Gothic" charset="0"/>
              <a:cs typeface="Century Gothic" charset="0"/>
            </a:endParaRPr>
          </a:p>
          <a:p>
            <a:endParaRPr lang="en-US" dirty="0">
              <a:latin typeface="Century Gothic" charset="0"/>
              <a:ea typeface="Century Gothic" charset="0"/>
              <a:cs typeface="Century Gothic" charset="0"/>
            </a:endParaRPr>
          </a:p>
        </p:txBody>
      </p:sp>
      <p:sp>
        <p:nvSpPr>
          <p:cNvPr id="9" name="TextBox 8"/>
          <p:cNvSpPr txBox="1"/>
          <p:nvPr/>
        </p:nvSpPr>
        <p:spPr>
          <a:xfrm>
            <a:off x="6485272" y="6177201"/>
            <a:ext cx="5043817" cy="369332"/>
          </a:xfrm>
          <a:prstGeom prst="rect">
            <a:avLst/>
          </a:prstGeom>
          <a:noFill/>
        </p:spPr>
        <p:txBody>
          <a:bodyPr wrap="none" rtlCol="0">
            <a:spAutoFit/>
          </a:bodyPr>
          <a:lstStyle/>
          <a:p>
            <a:r>
              <a:rPr lang="en-US" dirty="0" smtClean="0">
                <a:hlinkClick r:id="rId2"/>
              </a:rPr>
              <a:t>https://www.youtube.com/watch?v=GqoEs4cG6Uw</a:t>
            </a:r>
            <a:endParaRPr lang="en-US" dirty="0"/>
          </a:p>
        </p:txBody>
      </p:sp>
      <p:sp>
        <p:nvSpPr>
          <p:cNvPr id="6" name="TextBox 5"/>
          <p:cNvSpPr txBox="1"/>
          <p:nvPr/>
        </p:nvSpPr>
        <p:spPr>
          <a:xfrm>
            <a:off x="6842759" y="1405890"/>
            <a:ext cx="4255301" cy="3416320"/>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20883959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35380" y="5737206"/>
            <a:ext cx="7734300" cy="599122"/>
          </a:xfrm>
        </p:spPr>
        <p:txBody>
          <a:bodyPr/>
          <a:lstStyle/>
          <a:p>
            <a:pPr marL="0" lvl="0" indent="0">
              <a:lnSpc>
                <a:spcPct val="100000"/>
              </a:lnSpc>
              <a:spcBef>
                <a:spcPts val="0"/>
              </a:spcBef>
              <a:buNone/>
            </a:pPr>
            <a:r>
              <a:rPr lang="en-US" dirty="0" smtClean="0">
                <a:hlinkClick r:id="rId2"/>
              </a:rPr>
              <a:t>https://www.youtube.com/watch?v=Dv7YhVKFqbQ</a:t>
            </a:r>
            <a:endParaRPr lang="en-US" dirty="0"/>
          </a:p>
        </p:txBody>
      </p:sp>
      <p:sp>
        <p:nvSpPr>
          <p:cNvPr id="4" name="Title 1"/>
          <p:cNvSpPr txBox="1">
            <a:spLocks/>
          </p:cNvSpPr>
          <p:nvPr/>
        </p:nvSpPr>
        <p:spPr>
          <a:xfrm>
            <a:off x="617220" y="80010"/>
            <a:ext cx="11178540" cy="948689"/>
          </a:xfrm>
          <a:prstGeom prst="rect">
            <a:avLst/>
          </a:prstGeom>
        </p:spPr>
        <p:style>
          <a:lnRef idx="0">
            <a:schemeClr val="accent3"/>
          </a:lnRef>
          <a:fillRef idx="3">
            <a:schemeClr val="accent3"/>
          </a:fillRef>
          <a:effectRef idx="3">
            <a:schemeClr val="accent3"/>
          </a:effectRef>
          <a:fontRef idx="minor">
            <a:schemeClr val="lt1"/>
          </a:fontRef>
        </p:style>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algn="ctr"/>
            <a:r>
              <a:rPr lang="en-US" sz="4800" smtClean="0">
                <a:latin typeface="Century Gothic" charset="0"/>
                <a:ea typeface="Century Gothic" charset="0"/>
                <a:cs typeface="Century Gothic" charset="0"/>
              </a:rPr>
              <a:t>Who was Harriet Tubman?</a:t>
            </a:r>
            <a:endParaRPr lang="en-US" sz="4800" dirty="0">
              <a:latin typeface="Century Gothic" charset="0"/>
              <a:ea typeface="Century Gothic" charset="0"/>
              <a:cs typeface="Century Gothic" charset="0"/>
            </a:endParaRPr>
          </a:p>
        </p:txBody>
      </p:sp>
      <p:sp>
        <p:nvSpPr>
          <p:cNvPr id="5" name="TextBox 4"/>
          <p:cNvSpPr txBox="1"/>
          <p:nvPr/>
        </p:nvSpPr>
        <p:spPr>
          <a:xfrm>
            <a:off x="297180" y="1176635"/>
            <a:ext cx="6503670" cy="4401205"/>
          </a:xfrm>
          <a:prstGeom prst="rect">
            <a:avLst/>
          </a:prstGeom>
          <a:solidFill>
            <a:schemeClr val="accent2">
              <a:lumMod val="40000"/>
              <a:lumOff val="60000"/>
            </a:schemeClr>
          </a:solidFill>
        </p:spPr>
        <p:txBody>
          <a:bodyPr wrap="square" rtlCol="0">
            <a:spAutoFit/>
          </a:bodyPr>
          <a:lstStyle/>
          <a:p>
            <a:pPr marL="342900" indent="-342900">
              <a:buAutoNum type="arabicPeriod"/>
            </a:pPr>
            <a:r>
              <a:rPr lang="en-US" sz="4000" dirty="0" smtClean="0">
                <a:latin typeface="Century Gothic" charset="0"/>
                <a:ea typeface="Century Gothic" charset="0"/>
                <a:cs typeface="Century Gothic" charset="0"/>
              </a:rPr>
              <a:t>Who is Harriet Tubman?</a:t>
            </a:r>
          </a:p>
          <a:p>
            <a:pPr marL="342900" indent="-342900">
              <a:buAutoNum type="arabicPeriod"/>
            </a:pPr>
            <a:r>
              <a:rPr lang="en-US" sz="4000" dirty="0" smtClean="0">
                <a:latin typeface="Century Gothic" charset="0"/>
                <a:ea typeface="Century Gothic" charset="0"/>
                <a:cs typeface="Century Gothic" charset="0"/>
              </a:rPr>
              <a:t>What is the Underground railroad?</a:t>
            </a:r>
          </a:p>
          <a:p>
            <a:pPr marL="342900" indent="-342900">
              <a:buAutoNum type="arabicPeriod"/>
            </a:pPr>
            <a:r>
              <a:rPr lang="en-US" sz="4000" dirty="0" smtClean="0">
                <a:latin typeface="Century Gothic" charset="0"/>
                <a:ea typeface="Century Gothic" charset="0"/>
                <a:cs typeface="Century Gothic" charset="0"/>
              </a:rPr>
              <a:t>How did she help free slaves?</a:t>
            </a:r>
          </a:p>
          <a:p>
            <a:pPr marL="342900" indent="-342900">
              <a:buAutoNum type="arabicPeriod"/>
            </a:pPr>
            <a:r>
              <a:rPr lang="en-US" sz="4000" dirty="0" smtClean="0">
                <a:latin typeface="Century Gothic" charset="0"/>
                <a:ea typeface="Century Gothic" charset="0"/>
                <a:cs typeface="Century Gothic" charset="0"/>
              </a:rPr>
              <a:t>What did she do in her later life?</a:t>
            </a:r>
            <a:endParaRPr lang="en-US" sz="4000" dirty="0">
              <a:latin typeface="Century Gothic" charset="0"/>
              <a:ea typeface="Century Gothic" charset="0"/>
              <a:cs typeface="Century Gothic" charset="0"/>
            </a:endParaRPr>
          </a:p>
        </p:txBody>
      </p:sp>
      <p:sp>
        <p:nvSpPr>
          <p:cNvPr id="7" name="TextBox 6"/>
          <p:cNvSpPr txBox="1"/>
          <p:nvPr/>
        </p:nvSpPr>
        <p:spPr>
          <a:xfrm>
            <a:off x="7540459" y="1527810"/>
            <a:ext cx="4255301" cy="3416320"/>
          </a:xfrm>
          <a:prstGeom prst="rect">
            <a:avLst/>
          </a:prstGeom>
          <a:solidFill>
            <a:schemeClr val="tx1"/>
          </a:solidFill>
          <a:ln>
            <a:solidFill>
              <a:schemeClr val="accent1"/>
            </a:solidFill>
          </a:ln>
        </p:spPr>
        <p:txBody>
          <a:bodyPr wrap="square" rtlCol="0">
            <a:spAutoFit/>
          </a:bodyPr>
          <a:lstStyle/>
          <a:p>
            <a:r>
              <a:rPr lang="en-US" sz="2400" dirty="0" smtClean="0">
                <a:solidFill>
                  <a:schemeClr val="bg1"/>
                </a:solidFill>
                <a:latin typeface="Comic Sans MS" charset="0"/>
                <a:ea typeface="Comic Sans MS" charset="0"/>
                <a:cs typeface="Comic Sans MS" charset="0"/>
              </a:rPr>
              <a:t>Teacher insert image here</a:t>
            </a: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smtClean="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a:p>
            <a:endParaRPr lang="en-US" sz="2400" dirty="0">
              <a:solidFill>
                <a:schemeClr val="bg1"/>
              </a:solidFill>
              <a:latin typeface="Comic Sans MS" charset="0"/>
              <a:ea typeface="Comic Sans MS" charset="0"/>
              <a:cs typeface="Comic Sans MS" charset="0"/>
            </a:endParaRPr>
          </a:p>
        </p:txBody>
      </p:sp>
    </p:spTree>
    <p:extLst>
      <p:ext uri="{BB962C8B-B14F-4D97-AF65-F5344CB8AC3E}">
        <p14:creationId xmlns:p14="http://schemas.microsoft.com/office/powerpoint/2010/main" xmlns="" val="31259221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105</TotalTime>
  <Words>857</Words>
  <Application>Microsoft Office PowerPoint</Application>
  <PresentationFormat>Custom</PresentationFormat>
  <Paragraphs>140</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What do these key words mean:</vt:lpstr>
      <vt:lpstr>Who was Harriet Tubman?</vt:lpstr>
      <vt:lpstr>What do you think the “Underground Railway” was?</vt:lpstr>
      <vt:lpstr>Can you draw lines of connections between these six points- how do they link together?</vt:lpstr>
      <vt:lpstr>Slide 6</vt:lpstr>
      <vt:lpstr>Who was Harriet Tubman?</vt:lpstr>
      <vt:lpstr>Who was Harriet Tubman?</vt:lpstr>
      <vt:lpstr>Slide 9</vt:lpstr>
      <vt:lpstr>Slide 10</vt:lpstr>
      <vt:lpstr>Slide 11</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do these key words mean:</dc:title>
  <dc:creator>Emma Bevan</dc:creator>
  <cp:lastModifiedBy>Rosie</cp:lastModifiedBy>
  <cp:revision>17</cp:revision>
  <dcterms:created xsi:type="dcterms:W3CDTF">2020-04-20T08:09:39Z</dcterms:created>
  <dcterms:modified xsi:type="dcterms:W3CDTF">2020-05-07T11:46:28Z</dcterms:modified>
</cp:coreProperties>
</file>