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62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748"/>
    <p:restoredTop sz="94690"/>
  </p:normalViewPr>
  <p:slideViewPr>
    <p:cSldViewPr snapToGrid="0" snapToObjects="1">
      <p:cViewPr varScale="1">
        <p:scale>
          <a:sx n="118" d="100"/>
          <a:sy n="118" d="100"/>
        </p:scale>
        <p:origin x="92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DEE15-EECA-084C-818C-D560C72DC660}" type="datetimeFigureOut">
              <a:rPr lang="en-US" smtClean="0"/>
              <a:t>4/30/20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AFC56-386B-A44F-9627-16868EE660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5081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DEE15-EECA-084C-818C-D560C72DC660}" type="datetimeFigureOut">
              <a:rPr lang="en-US" smtClean="0"/>
              <a:t>4/30/20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AFC56-386B-A44F-9627-16868EE660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90818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DEE15-EECA-084C-818C-D560C72DC660}" type="datetimeFigureOut">
              <a:rPr lang="en-US" smtClean="0"/>
              <a:t>4/30/20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AFC56-386B-A44F-9627-16868EE660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67246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DEE15-EECA-084C-818C-D560C72DC660}" type="datetimeFigureOut">
              <a:rPr lang="en-US" smtClean="0"/>
              <a:t>4/30/20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AFC56-386B-A44F-9627-16868EE660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69631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DEE15-EECA-084C-818C-D560C72DC660}" type="datetimeFigureOut">
              <a:rPr lang="en-US" smtClean="0"/>
              <a:t>4/30/20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AFC56-386B-A44F-9627-16868EE660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01305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DEE15-EECA-084C-818C-D560C72DC660}" type="datetimeFigureOut">
              <a:rPr lang="en-US" smtClean="0"/>
              <a:t>4/30/20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AFC56-386B-A44F-9627-16868EE660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50734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DEE15-EECA-084C-818C-D560C72DC660}" type="datetimeFigureOut">
              <a:rPr lang="en-US" smtClean="0"/>
              <a:t>4/30/20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AFC56-386B-A44F-9627-16868EE660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4600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DEE15-EECA-084C-818C-D560C72DC660}" type="datetimeFigureOut">
              <a:rPr lang="en-US" smtClean="0"/>
              <a:t>4/30/20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AFC56-386B-A44F-9627-16868EE660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2461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DEE15-EECA-084C-818C-D560C72DC660}" type="datetimeFigureOut">
              <a:rPr lang="en-US" smtClean="0"/>
              <a:t>4/30/20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AFC56-386B-A44F-9627-16868EE660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14019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DEE15-EECA-084C-818C-D560C72DC660}" type="datetimeFigureOut">
              <a:rPr lang="en-US" smtClean="0"/>
              <a:t>4/30/20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AFC56-386B-A44F-9627-16868EE660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5314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DEE15-EECA-084C-818C-D560C72DC660}" type="datetimeFigureOut">
              <a:rPr lang="en-US" smtClean="0"/>
              <a:t>4/30/20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AFC56-386B-A44F-9627-16868EE660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89170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1DEE15-EECA-084C-818C-D560C72DC660}" type="datetimeFigureOut">
              <a:rPr lang="en-US" smtClean="0"/>
              <a:t>4/30/20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9AFC56-386B-A44F-9627-16868EE660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4845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1985" y="2871989"/>
            <a:ext cx="6322453" cy="3536794"/>
          </a:xfrm>
          <a:solidFill>
            <a:srgbClr val="D4B4CB"/>
          </a:solidFill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dirty="0" smtClean="0">
                <a:latin typeface="Comic Sans MS" panose="030F0702030302020204" pitchFamily="66" charset="0"/>
              </a:rPr>
              <a:t>Henry VII was a clever and calculating man.</a:t>
            </a:r>
          </a:p>
          <a:p>
            <a:pPr marL="0" indent="0">
              <a:buNone/>
            </a:pPr>
            <a:endParaRPr lang="en-GB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GB" dirty="0" smtClean="0">
                <a:latin typeface="Comic Sans MS" panose="030F0702030302020204" pitchFamily="66" charset="0"/>
              </a:rPr>
              <a:t>He had to work hard to secure his throne as there were still many threats he faced.</a:t>
            </a:r>
          </a:p>
          <a:p>
            <a:pPr marL="0" indent="0">
              <a:buNone/>
            </a:pPr>
            <a:endParaRPr lang="en-GB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GB" dirty="0" smtClean="0">
                <a:latin typeface="Comic Sans MS" panose="030F0702030302020204" pitchFamily="66" charset="0"/>
              </a:rPr>
              <a:t>For some he was seen as cruel, cold and uncaring.</a:t>
            </a:r>
          </a:p>
          <a:p>
            <a:pPr marL="0" indent="0">
              <a:buNone/>
            </a:pPr>
            <a:endParaRPr lang="en-GB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93183" y="130590"/>
            <a:ext cx="11655380" cy="757952"/>
          </a:xfrm>
          <a:prstGeom prst="rect">
            <a:avLst/>
          </a:prstGeom>
          <a:solidFill>
            <a:srgbClr val="B672A9"/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5400" dirty="0" smtClean="0">
                <a:solidFill>
                  <a:schemeClr val="bg1">
                    <a:lumMod val="95000"/>
                  </a:schemeClr>
                </a:solidFill>
                <a:latin typeface="Comic Sans MS" panose="030F0702030302020204" pitchFamily="66" charset="0"/>
              </a:rPr>
              <a:t>A WINTER KING?</a:t>
            </a:r>
            <a:endParaRPr lang="en-GB" sz="5400" dirty="0">
              <a:solidFill>
                <a:schemeClr val="bg1">
                  <a:lumMod val="95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60609" y="1068945"/>
            <a:ext cx="10856890" cy="1452384"/>
          </a:xfrm>
          <a:prstGeom prst="cloudCallout">
            <a:avLst>
              <a:gd name="adj1" fmla="val 21160"/>
              <a:gd name="adj2" fmla="val 101517"/>
            </a:avLst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latin typeface="Comic Sans MS" panose="030F0702030302020204" pitchFamily="66" charset="0"/>
              </a:rPr>
              <a:t>What do you think is meant by a Winter’s King?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306097" y="2664834"/>
            <a:ext cx="3757809" cy="3785652"/>
          </a:xfrm>
          <a:prstGeom prst="rect">
            <a:avLst/>
          </a:prstGeom>
          <a:solidFill>
            <a:schemeClr val="tx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  <a:latin typeface="Comic Sans MS" charset="0"/>
                <a:ea typeface="Comic Sans MS" charset="0"/>
                <a:cs typeface="Comic Sans MS" charset="0"/>
              </a:rPr>
              <a:t>Teacher insert image here</a:t>
            </a:r>
          </a:p>
          <a:p>
            <a:endParaRPr lang="en-US" sz="2400" dirty="0">
              <a:solidFill>
                <a:schemeClr val="bg1"/>
              </a:solidFill>
              <a:latin typeface="Comic Sans MS" charset="0"/>
              <a:ea typeface="Comic Sans MS" charset="0"/>
              <a:cs typeface="Comic Sans MS" charset="0"/>
            </a:endParaRPr>
          </a:p>
          <a:p>
            <a:endParaRPr lang="en-US" sz="2400" dirty="0" smtClean="0">
              <a:solidFill>
                <a:schemeClr val="bg1"/>
              </a:solidFill>
              <a:latin typeface="Comic Sans MS" charset="0"/>
              <a:ea typeface="Comic Sans MS" charset="0"/>
              <a:cs typeface="Comic Sans MS" charset="0"/>
            </a:endParaRPr>
          </a:p>
          <a:p>
            <a:endParaRPr lang="en-US" sz="2400" dirty="0">
              <a:solidFill>
                <a:schemeClr val="bg1"/>
              </a:solidFill>
              <a:latin typeface="Comic Sans MS" charset="0"/>
              <a:ea typeface="Comic Sans MS" charset="0"/>
              <a:cs typeface="Comic Sans MS" charset="0"/>
            </a:endParaRPr>
          </a:p>
          <a:p>
            <a:endParaRPr lang="en-US" sz="2400" dirty="0" smtClean="0">
              <a:solidFill>
                <a:schemeClr val="bg1"/>
              </a:solidFill>
              <a:latin typeface="Comic Sans MS" charset="0"/>
              <a:ea typeface="Comic Sans MS" charset="0"/>
              <a:cs typeface="Comic Sans MS" charset="0"/>
            </a:endParaRPr>
          </a:p>
          <a:p>
            <a:endParaRPr lang="en-US" sz="2400" dirty="0">
              <a:solidFill>
                <a:schemeClr val="bg1"/>
              </a:solidFill>
              <a:latin typeface="Comic Sans MS" charset="0"/>
              <a:ea typeface="Comic Sans MS" charset="0"/>
              <a:cs typeface="Comic Sans MS" charset="0"/>
            </a:endParaRPr>
          </a:p>
          <a:p>
            <a:endParaRPr lang="en-US" sz="2400" dirty="0" smtClean="0">
              <a:solidFill>
                <a:schemeClr val="bg1"/>
              </a:solidFill>
              <a:latin typeface="Comic Sans MS" charset="0"/>
              <a:ea typeface="Comic Sans MS" charset="0"/>
              <a:cs typeface="Comic Sans MS" charset="0"/>
            </a:endParaRPr>
          </a:p>
          <a:p>
            <a:endParaRPr lang="en-US" sz="2400" dirty="0">
              <a:solidFill>
                <a:schemeClr val="bg1"/>
              </a:solidFill>
              <a:latin typeface="Comic Sans MS" charset="0"/>
              <a:ea typeface="Comic Sans MS" charset="0"/>
              <a:cs typeface="Comic Sans MS" charset="0"/>
            </a:endParaRPr>
          </a:p>
          <a:p>
            <a:endParaRPr lang="en-US" sz="2400" dirty="0">
              <a:solidFill>
                <a:schemeClr val="bg1"/>
              </a:solidFill>
              <a:latin typeface="Comic Sans MS" charset="0"/>
              <a:ea typeface="Comic Sans MS" charset="0"/>
              <a:cs typeface="Comic Sans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3877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2106" y="1499948"/>
            <a:ext cx="7165932" cy="4537597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dirty="0" smtClean="0">
                <a:latin typeface="Comic Sans MS" charset="0"/>
                <a:ea typeface="Comic Sans MS" charset="0"/>
                <a:cs typeface="Comic Sans MS" charset="0"/>
              </a:rPr>
              <a:t>Historian Thomas Penn believes Henry VII was a ”Winter King”. This is because Penn sees Henry as ruthless and dark.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3200" dirty="0">
              <a:latin typeface="Comic Sans MS" charset="0"/>
              <a:ea typeface="Comic Sans MS" charset="0"/>
              <a:cs typeface="Comic Sans MS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dirty="0" smtClean="0">
                <a:latin typeface="Comic Sans MS" charset="0"/>
                <a:ea typeface="Comic Sans MS" charset="0"/>
                <a:cs typeface="Comic Sans MS" charset="0"/>
              </a:rPr>
              <a:t>Using the information about Henry, as well as any extra research you do, you are going to decide whether Henry deserves this nickname.</a:t>
            </a:r>
            <a:endParaRPr lang="en-US" sz="3200" dirty="0">
              <a:latin typeface="Comic Sans MS" charset="0"/>
              <a:ea typeface="Comic Sans MS" charset="0"/>
              <a:cs typeface="Comic Sans MS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93183" y="130590"/>
            <a:ext cx="11655380" cy="757952"/>
          </a:xfrm>
          <a:prstGeom prst="rect">
            <a:avLst/>
          </a:prstGeom>
          <a:solidFill>
            <a:srgbClr val="B672A9"/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5400" dirty="0" smtClean="0">
                <a:solidFill>
                  <a:schemeClr val="bg1">
                    <a:lumMod val="95000"/>
                  </a:schemeClr>
                </a:solidFill>
                <a:latin typeface="Comic Sans MS" panose="030F0702030302020204" pitchFamily="66" charset="0"/>
              </a:rPr>
              <a:t>A WINTER KING?</a:t>
            </a:r>
            <a:endParaRPr lang="en-GB" sz="5400" dirty="0">
              <a:solidFill>
                <a:schemeClr val="bg1">
                  <a:lumMod val="95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816240" y="1668359"/>
            <a:ext cx="3757809" cy="3785652"/>
          </a:xfrm>
          <a:prstGeom prst="rect">
            <a:avLst/>
          </a:prstGeom>
          <a:solidFill>
            <a:schemeClr val="tx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  <a:latin typeface="Comic Sans MS" charset="0"/>
                <a:ea typeface="Comic Sans MS" charset="0"/>
                <a:cs typeface="Comic Sans MS" charset="0"/>
              </a:rPr>
              <a:t>Teacher insert image here</a:t>
            </a:r>
          </a:p>
          <a:p>
            <a:endParaRPr lang="en-US" sz="2400" dirty="0">
              <a:solidFill>
                <a:schemeClr val="bg1"/>
              </a:solidFill>
              <a:latin typeface="Comic Sans MS" charset="0"/>
              <a:ea typeface="Comic Sans MS" charset="0"/>
              <a:cs typeface="Comic Sans MS" charset="0"/>
            </a:endParaRPr>
          </a:p>
          <a:p>
            <a:endParaRPr lang="en-US" sz="2400" dirty="0" smtClean="0">
              <a:solidFill>
                <a:schemeClr val="bg1"/>
              </a:solidFill>
              <a:latin typeface="Comic Sans MS" charset="0"/>
              <a:ea typeface="Comic Sans MS" charset="0"/>
              <a:cs typeface="Comic Sans MS" charset="0"/>
            </a:endParaRPr>
          </a:p>
          <a:p>
            <a:endParaRPr lang="en-US" sz="2400" dirty="0">
              <a:solidFill>
                <a:schemeClr val="bg1"/>
              </a:solidFill>
              <a:latin typeface="Comic Sans MS" charset="0"/>
              <a:ea typeface="Comic Sans MS" charset="0"/>
              <a:cs typeface="Comic Sans MS" charset="0"/>
            </a:endParaRPr>
          </a:p>
          <a:p>
            <a:endParaRPr lang="en-US" sz="2400" dirty="0" smtClean="0">
              <a:solidFill>
                <a:schemeClr val="bg1"/>
              </a:solidFill>
              <a:latin typeface="Comic Sans MS" charset="0"/>
              <a:ea typeface="Comic Sans MS" charset="0"/>
              <a:cs typeface="Comic Sans MS" charset="0"/>
            </a:endParaRPr>
          </a:p>
          <a:p>
            <a:endParaRPr lang="en-US" sz="2400" dirty="0">
              <a:solidFill>
                <a:schemeClr val="bg1"/>
              </a:solidFill>
              <a:latin typeface="Comic Sans MS" charset="0"/>
              <a:ea typeface="Comic Sans MS" charset="0"/>
              <a:cs typeface="Comic Sans MS" charset="0"/>
            </a:endParaRPr>
          </a:p>
          <a:p>
            <a:endParaRPr lang="en-US" sz="2400" dirty="0" smtClean="0">
              <a:solidFill>
                <a:schemeClr val="bg1"/>
              </a:solidFill>
              <a:latin typeface="Comic Sans MS" charset="0"/>
              <a:ea typeface="Comic Sans MS" charset="0"/>
              <a:cs typeface="Comic Sans MS" charset="0"/>
            </a:endParaRPr>
          </a:p>
          <a:p>
            <a:endParaRPr lang="en-US" sz="2400" dirty="0">
              <a:solidFill>
                <a:schemeClr val="bg1"/>
              </a:solidFill>
              <a:latin typeface="Comic Sans MS" charset="0"/>
              <a:ea typeface="Comic Sans MS" charset="0"/>
              <a:cs typeface="Comic Sans MS" charset="0"/>
            </a:endParaRPr>
          </a:p>
          <a:p>
            <a:endParaRPr lang="en-US" sz="2400" dirty="0">
              <a:solidFill>
                <a:schemeClr val="bg1"/>
              </a:solidFill>
              <a:latin typeface="Comic Sans MS" charset="0"/>
              <a:ea typeface="Comic Sans MS" charset="0"/>
              <a:cs typeface="Comic Sans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12114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138" y="1568048"/>
            <a:ext cx="10515600" cy="2437282"/>
          </a:xfrm>
          <a:solidFill>
            <a:schemeClr val="bg2">
              <a:lumMod val="90000"/>
            </a:schemeClr>
          </a:solidFill>
        </p:spPr>
        <p:txBody>
          <a:bodyPr/>
          <a:lstStyle/>
          <a:p>
            <a:pPr marL="514350" indent="-514350">
              <a:buAutoNum type="arabicPeriod"/>
            </a:pPr>
            <a:r>
              <a:rPr lang="en-GB" dirty="0" smtClean="0">
                <a:latin typeface="Comic Sans MS" panose="030F0702030302020204" pitchFamily="66" charset="0"/>
              </a:rPr>
              <a:t>Using the information sheet create a timeline of Henry VII reign</a:t>
            </a:r>
          </a:p>
          <a:p>
            <a:pPr marL="514350" indent="-514350">
              <a:buAutoNum type="arabicPeriod"/>
            </a:pPr>
            <a:r>
              <a:rPr lang="en-GB" dirty="0" smtClean="0">
                <a:latin typeface="Comic Sans MS" panose="030F0702030302020204" pitchFamily="66" charset="0"/>
              </a:rPr>
              <a:t>Label in different colours where Henry VII is being a successful king, and in another colour where Henry VII is unsuccessful. </a:t>
            </a:r>
          </a:p>
          <a:p>
            <a:pPr marL="0" indent="0">
              <a:buNone/>
            </a:pPr>
            <a:endParaRPr lang="en-GB" dirty="0" smtClean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93183" y="130590"/>
            <a:ext cx="11655380" cy="757952"/>
          </a:xfrm>
          <a:prstGeom prst="rect">
            <a:avLst/>
          </a:prstGeom>
          <a:solidFill>
            <a:srgbClr val="B672A9"/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5400" dirty="0" smtClean="0">
                <a:solidFill>
                  <a:schemeClr val="bg1">
                    <a:lumMod val="95000"/>
                  </a:schemeClr>
                </a:solidFill>
                <a:latin typeface="Comic Sans MS" panose="030F0702030302020204" pitchFamily="66" charset="0"/>
              </a:rPr>
              <a:t>THE REIGN OF HENRY VII</a:t>
            </a:r>
            <a:endParaRPr lang="en-GB" sz="5400" dirty="0">
              <a:solidFill>
                <a:schemeClr val="bg1">
                  <a:lumMod val="95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4005330"/>
            <a:ext cx="12455480" cy="1988106"/>
          </a:xfrm>
          <a:prstGeom prst="irregularSeal1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GB" sz="2000" b="1" dirty="0" smtClean="0">
                <a:latin typeface="Comic Sans MS" panose="030F0702030302020204" pitchFamily="66" charset="0"/>
              </a:rPr>
              <a:t>UNDERNEATH WRITE YOUR JUDGEMENT ON WHETHER HENRY VII IS A WINTER KING</a:t>
            </a:r>
            <a:endParaRPr lang="en-GB" sz="20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6869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3183" y="2541433"/>
            <a:ext cx="6916569" cy="1709934"/>
          </a:xfrm>
          <a:solidFill>
            <a:srgbClr val="D4B4CB"/>
          </a:solidFill>
        </p:spPr>
        <p:txBody>
          <a:bodyPr/>
          <a:lstStyle/>
          <a:p>
            <a:pPr marL="0" indent="0">
              <a:buNone/>
            </a:pPr>
            <a:r>
              <a:rPr lang="en-GB" dirty="0" smtClean="0">
                <a:latin typeface="Comic Sans MS" panose="030F0702030302020204" pitchFamily="66" charset="0"/>
              </a:rPr>
              <a:t>What is Henry VII biggest strength?</a:t>
            </a:r>
          </a:p>
          <a:p>
            <a:pPr marL="0" indent="0">
              <a:buNone/>
            </a:pPr>
            <a:endParaRPr lang="en-GB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GB" dirty="0" smtClean="0">
                <a:latin typeface="Comic Sans MS" panose="030F0702030302020204" pitchFamily="66" charset="0"/>
              </a:rPr>
              <a:t>What is Henry VII biggest weakness?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93183" y="130590"/>
            <a:ext cx="11655380" cy="757952"/>
          </a:xfrm>
          <a:prstGeom prst="rect">
            <a:avLst/>
          </a:prstGeom>
          <a:solidFill>
            <a:srgbClr val="B672A9"/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5400" dirty="0" smtClean="0">
                <a:solidFill>
                  <a:schemeClr val="bg1">
                    <a:lumMod val="95000"/>
                  </a:schemeClr>
                </a:solidFill>
                <a:latin typeface="Comic Sans MS" panose="030F0702030302020204" pitchFamily="66" charset="0"/>
              </a:rPr>
              <a:t>LEARNING REVIEW</a:t>
            </a:r>
            <a:endParaRPr lang="en-GB" sz="5400" dirty="0">
              <a:solidFill>
                <a:schemeClr val="bg1">
                  <a:lumMod val="95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4441372"/>
            <a:ext cx="8478982" cy="1988106"/>
          </a:xfrm>
          <a:prstGeom prst="irregularSeal1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GB" sz="2000" b="1" dirty="0" smtClean="0">
                <a:latin typeface="Comic Sans MS" panose="030F0702030302020204" pitchFamily="66" charset="0"/>
              </a:rPr>
              <a:t>Bright Sparks: How lucky do you think Henry VII was?</a:t>
            </a:r>
            <a:endParaRPr lang="en-GB" sz="2000" b="1" dirty="0">
              <a:latin typeface="Comic Sans MS" panose="030F0702030302020204" pitchFamily="66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966552" y="1891430"/>
            <a:ext cx="3757809" cy="3785652"/>
          </a:xfrm>
          <a:prstGeom prst="rect">
            <a:avLst/>
          </a:prstGeom>
          <a:solidFill>
            <a:schemeClr val="tx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  <a:latin typeface="Comic Sans MS" charset="0"/>
                <a:ea typeface="Comic Sans MS" charset="0"/>
                <a:cs typeface="Comic Sans MS" charset="0"/>
              </a:rPr>
              <a:t>Teacher insert image here</a:t>
            </a:r>
          </a:p>
          <a:p>
            <a:endParaRPr lang="en-US" sz="2400" dirty="0">
              <a:solidFill>
                <a:schemeClr val="bg1"/>
              </a:solidFill>
              <a:latin typeface="Comic Sans MS" charset="0"/>
              <a:ea typeface="Comic Sans MS" charset="0"/>
              <a:cs typeface="Comic Sans MS" charset="0"/>
            </a:endParaRPr>
          </a:p>
          <a:p>
            <a:endParaRPr lang="en-US" sz="2400" dirty="0" smtClean="0">
              <a:solidFill>
                <a:schemeClr val="bg1"/>
              </a:solidFill>
              <a:latin typeface="Comic Sans MS" charset="0"/>
              <a:ea typeface="Comic Sans MS" charset="0"/>
              <a:cs typeface="Comic Sans MS" charset="0"/>
            </a:endParaRPr>
          </a:p>
          <a:p>
            <a:endParaRPr lang="en-US" sz="2400" dirty="0">
              <a:solidFill>
                <a:schemeClr val="bg1"/>
              </a:solidFill>
              <a:latin typeface="Comic Sans MS" charset="0"/>
              <a:ea typeface="Comic Sans MS" charset="0"/>
              <a:cs typeface="Comic Sans MS" charset="0"/>
            </a:endParaRPr>
          </a:p>
          <a:p>
            <a:endParaRPr lang="en-US" sz="2400" dirty="0" smtClean="0">
              <a:solidFill>
                <a:schemeClr val="bg1"/>
              </a:solidFill>
              <a:latin typeface="Comic Sans MS" charset="0"/>
              <a:ea typeface="Comic Sans MS" charset="0"/>
              <a:cs typeface="Comic Sans MS" charset="0"/>
            </a:endParaRPr>
          </a:p>
          <a:p>
            <a:endParaRPr lang="en-US" sz="2400" dirty="0">
              <a:solidFill>
                <a:schemeClr val="bg1"/>
              </a:solidFill>
              <a:latin typeface="Comic Sans MS" charset="0"/>
              <a:ea typeface="Comic Sans MS" charset="0"/>
              <a:cs typeface="Comic Sans MS" charset="0"/>
            </a:endParaRPr>
          </a:p>
          <a:p>
            <a:endParaRPr lang="en-US" sz="2400" dirty="0" smtClean="0">
              <a:solidFill>
                <a:schemeClr val="bg1"/>
              </a:solidFill>
              <a:latin typeface="Comic Sans MS" charset="0"/>
              <a:ea typeface="Comic Sans MS" charset="0"/>
              <a:cs typeface="Comic Sans MS" charset="0"/>
            </a:endParaRPr>
          </a:p>
          <a:p>
            <a:endParaRPr lang="en-US" sz="2400" dirty="0">
              <a:solidFill>
                <a:schemeClr val="bg1"/>
              </a:solidFill>
              <a:latin typeface="Comic Sans MS" charset="0"/>
              <a:ea typeface="Comic Sans MS" charset="0"/>
              <a:cs typeface="Comic Sans MS" charset="0"/>
            </a:endParaRPr>
          </a:p>
          <a:p>
            <a:endParaRPr lang="en-US" sz="2400" dirty="0">
              <a:solidFill>
                <a:schemeClr val="bg1"/>
              </a:solidFill>
              <a:latin typeface="Comic Sans MS" charset="0"/>
              <a:ea typeface="Comic Sans MS" charset="0"/>
              <a:cs typeface="Comic Sans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9214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2667" y="1906427"/>
            <a:ext cx="5498206" cy="3184257"/>
          </a:xfrm>
          <a:solidFill>
            <a:schemeClr val="bg2">
              <a:lumMod val="9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3200" dirty="0" smtClean="0">
                <a:latin typeface="Comic Sans MS" panose="030F0702030302020204" pitchFamily="66" charset="0"/>
              </a:rPr>
              <a:t>A </a:t>
            </a:r>
            <a:r>
              <a:rPr lang="en-GB" sz="3200" dirty="0">
                <a:latin typeface="Comic Sans MS" panose="030F0702030302020204" pitchFamily="66" charset="0"/>
              </a:rPr>
              <a:t>W</a:t>
            </a:r>
            <a:r>
              <a:rPr lang="en-GB" sz="3200" dirty="0" smtClean="0">
                <a:latin typeface="Comic Sans MS" panose="030F0702030302020204" pitchFamily="66" charset="0"/>
              </a:rPr>
              <a:t>inter King?</a:t>
            </a:r>
          </a:p>
          <a:p>
            <a:pPr marL="0" indent="0">
              <a:buNone/>
            </a:pPr>
            <a:endParaRPr lang="en-GB" sz="32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GB" sz="3200" dirty="0" smtClean="0">
                <a:latin typeface="Comic Sans MS" panose="030F0702030302020204" pitchFamily="66" charset="0"/>
              </a:rPr>
              <a:t>If you were to describe Henry VII as a type of weather what would it be? Why?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93183" y="130590"/>
            <a:ext cx="11655380" cy="757952"/>
          </a:xfrm>
          <a:prstGeom prst="rect">
            <a:avLst/>
          </a:prstGeom>
          <a:solidFill>
            <a:srgbClr val="B672A9"/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5400" dirty="0" smtClean="0">
                <a:solidFill>
                  <a:schemeClr val="bg1">
                    <a:lumMod val="95000"/>
                  </a:schemeClr>
                </a:solidFill>
                <a:latin typeface="Comic Sans MS" panose="030F0702030302020204" pitchFamily="66" charset="0"/>
              </a:rPr>
              <a:t>LEARNING REVIEW</a:t>
            </a:r>
            <a:endParaRPr lang="en-GB" sz="5400" dirty="0">
              <a:solidFill>
                <a:schemeClr val="bg1">
                  <a:lumMod val="95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340251" y="1605729"/>
            <a:ext cx="3757809" cy="3785652"/>
          </a:xfrm>
          <a:prstGeom prst="rect">
            <a:avLst/>
          </a:prstGeom>
          <a:solidFill>
            <a:schemeClr val="tx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  <a:latin typeface="Comic Sans MS" charset="0"/>
                <a:ea typeface="Comic Sans MS" charset="0"/>
                <a:cs typeface="Comic Sans MS" charset="0"/>
              </a:rPr>
              <a:t>Teacher insert image here</a:t>
            </a:r>
          </a:p>
          <a:p>
            <a:endParaRPr lang="en-US" sz="2400" dirty="0">
              <a:solidFill>
                <a:schemeClr val="bg1"/>
              </a:solidFill>
              <a:latin typeface="Comic Sans MS" charset="0"/>
              <a:ea typeface="Comic Sans MS" charset="0"/>
              <a:cs typeface="Comic Sans MS" charset="0"/>
            </a:endParaRPr>
          </a:p>
          <a:p>
            <a:endParaRPr lang="en-US" sz="2400" dirty="0" smtClean="0">
              <a:solidFill>
                <a:schemeClr val="bg1"/>
              </a:solidFill>
              <a:latin typeface="Comic Sans MS" charset="0"/>
              <a:ea typeface="Comic Sans MS" charset="0"/>
              <a:cs typeface="Comic Sans MS" charset="0"/>
            </a:endParaRPr>
          </a:p>
          <a:p>
            <a:endParaRPr lang="en-US" sz="2400" dirty="0">
              <a:solidFill>
                <a:schemeClr val="bg1"/>
              </a:solidFill>
              <a:latin typeface="Comic Sans MS" charset="0"/>
              <a:ea typeface="Comic Sans MS" charset="0"/>
              <a:cs typeface="Comic Sans MS" charset="0"/>
            </a:endParaRPr>
          </a:p>
          <a:p>
            <a:endParaRPr lang="en-US" sz="2400" dirty="0" smtClean="0">
              <a:solidFill>
                <a:schemeClr val="bg1"/>
              </a:solidFill>
              <a:latin typeface="Comic Sans MS" charset="0"/>
              <a:ea typeface="Comic Sans MS" charset="0"/>
              <a:cs typeface="Comic Sans MS" charset="0"/>
            </a:endParaRPr>
          </a:p>
          <a:p>
            <a:endParaRPr lang="en-US" sz="2400" dirty="0">
              <a:solidFill>
                <a:schemeClr val="bg1"/>
              </a:solidFill>
              <a:latin typeface="Comic Sans MS" charset="0"/>
              <a:ea typeface="Comic Sans MS" charset="0"/>
              <a:cs typeface="Comic Sans MS" charset="0"/>
            </a:endParaRPr>
          </a:p>
          <a:p>
            <a:endParaRPr lang="en-US" sz="2400" dirty="0" smtClean="0">
              <a:solidFill>
                <a:schemeClr val="bg1"/>
              </a:solidFill>
              <a:latin typeface="Comic Sans MS" charset="0"/>
              <a:ea typeface="Comic Sans MS" charset="0"/>
              <a:cs typeface="Comic Sans MS" charset="0"/>
            </a:endParaRPr>
          </a:p>
          <a:p>
            <a:endParaRPr lang="en-US" sz="2400" dirty="0">
              <a:solidFill>
                <a:schemeClr val="bg1"/>
              </a:solidFill>
              <a:latin typeface="Comic Sans MS" charset="0"/>
              <a:ea typeface="Comic Sans MS" charset="0"/>
              <a:cs typeface="Comic Sans MS" charset="0"/>
            </a:endParaRPr>
          </a:p>
          <a:p>
            <a:endParaRPr lang="en-US" sz="2400" dirty="0">
              <a:solidFill>
                <a:schemeClr val="bg1"/>
              </a:solidFill>
              <a:latin typeface="Comic Sans MS" charset="0"/>
              <a:ea typeface="Comic Sans MS" charset="0"/>
              <a:cs typeface="Comic Sans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3551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290" y="210579"/>
            <a:ext cx="10515600" cy="665185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 smtClean="0">
                <a:latin typeface="Comic Sans MS" panose="030F0702030302020204" pitchFamily="66" charset="0"/>
              </a:rPr>
              <a:t>HENRY VII’S REIGN</a:t>
            </a:r>
            <a:endParaRPr lang="en-GB" dirty="0">
              <a:latin typeface="Comic Sans MS" panose="030F0702030302020204" pitchFamily="66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3477296"/>
            <a:ext cx="12376597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0" y="2125014"/>
            <a:ext cx="850006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b="1" dirty="0" smtClean="0">
                <a:latin typeface="Comic Sans MS" panose="030F0702030302020204" pitchFamily="66" charset="0"/>
              </a:rPr>
              <a:t>1485</a:t>
            </a:r>
            <a:endParaRPr lang="en-GB" b="1" dirty="0">
              <a:latin typeface="Comic Sans MS" panose="030F0702030302020204" pitchFamily="66" charset="0"/>
            </a:endParaRPr>
          </a:p>
        </p:txBody>
      </p:sp>
      <p:cxnSp>
        <p:nvCxnSpPr>
          <p:cNvPr id="8" name="Straight Connector 7"/>
          <p:cNvCxnSpPr>
            <a:endCxn id="6" idx="2"/>
          </p:cNvCxnSpPr>
          <p:nvPr/>
        </p:nvCxnSpPr>
        <p:spPr>
          <a:xfrm flipV="1">
            <a:off x="425003" y="2494346"/>
            <a:ext cx="0" cy="98295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148626" y="4552071"/>
            <a:ext cx="850006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b="1" dirty="0" smtClean="0">
                <a:latin typeface="Comic Sans MS" panose="030F0702030302020204" pitchFamily="66" charset="0"/>
              </a:rPr>
              <a:t>1490</a:t>
            </a:r>
            <a:endParaRPr lang="en-GB" b="1" dirty="0">
              <a:latin typeface="Comic Sans MS" panose="030F0702030302020204" pitchFamily="66" charset="0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 flipV="1">
            <a:off x="2573629" y="3507212"/>
            <a:ext cx="0" cy="98295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4131971" y="2129376"/>
            <a:ext cx="850006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b="1" dirty="0" smtClean="0">
                <a:latin typeface="Comic Sans MS" panose="030F0702030302020204" pitchFamily="66" charset="0"/>
              </a:rPr>
              <a:t>1495</a:t>
            </a:r>
            <a:endParaRPr lang="en-GB" b="1" dirty="0">
              <a:latin typeface="Comic Sans MS" panose="030F0702030302020204" pitchFamily="66" charset="0"/>
            </a:endParaRPr>
          </a:p>
        </p:txBody>
      </p:sp>
      <p:cxnSp>
        <p:nvCxnSpPr>
          <p:cNvPr id="14" name="Straight Connector 13"/>
          <p:cNvCxnSpPr>
            <a:endCxn id="13" idx="2"/>
          </p:cNvCxnSpPr>
          <p:nvPr/>
        </p:nvCxnSpPr>
        <p:spPr>
          <a:xfrm flipV="1">
            <a:off x="4556974" y="2498708"/>
            <a:ext cx="0" cy="98295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8302579" y="2125014"/>
            <a:ext cx="850006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b="1" dirty="0" smtClean="0">
                <a:latin typeface="Comic Sans MS" panose="030F0702030302020204" pitchFamily="66" charset="0"/>
              </a:rPr>
              <a:t>1505</a:t>
            </a:r>
            <a:endParaRPr lang="en-GB" b="1" dirty="0">
              <a:latin typeface="Comic Sans MS" panose="030F0702030302020204" pitchFamily="66" charset="0"/>
            </a:endParaRPr>
          </a:p>
        </p:txBody>
      </p:sp>
      <p:cxnSp>
        <p:nvCxnSpPr>
          <p:cNvPr id="16" name="Straight Connector 15"/>
          <p:cNvCxnSpPr>
            <a:endCxn id="15" idx="2"/>
          </p:cNvCxnSpPr>
          <p:nvPr/>
        </p:nvCxnSpPr>
        <p:spPr>
          <a:xfrm flipV="1">
            <a:off x="8727582" y="2494346"/>
            <a:ext cx="0" cy="98295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6370750" y="4552071"/>
            <a:ext cx="850006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b="1" dirty="0" smtClean="0">
                <a:latin typeface="Comic Sans MS" panose="030F0702030302020204" pitchFamily="66" charset="0"/>
              </a:rPr>
              <a:t>1500</a:t>
            </a:r>
            <a:endParaRPr lang="en-GB" b="1" dirty="0">
              <a:latin typeface="Comic Sans MS" panose="030F0702030302020204" pitchFamily="66" charset="0"/>
            </a:endParaRPr>
          </a:p>
        </p:txBody>
      </p:sp>
      <p:cxnSp>
        <p:nvCxnSpPr>
          <p:cNvPr id="18" name="Straight Connector 17"/>
          <p:cNvCxnSpPr/>
          <p:nvPr/>
        </p:nvCxnSpPr>
        <p:spPr>
          <a:xfrm flipV="1">
            <a:off x="6795753" y="3507212"/>
            <a:ext cx="0" cy="98295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1314091" y="4552071"/>
            <a:ext cx="850006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b="1" dirty="0" smtClean="0">
                <a:latin typeface="Comic Sans MS" panose="030F0702030302020204" pitchFamily="66" charset="0"/>
              </a:rPr>
              <a:t>1510</a:t>
            </a:r>
            <a:endParaRPr lang="en-GB" b="1" dirty="0">
              <a:latin typeface="Comic Sans MS" panose="030F0702030302020204" pitchFamily="66" charset="0"/>
            </a:endParaRPr>
          </a:p>
        </p:txBody>
      </p:sp>
      <p:cxnSp>
        <p:nvCxnSpPr>
          <p:cNvPr id="20" name="Straight Connector 19"/>
          <p:cNvCxnSpPr/>
          <p:nvPr/>
        </p:nvCxnSpPr>
        <p:spPr>
          <a:xfrm flipV="1">
            <a:off x="11739094" y="3507212"/>
            <a:ext cx="0" cy="98295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52087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236</Words>
  <Application>Microsoft Macintosh PowerPoint</Application>
  <PresentationFormat>Widescreen</PresentationFormat>
  <Paragraphs>59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Calibri</vt:lpstr>
      <vt:lpstr>Calibri Light</vt:lpstr>
      <vt:lpstr>Comic Sans MS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HENRY VII’S REIGN</vt:lpstr>
    </vt:vector>
  </TitlesOfParts>
  <Company/>
  <LinksUpToDate>false</LinksUpToDate>
  <SharedDoc>false</SharedDoc>
  <HyperlinksChanged>false</HyperlinksChanged>
  <AppVersion>15.0037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Emma Bevan</dc:creator>
  <cp:lastModifiedBy>Emma Bevan</cp:lastModifiedBy>
  <cp:revision>3</cp:revision>
  <dcterms:created xsi:type="dcterms:W3CDTF">2020-04-30T10:41:59Z</dcterms:created>
  <dcterms:modified xsi:type="dcterms:W3CDTF">2020-04-30T11:16:56Z</dcterms:modified>
</cp:coreProperties>
</file>