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9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Belben" initials="JB"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8415" autoAdjust="0"/>
  </p:normalViewPr>
  <p:slideViewPr>
    <p:cSldViewPr snapToGrid="0" snapToObjects="1">
      <p:cViewPr varScale="1">
        <p:scale>
          <a:sx n="111" d="100"/>
          <a:sy n="111" d="100"/>
        </p:scale>
        <p:origin x="1080"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DCD6AE-0980-1545-A707-1D7C08C627CC}" type="datetimeFigureOut">
              <a:rPr lang="en-US" smtClean="0"/>
              <a:t>6/15/20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B93A2A-0A60-9E4C-B30E-C3D88B0E381D}" type="slidenum">
              <a:rPr lang="en-US" smtClean="0"/>
              <a:t>‹#›</a:t>
            </a:fld>
            <a:endParaRPr lang="en-US"/>
          </a:p>
        </p:txBody>
      </p:sp>
    </p:spTree>
    <p:extLst>
      <p:ext uri="{BB962C8B-B14F-4D97-AF65-F5344CB8AC3E}">
        <p14:creationId xmlns:p14="http://schemas.microsoft.com/office/powerpoint/2010/main" val="1982061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C17DBE9-7AD1-43DF-9B46-6AB075852D3A}" type="slidenum">
              <a:rPr lang="en-GB" smtClean="0"/>
              <a:t>1</a:t>
            </a:fld>
            <a:endParaRPr lang="en-GB"/>
          </a:p>
        </p:txBody>
      </p:sp>
    </p:spTree>
    <p:extLst>
      <p:ext uri="{BB962C8B-B14F-4D97-AF65-F5344CB8AC3E}">
        <p14:creationId xmlns:p14="http://schemas.microsoft.com/office/powerpoint/2010/main" val="2584641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068416" y="6356350"/>
            <a:ext cx="4459357" cy="365125"/>
          </a:xfrm>
          <a:prstGeom prst="rect">
            <a:avLst/>
          </a:prstGeom>
        </p:spPr>
        <p:txBody>
          <a:bodyPr/>
          <a:lstStyle>
            <a:lvl1pPr algn="ctr">
              <a:defRPr>
                <a:latin typeface="Arial" panose="020B0604020202020204" pitchFamily="34" charset="0"/>
                <a:cs typeface="Arial" panose="020B0604020202020204" pitchFamily="34" charset="0"/>
              </a:defRPr>
            </a:lvl1pPr>
          </a:lstStyle>
          <a:p>
            <a:fld id="{91DB7F08-A76A-C04F-AC2D-B8A23795015F}" type="slidenum">
              <a:rPr lang="en-US" smtClean="0"/>
              <a:pPr/>
              <a:t>‹#›</a:t>
            </a:fld>
            <a:endParaRPr lang="en-US" dirty="0"/>
          </a:p>
        </p:txBody>
      </p:sp>
      <p:sp>
        <p:nvSpPr>
          <p:cNvPr id="7" name="Title Placeholder 1"/>
          <p:cNvSpPr>
            <a:spLocks noGrp="1"/>
          </p:cNvSpPr>
          <p:nvPr>
            <p:ph type="title"/>
          </p:nvPr>
        </p:nvSpPr>
        <p:spPr>
          <a:xfrm>
            <a:off x="720000" y="360000"/>
            <a:ext cx="10515600" cy="1325563"/>
          </a:xfrm>
          <a:prstGeom prst="rect">
            <a:avLst/>
          </a:prstGeom>
        </p:spPr>
        <p:txBody>
          <a:bodyPr vert="horz" lIns="0" tIns="0" rIns="0" bIns="0" rtlCol="0" anchor="t" anchorCtr="0">
            <a:normAutofit/>
          </a:bodyPr>
          <a:lstStyle/>
          <a:p>
            <a:r>
              <a:rPr lang="en-US" dirty="0"/>
              <a:t>Click to edit Master title style</a:t>
            </a:r>
          </a:p>
        </p:txBody>
      </p:sp>
      <p:sp>
        <p:nvSpPr>
          <p:cNvPr id="8" name="Text Placeholder 2"/>
          <p:cNvSpPr>
            <a:spLocks noGrp="1"/>
          </p:cNvSpPr>
          <p:nvPr>
            <p:ph idx="1"/>
          </p:nvPr>
        </p:nvSpPr>
        <p:spPr>
          <a:xfrm>
            <a:off x="720000" y="1620000"/>
            <a:ext cx="10515600" cy="4351338"/>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2427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9A9A0D-1F8F-459E-AFBE-A1CEA44A7723}"/>
              </a:ext>
            </a:extLst>
          </p:cNvPr>
          <p:cNvSpPr>
            <a:spLocks noGrp="1"/>
          </p:cNvSpPr>
          <p:nvPr>
            <p:ph type="dt" sz="half" idx="10"/>
          </p:nvPr>
        </p:nvSpPr>
        <p:spPr/>
        <p:txBody>
          <a:bodyPr/>
          <a:lstStyle/>
          <a:p>
            <a:fld id="{073EAA5E-CC62-4E4C-A248-6BEF67346FA5}" type="datetimeFigureOut">
              <a:rPr lang="en-GB" smtClean="0"/>
              <a:t>15/06/2020</a:t>
            </a:fld>
            <a:endParaRPr lang="en-GB"/>
          </a:p>
        </p:txBody>
      </p:sp>
      <p:sp>
        <p:nvSpPr>
          <p:cNvPr id="3" name="Footer Placeholder 2">
            <a:extLst>
              <a:ext uri="{FF2B5EF4-FFF2-40B4-BE49-F238E27FC236}">
                <a16:creationId xmlns:a16="http://schemas.microsoft.com/office/drawing/2014/main" id="{4AFD440F-9794-41B3-8C61-820C73925EA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5FFBB58-DD0E-4D7C-80A8-2084F5E57A8B}"/>
              </a:ext>
            </a:extLst>
          </p:cNvPr>
          <p:cNvSpPr>
            <a:spLocks noGrp="1"/>
          </p:cNvSpPr>
          <p:nvPr>
            <p:ph type="sldNum" sz="quarter" idx="12"/>
          </p:nvPr>
        </p:nvSpPr>
        <p:spPr>
          <a:xfrm>
            <a:off x="4068416" y="6356350"/>
            <a:ext cx="4459357" cy="365125"/>
          </a:xfrm>
          <a:prstGeom prst="rect">
            <a:avLst/>
          </a:prstGeom>
        </p:spPr>
        <p:txBody>
          <a:bodyPr/>
          <a:lstStyle/>
          <a:p>
            <a:fld id="{A9A3556D-3B92-4B9D-B8AA-444D56E37B4E}" type="slidenum">
              <a:rPr lang="en-GB" smtClean="0"/>
              <a:t>‹#›</a:t>
            </a:fld>
            <a:endParaRPr lang="en-GB"/>
          </a:p>
        </p:txBody>
      </p:sp>
    </p:spTree>
    <p:extLst>
      <p:ext uri="{BB962C8B-B14F-4D97-AF65-F5344CB8AC3E}">
        <p14:creationId xmlns:p14="http://schemas.microsoft.com/office/powerpoint/2010/main" val="89979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g"/><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62A55CFA-19C1-4766-B625-9C7B34FF4224}"/>
              </a:ext>
            </a:extLst>
          </p:cNvPr>
          <p:cNvSpPr txBox="1"/>
          <p:nvPr userDrawn="1"/>
        </p:nvSpPr>
        <p:spPr>
          <a:xfrm>
            <a:off x="140434" y="6394536"/>
            <a:ext cx="7148946" cy="276999"/>
          </a:xfrm>
          <a:prstGeom prst="rect">
            <a:avLst/>
          </a:prstGeom>
          <a:noFill/>
        </p:spPr>
        <p:txBody>
          <a:bodyPr wrap="square" rtlCol="0">
            <a:spAutoFit/>
          </a:bodyPr>
          <a:lstStyle/>
          <a:p>
            <a:r>
              <a:rPr lang="en-US" sz="1200" dirty="0">
                <a:latin typeface="Arial Rounded MT" charset="0"/>
                <a:ea typeface="Arial Rounded MT" charset="0"/>
                <a:cs typeface="Arial Rounded MT" charset="0"/>
              </a:rPr>
              <a:t>Exploring and Teaching the Korean War </a:t>
            </a:r>
            <a:r>
              <a:rPr lang="en-US" sz="1200" dirty="0">
                <a:solidFill>
                  <a:schemeClr val="accent5">
                    <a:lumMod val="75000"/>
                  </a:schemeClr>
                </a:solidFill>
                <a:latin typeface="Arial Rounded MT" charset="0"/>
                <a:ea typeface="Arial Rounded MT" charset="0"/>
                <a:cs typeface="Arial Rounded MT" charset="0"/>
              </a:rPr>
              <a:t>| Lesson 1.1</a:t>
            </a:r>
          </a:p>
        </p:txBody>
      </p:sp>
      <p:pic>
        <p:nvPicPr>
          <p:cNvPr id="8" name="Picture 7">
            <a:extLst>
              <a:ext uri="{FF2B5EF4-FFF2-40B4-BE49-F238E27FC236}">
                <a16:creationId xmlns:a16="http://schemas.microsoft.com/office/drawing/2014/main" id="{4D5294E6-D97D-4975-BA83-6E167677D1D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597553" y="6155943"/>
            <a:ext cx="1244600" cy="413502"/>
          </a:xfrm>
          <a:prstGeom prst="rect">
            <a:avLst/>
          </a:prstGeom>
        </p:spPr>
      </p:pic>
      <p:pic>
        <p:nvPicPr>
          <p:cNvPr id="9" name="Picture 8">
            <a:extLst>
              <a:ext uri="{FF2B5EF4-FFF2-40B4-BE49-F238E27FC236}">
                <a16:creationId xmlns:a16="http://schemas.microsoft.com/office/drawing/2014/main" id="{2964E386-5C5D-4D8D-9744-182699CB0F87}"/>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994553" y="5794901"/>
            <a:ext cx="1205442" cy="850900"/>
          </a:xfrm>
          <a:prstGeom prst="rect">
            <a:avLst/>
          </a:prstGeom>
        </p:spPr>
      </p:pic>
      <p:sp>
        <p:nvSpPr>
          <p:cNvPr id="10" name="Rectangle 9"/>
          <p:cNvSpPr/>
          <p:nvPr userDrawn="1"/>
        </p:nvSpPr>
        <p:spPr>
          <a:xfrm>
            <a:off x="0" y="6729881"/>
            <a:ext cx="12192000" cy="13349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1273567" y="5828033"/>
            <a:ext cx="814552" cy="814552"/>
          </a:xfrm>
          <a:prstGeom prst="rect">
            <a:avLst/>
          </a:prstGeom>
        </p:spPr>
      </p:pic>
    </p:spTree>
    <p:extLst>
      <p:ext uri="{BB962C8B-B14F-4D97-AF65-F5344CB8AC3E}">
        <p14:creationId xmlns:p14="http://schemas.microsoft.com/office/powerpoint/2010/main" val="126781442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l" defTabSz="914400" rtl="0" eaLnBrk="1" latinLnBrk="0" hangingPunct="1">
        <a:lnSpc>
          <a:spcPct val="90000"/>
        </a:lnSpc>
        <a:spcBef>
          <a:spcPct val="0"/>
        </a:spcBef>
        <a:buNone/>
        <a:defRPr sz="4400" kern="1200">
          <a:solidFill>
            <a:schemeClr val="tx1"/>
          </a:solidFill>
          <a:latin typeface="Arial" charset="0"/>
          <a:ea typeface="Arial" charset="0"/>
          <a:cs typeface="Arial"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78147744"/>
              </p:ext>
            </p:extLst>
          </p:nvPr>
        </p:nvGraphicFramePr>
        <p:xfrm>
          <a:off x="720000" y="1260000"/>
          <a:ext cx="10515600" cy="4114044"/>
        </p:xfrm>
        <a:graphic>
          <a:graphicData uri="http://schemas.openxmlformats.org/drawingml/2006/table">
            <a:tbl>
              <a:tblPr firstRow="1" bandRow="1">
                <a:tableStyleId>{5940675A-B579-460E-94D1-54222C63F5DA}</a:tableStyleId>
              </a:tblPr>
              <a:tblGrid>
                <a:gridCol w="3505200">
                  <a:extLst>
                    <a:ext uri="{9D8B030D-6E8A-4147-A177-3AD203B41FA5}">
                      <a16:colId xmlns:a16="http://schemas.microsoft.com/office/drawing/2014/main" val="1810338823"/>
                    </a:ext>
                  </a:extLst>
                </a:gridCol>
                <a:gridCol w="3505200">
                  <a:extLst>
                    <a:ext uri="{9D8B030D-6E8A-4147-A177-3AD203B41FA5}">
                      <a16:colId xmlns:a16="http://schemas.microsoft.com/office/drawing/2014/main" val="1284170561"/>
                    </a:ext>
                  </a:extLst>
                </a:gridCol>
                <a:gridCol w="3505200">
                  <a:extLst>
                    <a:ext uri="{9D8B030D-6E8A-4147-A177-3AD203B41FA5}">
                      <a16:colId xmlns:a16="http://schemas.microsoft.com/office/drawing/2014/main" val="1695657504"/>
                    </a:ext>
                  </a:extLst>
                </a:gridCol>
              </a:tblGrid>
              <a:tr h="137122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latin typeface="Arial" panose="020B0604020202020204" pitchFamily="34" charset="0"/>
                          <a:cs typeface="Arial" panose="020B0604020202020204" pitchFamily="34" charset="0"/>
                        </a:rPr>
                        <a:t>At</a:t>
                      </a:r>
                      <a:r>
                        <a:rPr lang="en-GB" sz="1200" baseline="0" dirty="0">
                          <a:latin typeface="Arial" panose="020B0604020202020204" pitchFamily="34" charset="0"/>
                          <a:cs typeface="Arial" panose="020B0604020202020204" pitchFamily="34" charset="0"/>
                        </a:rPr>
                        <a:t> the end of the Second World War, there were Soviet troops all over Eastern Europe. </a:t>
                      </a:r>
                      <a:r>
                        <a:rPr lang="en-GB" sz="1200" kern="1200" dirty="0">
                          <a:solidFill>
                            <a:schemeClr val="tx1"/>
                          </a:solidFill>
                          <a:effectLst/>
                          <a:latin typeface="Arial" panose="020B0604020202020204" pitchFamily="34" charset="0"/>
                          <a:ea typeface="+mn-ea"/>
                          <a:cs typeface="Arial" panose="020B0604020202020204" pitchFamily="34" charset="0"/>
                        </a:rPr>
                        <a:t>The Americans saw this as expansion of communism and they determined to stop any further expansion. This policy became known as </a:t>
                      </a:r>
                      <a:r>
                        <a:rPr lang="en-GB" sz="1200" b="1" kern="1200" dirty="0">
                          <a:solidFill>
                            <a:schemeClr val="tx1"/>
                          </a:solidFill>
                          <a:effectLst/>
                          <a:latin typeface="Arial" panose="020B0604020202020204" pitchFamily="34" charset="0"/>
                          <a:ea typeface="+mn-ea"/>
                          <a:cs typeface="Arial" panose="020B0604020202020204" pitchFamily="34" charset="0"/>
                        </a:rPr>
                        <a:t>containment</a:t>
                      </a:r>
                      <a:r>
                        <a:rPr lang="en-GB" sz="1200" kern="1200" dirty="0">
                          <a:solidFill>
                            <a:schemeClr val="tx1"/>
                          </a:solidFill>
                          <a:effectLst/>
                          <a:latin typeface="Arial" panose="020B0604020202020204" pitchFamily="34" charset="0"/>
                          <a:ea typeface="+mn-ea"/>
                          <a:cs typeface="Arial" panose="020B0604020202020204" pitchFamily="34" charset="0"/>
                        </a:rPr>
                        <a:t>. </a:t>
                      </a:r>
                    </a:p>
                  </a:txBody>
                  <a:tcPr anchor="ctr"/>
                </a:tc>
                <a:tc>
                  <a:txBody>
                    <a:bodyPr/>
                    <a:lstStyle/>
                    <a:p>
                      <a:pPr marL="0" indent="0">
                        <a:buFont typeface="Arial" panose="020B0604020202020204" pitchFamily="34" charset="0"/>
                        <a:buNone/>
                      </a:pPr>
                      <a:r>
                        <a:rPr lang="en-GB" sz="1200" dirty="0">
                          <a:latin typeface="Arial" panose="020B0604020202020204" pitchFamily="34" charset="0"/>
                          <a:cs typeface="Arial" panose="020B0604020202020204" pitchFamily="34" charset="0"/>
                        </a:rPr>
                        <a:t>China had also become communist in 1949. The</a:t>
                      </a:r>
                      <a:r>
                        <a:rPr lang="en-GB" sz="1200" baseline="0" dirty="0">
                          <a:latin typeface="Arial" panose="020B0604020202020204" pitchFamily="34" charset="0"/>
                          <a:cs typeface="Arial" panose="020B0604020202020204" pitchFamily="34" charset="0"/>
                        </a:rPr>
                        <a:t> </a:t>
                      </a:r>
                      <a:r>
                        <a:rPr lang="en-GB" sz="1200" dirty="0">
                          <a:latin typeface="Arial" panose="020B0604020202020204" pitchFamily="34" charset="0"/>
                          <a:cs typeface="Arial" panose="020B0604020202020204" pitchFamily="34" charset="0"/>
                        </a:rPr>
                        <a:t>Americans had always seen China as their ally </a:t>
                      </a:r>
                      <a:r>
                        <a:rPr lang="en-GB" sz="1200" baseline="0" dirty="0">
                          <a:latin typeface="Arial" panose="020B0604020202020204" pitchFamily="34" charset="0"/>
                          <a:cs typeface="Arial" panose="020B0604020202020204" pitchFamily="34" charset="0"/>
                        </a:rPr>
                        <a:t>and were stung by this</a:t>
                      </a:r>
                      <a:r>
                        <a:rPr lang="en-GB" sz="1200" dirty="0">
                          <a:latin typeface="Arial" panose="020B0604020202020204" pitchFamily="34" charset="0"/>
                          <a:cs typeface="Arial" panose="020B0604020202020204" pitchFamily="34" charset="0"/>
                        </a:rPr>
                        <a:t>. Now, suddenly, a massive new communist state had appeared on the map. China shared a border with Korea.</a:t>
                      </a:r>
                    </a:p>
                  </a:txBody>
                  <a:tcPr anchor="ctr"/>
                </a:tc>
                <a:tc>
                  <a:txBody>
                    <a:bodyPr/>
                    <a:lstStyle/>
                    <a:p>
                      <a:pPr marL="0" indent="0">
                        <a:buFont typeface="Arial" panose="020B0604020202020204" pitchFamily="34" charset="0"/>
                        <a:buNone/>
                      </a:pPr>
                      <a:r>
                        <a:rPr lang="en-GB" sz="1200" dirty="0">
                          <a:latin typeface="Arial" panose="020B0604020202020204" pitchFamily="34" charset="0"/>
                          <a:cs typeface="Arial" panose="020B0604020202020204" pitchFamily="34" charset="0"/>
                        </a:rPr>
                        <a:t>Korea already had bitter internal</a:t>
                      </a:r>
                      <a:r>
                        <a:rPr lang="en-GB" sz="1200" baseline="0" dirty="0">
                          <a:latin typeface="Arial" panose="020B0604020202020204" pitchFamily="34" charset="0"/>
                          <a:cs typeface="Arial" panose="020B0604020202020204" pitchFamily="34" charset="0"/>
                        </a:rPr>
                        <a:t> </a:t>
                      </a:r>
                      <a:r>
                        <a:rPr lang="en-GB" sz="1200" dirty="0">
                          <a:latin typeface="Arial" panose="020B0604020202020204" pitchFamily="34" charset="0"/>
                          <a:cs typeface="Arial" panose="020B0604020202020204" pitchFamily="34" charset="0"/>
                        </a:rPr>
                        <a:t>divisions in 1945. Peasants</a:t>
                      </a:r>
                      <a:r>
                        <a:rPr lang="en-GB" sz="1200" baseline="0" dirty="0">
                          <a:latin typeface="Arial" panose="020B0604020202020204" pitchFamily="34" charset="0"/>
                          <a:cs typeface="Arial" panose="020B0604020202020204" pitchFamily="34" charset="0"/>
                        </a:rPr>
                        <a:t> made up about 80% of the population and were treated poorly by their landlords. This created tensions within Korean society.</a:t>
                      </a:r>
                      <a:endParaRPr lang="en-GB" sz="12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108808801"/>
                  </a:ext>
                </a:extLst>
              </a:tr>
              <a:tr h="1371222">
                <a:tc>
                  <a:txBody>
                    <a:bodyPr/>
                    <a:lstStyle/>
                    <a:p>
                      <a:pPr marL="0" indent="0">
                        <a:buFont typeface="Arial" panose="020B0604020202020204" pitchFamily="34" charset="0"/>
                        <a:buNone/>
                      </a:pPr>
                      <a:r>
                        <a:rPr lang="en-GB" sz="1200" dirty="0">
                          <a:latin typeface="Arial" panose="020B0604020202020204" pitchFamily="34" charset="0"/>
                          <a:cs typeface="Arial" panose="020B0604020202020204" pitchFamily="34" charset="0"/>
                        </a:rPr>
                        <a:t>Japan had occupied Korea between 1910 and 1945.</a:t>
                      </a:r>
                      <a:r>
                        <a:rPr lang="en-GB" sz="1200" baseline="0" dirty="0">
                          <a:latin typeface="Arial" panose="020B0604020202020204" pitchFamily="34" charset="0"/>
                          <a:cs typeface="Arial" panose="020B0604020202020204" pitchFamily="34" charset="0"/>
                        </a:rPr>
                        <a:t> Many poorer Koreans believed that their landlords and those higher up in society collaborated (sided with) the Japanese, betraying them.</a:t>
                      </a:r>
                      <a:endParaRPr lang="en-GB" sz="1200" dirty="0">
                        <a:latin typeface="Arial" panose="020B0604020202020204" pitchFamily="34" charset="0"/>
                        <a:cs typeface="Arial" panose="020B0604020202020204" pitchFamily="34" charset="0"/>
                      </a:endParaRPr>
                    </a:p>
                  </a:txBody>
                  <a:tcPr anchor="ctr"/>
                </a:tc>
                <a:tc>
                  <a:txBody>
                    <a:bodyPr/>
                    <a:lstStyle/>
                    <a:p>
                      <a:pPr marL="0" indent="0">
                        <a:buFont typeface="Arial" panose="020B0604020202020204" pitchFamily="34" charset="0"/>
                        <a:buNone/>
                      </a:pPr>
                      <a:r>
                        <a:rPr lang="en-GB" sz="1200" dirty="0">
                          <a:latin typeface="Arial" panose="020B0604020202020204" pitchFamily="34" charset="0"/>
                          <a:cs typeface="Arial" panose="020B0604020202020204" pitchFamily="34" charset="0"/>
                        </a:rPr>
                        <a:t>American spies reported to the US President Truman that the</a:t>
                      </a:r>
                      <a:r>
                        <a:rPr lang="en-GB" sz="1200" baseline="0" dirty="0">
                          <a:latin typeface="Arial" panose="020B0604020202020204" pitchFamily="34" charset="0"/>
                          <a:cs typeface="Arial" panose="020B0604020202020204" pitchFamily="34" charset="0"/>
                        </a:rPr>
                        <a:t> USSR</a:t>
                      </a:r>
                      <a:r>
                        <a:rPr lang="en-GB" sz="1200" dirty="0">
                          <a:latin typeface="Arial" panose="020B0604020202020204" pitchFamily="34" charset="0"/>
                          <a:cs typeface="Arial" panose="020B0604020202020204" pitchFamily="34" charset="0"/>
                        </a:rPr>
                        <a:t> was providing support and resources to help communists to win power in Malaya, Indonesia, Burma, the Philippines and Korea. </a:t>
                      </a:r>
                    </a:p>
                  </a:txBody>
                  <a:tcPr anchor="ctr"/>
                </a:tc>
                <a:tc>
                  <a:txBody>
                    <a:bodyPr/>
                    <a:lstStyle/>
                    <a:p>
                      <a:pPr marL="0" indent="0">
                        <a:buFont typeface="Arial" panose="020B0604020202020204" pitchFamily="34" charset="0"/>
                        <a:buNone/>
                      </a:pPr>
                      <a:r>
                        <a:rPr lang="en-GB" sz="1200" dirty="0">
                          <a:latin typeface="Arial" panose="020B0604020202020204" pitchFamily="34" charset="0"/>
                          <a:cs typeface="Arial" panose="020B0604020202020204" pitchFamily="34" charset="0"/>
                        </a:rPr>
                        <a:t>When Korea was liberated from Japan in 1945, many Koreans wanted to set up a Korean</a:t>
                      </a:r>
                      <a:r>
                        <a:rPr lang="en-GB" sz="1200" baseline="0" dirty="0">
                          <a:latin typeface="Arial" panose="020B0604020202020204" pitchFamily="34" charset="0"/>
                          <a:cs typeface="Arial" panose="020B0604020202020204" pitchFamily="34" charset="0"/>
                        </a:rPr>
                        <a:t> People’s Republic to give land back to the peasants. But the US occupiers in the South refused to let this happen. They allowed the undemocratic </a:t>
                      </a:r>
                      <a:r>
                        <a:rPr lang="en-GB" sz="1200" baseline="0" dirty="0" err="1">
                          <a:latin typeface="Arial" panose="020B0604020202020204" pitchFamily="34" charset="0"/>
                          <a:cs typeface="Arial" panose="020B0604020202020204" pitchFamily="34" charset="0"/>
                        </a:rPr>
                        <a:t>Syngman</a:t>
                      </a:r>
                      <a:r>
                        <a:rPr lang="en-GB" sz="1200" baseline="0" dirty="0">
                          <a:latin typeface="Arial" panose="020B0604020202020204" pitchFamily="34" charset="0"/>
                          <a:cs typeface="Arial" panose="020B0604020202020204" pitchFamily="34" charset="0"/>
                        </a:rPr>
                        <a:t> Rhee and his supporters to take over. </a:t>
                      </a:r>
                      <a:endParaRPr lang="en-GB" sz="12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682381247"/>
                  </a:ext>
                </a:extLst>
              </a:tr>
              <a:tr h="1371222">
                <a:tc>
                  <a:txBody>
                    <a:bodyPr/>
                    <a:lstStyle/>
                    <a:p>
                      <a:pPr marL="0" indent="0">
                        <a:buFont typeface="Arial" panose="020B0604020202020204" pitchFamily="34" charset="0"/>
                        <a:buNone/>
                      </a:pPr>
                      <a:r>
                        <a:rPr lang="en-GB" sz="1200" dirty="0">
                          <a:latin typeface="Arial" panose="020B0604020202020204" pitchFamily="34" charset="0"/>
                          <a:cs typeface="Arial" panose="020B0604020202020204" pitchFamily="34" charset="0"/>
                        </a:rPr>
                        <a:t>There was already widespread violence,</a:t>
                      </a:r>
                      <a:r>
                        <a:rPr lang="en-GB" sz="1200" baseline="0" dirty="0">
                          <a:latin typeface="Arial" panose="020B0604020202020204" pitchFamily="34" charset="0"/>
                          <a:cs typeface="Arial" panose="020B0604020202020204" pitchFamily="34" charset="0"/>
                        </a:rPr>
                        <a:t> uprisings </a:t>
                      </a:r>
                      <a:r>
                        <a:rPr lang="en-GB" sz="1200" dirty="0">
                          <a:latin typeface="Arial" panose="020B0604020202020204" pitchFamily="34" charset="0"/>
                          <a:cs typeface="Arial" panose="020B0604020202020204" pitchFamily="34" charset="0"/>
                        </a:rPr>
                        <a:t>and assassinations across the South under </a:t>
                      </a:r>
                      <a:r>
                        <a:rPr lang="en-GB" sz="1200" dirty="0" err="1">
                          <a:latin typeface="Arial" panose="020B0604020202020204" pitchFamily="34" charset="0"/>
                          <a:cs typeface="Arial" panose="020B0604020202020204" pitchFamily="34" charset="0"/>
                        </a:rPr>
                        <a:t>Syngman</a:t>
                      </a:r>
                      <a:r>
                        <a:rPr lang="en-GB" sz="1200" baseline="0" dirty="0">
                          <a:latin typeface="Arial" panose="020B0604020202020204" pitchFamily="34" charset="0"/>
                          <a:cs typeface="Arial" panose="020B0604020202020204" pitchFamily="34" charset="0"/>
                        </a:rPr>
                        <a:t> Rhee before 1950.  </a:t>
                      </a:r>
                      <a:endParaRPr lang="en-GB" sz="1200"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latin typeface="Arial" panose="020B0604020202020204" pitchFamily="34" charset="0"/>
                          <a:cs typeface="Arial" panose="020B0604020202020204" pitchFamily="34" charset="0"/>
                        </a:rPr>
                        <a:t>There was bitter hostility between the North</a:t>
                      </a:r>
                      <a:r>
                        <a:rPr lang="en-GB" sz="1200" baseline="0" dirty="0">
                          <a:latin typeface="Arial" panose="020B0604020202020204" pitchFamily="34" charset="0"/>
                          <a:cs typeface="Arial" panose="020B0604020202020204" pitchFamily="34" charset="0"/>
                        </a:rPr>
                        <a:t> Korean </a:t>
                      </a:r>
                      <a:r>
                        <a:rPr lang="en-GB" sz="1200" dirty="0">
                          <a:latin typeface="Arial" panose="020B0604020202020204" pitchFamily="34" charset="0"/>
                          <a:cs typeface="Arial" panose="020B0604020202020204" pitchFamily="34" charset="0"/>
                        </a:rPr>
                        <a:t>communist leader, Kim Il Sung, and </a:t>
                      </a:r>
                      <a:r>
                        <a:rPr lang="en-GB" sz="1200" dirty="0" err="1">
                          <a:latin typeface="Arial" panose="020B0604020202020204" pitchFamily="34" charset="0"/>
                          <a:cs typeface="Arial" panose="020B0604020202020204" pitchFamily="34" charset="0"/>
                        </a:rPr>
                        <a:t>Syngman</a:t>
                      </a:r>
                      <a:r>
                        <a:rPr lang="en-GB" sz="1200" dirty="0">
                          <a:latin typeface="Arial" panose="020B0604020202020204" pitchFamily="34" charset="0"/>
                          <a:cs typeface="Arial" panose="020B0604020202020204" pitchFamily="34" charset="0"/>
                        </a:rPr>
                        <a:t> Rhee, President of South Korea.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latin typeface="Arial" panose="020B0604020202020204" pitchFamily="34" charset="0"/>
                          <a:cs typeface="Arial" panose="020B0604020202020204" pitchFamily="34" charset="0"/>
                        </a:rPr>
                        <a:t>Kim Il Sung was eager to gain more power. North Korea quickly set up strong links with the new communist regime in China. Kim tried to convince both China and the USSR to support a plan to try to take control of the whole Korean Peninsula. They were eventually persuaded. </a:t>
                      </a:r>
                    </a:p>
                  </a:txBody>
                  <a:tcPr anchor="ctr"/>
                </a:tc>
                <a:extLst>
                  <a:ext uri="{0D108BD9-81ED-4DB2-BD59-A6C34878D82A}">
                    <a16:rowId xmlns:a16="http://schemas.microsoft.com/office/drawing/2014/main" val="2138277491"/>
                  </a:ext>
                </a:extLst>
              </a:tr>
            </a:tbl>
          </a:graphicData>
        </a:graphic>
      </p:graphicFrame>
      <p:sp>
        <p:nvSpPr>
          <p:cNvPr id="3" name="How might the vote affect these key areas of life?"/>
          <p:cNvSpPr txBox="1">
            <a:spLocks/>
          </p:cNvSpPr>
          <p:nvPr/>
        </p:nvSpPr>
        <p:spPr>
          <a:xfrm>
            <a:off x="720000" y="360000"/>
            <a:ext cx="8721402" cy="646331"/>
          </a:xfrm>
          <a:prstGeom prst="rect">
            <a:avLst/>
          </a:prstGeom>
          <a:noFill/>
        </p:spPr>
        <p:txBody>
          <a:bodyPr wrap="square" lIns="0" tIns="0" rIns="0" bIns="0" rtlCol="0">
            <a:spAutoFit/>
          </a:bodyPr>
          <a:lstStyle>
            <a:defPPr>
              <a:defRPr lang="en-US"/>
            </a:defPPr>
            <a:lvl1pPr algn="ctr">
              <a:defRPr sz="2000" b="1"/>
            </a:lvl1pPr>
          </a:lstStyle>
          <a:p>
            <a:pPr algn="l"/>
            <a:r>
              <a:rPr lang="en-US" altLang="fr-FR" sz="1800" dirty="0">
                <a:solidFill>
                  <a:schemeClr val="accent1"/>
                </a:solidFill>
              </a:rPr>
              <a:t>Resource sheet 1.1B</a:t>
            </a:r>
          </a:p>
          <a:p>
            <a:pPr algn="l"/>
            <a:r>
              <a:rPr lang="en-US" altLang="fr-FR" sz="2400" dirty="0"/>
              <a:t>Why did war break out in Korea in 1950?</a:t>
            </a:r>
          </a:p>
        </p:txBody>
      </p:sp>
      <p:graphicFrame>
        <p:nvGraphicFramePr>
          <p:cNvPr id="4" name="Table 3"/>
          <p:cNvGraphicFramePr>
            <a:graphicFrameLocks noGrp="1"/>
          </p:cNvGraphicFramePr>
          <p:nvPr>
            <p:extLst>
              <p:ext uri="{D42A27DB-BD31-4B8C-83A1-F6EECF244321}">
                <p14:modId xmlns:p14="http://schemas.microsoft.com/office/powerpoint/2010/main" val="2668572905"/>
              </p:ext>
            </p:extLst>
          </p:nvPr>
        </p:nvGraphicFramePr>
        <p:xfrm>
          <a:off x="720000" y="5562598"/>
          <a:ext cx="8586361" cy="600364"/>
        </p:xfrm>
        <a:graphic>
          <a:graphicData uri="http://schemas.openxmlformats.org/drawingml/2006/table">
            <a:tbl>
              <a:tblPr firstRow="1" bandRow="1">
                <a:tableStyleId>{5940675A-B579-460E-94D1-54222C63F5DA}</a:tableStyleId>
              </a:tblPr>
              <a:tblGrid>
                <a:gridCol w="396000">
                  <a:extLst>
                    <a:ext uri="{9D8B030D-6E8A-4147-A177-3AD203B41FA5}">
                      <a16:colId xmlns:a16="http://schemas.microsoft.com/office/drawing/2014/main" val="2066172626"/>
                    </a:ext>
                  </a:extLst>
                </a:gridCol>
                <a:gridCol w="208280">
                  <a:extLst>
                    <a:ext uri="{9D8B030D-6E8A-4147-A177-3AD203B41FA5}">
                      <a16:colId xmlns:a16="http://schemas.microsoft.com/office/drawing/2014/main" val="851137050"/>
                    </a:ext>
                  </a:extLst>
                </a:gridCol>
                <a:gridCol w="7982081">
                  <a:extLst>
                    <a:ext uri="{9D8B030D-6E8A-4147-A177-3AD203B41FA5}">
                      <a16:colId xmlns:a16="http://schemas.microsoft.com/office/drawing/2014/main" val="953111953"/>
                    </a:ext>
                  </a:extLst>
                </a:gridCol>
              </a:tblGrid>
              <a:tr h="300182">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GB" sz="1200" dirty="0"/>
                        <a:t>Evidence that the</a:t>
                      </a:r>
                      <a:r>
                        <a:rPr lang="en-GB" sz="1200" baseline="0" dirty="0"/>
                        <a:t> war was caused by tension between the USA and the USSR.</a:t>
                      </a:r>
                      <a:endParaRPr lang="en-GB"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49414016"/>
                  </a:ext>
                </a:extLst>
              </a:tr>
              <a:tr h="300182">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GB" sz="1200" dirty="0"/>
                        <a:t>Evidence that the war was caused by tension</a:t>
                      </a:r>
                      <a:r>
                        <a:rPr lang="en-GB" sz="1200" baseline="0" dirty="0"/>
                        <a:t> that already existed within Korea.</a:t>
                      </a:r>
                      <a:endParaRPr lang="en-GB"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32015720"/>
                  </a:ext>
                </a:extLst>
              </a:tr>
            </a:tbl>
          </a:graphicData>
        </a:graphic>
      </p:graphicFrame>
    </p:spTree>
    <p:extLst>
      <p:ext uri="{BB962C8B-B14F-4D97-AF65-F5344CB8AC3E}">
        <p14:creationId xmlns:p14="http://schemas.microsoft.com/office/powerpoint/2010/main" val="1137498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1057</TotalTime>
  <Words>379</Words>
  <Application>Microsoft Macintosh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Rounded MT</vt:lpstr>
      <vt:lpstr>Calibri</vt:lpstr>
      <vt:lpstr>Office Theme</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50</cp:revision>
  <cp:lastPrinted>2020-04-23T10:30:19Z</cp:lastPrinted>
  <dcterms:created xsi:type="dcterms:W3CDTF">2020-03-11T22:57:07Z</dcterms:created>
  <dcterms:modified xsi:type="dcterms:W3CDTF">2020-06-15T11:11:22Z</dcterms:modified>
</cp:coreProperties>
</file>