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94" r:id="rId2"/>
    <p:sldId id="288" r:id="rId3"/>
    <p:sldId id="287"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Belben" initials="JB" lastIdx="3" clrIdx="0">
    <p:extLst/>
  </p:cmAuthor>
  <p:cmAuthor id="2" name="Microsoft account" initials="Ma"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4EA1"/>
    <a:srgbClr val="FCDEEC"/>
    <a:srgbClr val="FED0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8415" autoAdjust="0"/>
  </p:normalViewPr>
  <p:slideViewPr>
    <p:cSldViewPr snapToGrid="0" snapToObjects="1">
      <p:cViewPr varScale="1">
        <p:scale>
          <a:sx n="111" d="100"/>
          <a:sy n="111" d="100"/>
        </p:scale>
        <p:origin x="108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17DBE9-7AD1-43DF-9B46-6AB075852D3A}" type="slidenum">
              <a:rPr lang="en-GB" smtClean="0"/>
              <a:t>1</a:t>
            </a:fld>
            <a:endParaRPr lang="en-GB"/>
          </a:p>
        </p:txBody>
      </p:sp>
    </p:spTree>
    <p:extLst>
      <p:ext uri="{BB962C8B-B14F-4D97-AF65-F5344CB8AC3E}">
        <p14:creationId xmlns:p14="http://schemas.microsoft.com/office/powerpoint/2010/main" val="2576602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Images from Walsh,</a:t>
            </a:r>
            <a:r>
              <a:rPr lang="en-GB" baseline="0" dirty="0"/>
              <a:t> B. (2013) </a:t>
            </a:r>
            <a:r>
              <a:rPr lang="en-GB" i="1" dirty="0"/>
              <a:t>Cambridge™ IGCSE Modern World History</a:t>
            </a:r>
            <a:r>
              <a:rPr lang="en-GB" dirty="0"/>
              <a:t>, </a:t>
            </a:r>
            <a:r>
              <a:rPr lang="en-GB"/>
              <a:t>Hodder Education</a:t>
            </a:r>
            <a:endParaRPr lang="en-GB" dirty="0"/>
          </a:p>
        </p:txBody>
      </p:sp>
      <p:sp>
        <p:nvSpPr>
          <p:cNvPr id="4" name="Slide Number Placeholder 3"/>
          <p:cNvSpPr>
            <a:spLocks noGrp="1"/>
          </p:cNvSpPr>
          <p:nvPr>
            <p:ph type="sldNum" sz="quarter" idx="10"/>
          </p:nvPr>
        </p:nvSpPr>
        <p:spPr/>
        <p:txBody>
          <a:bodyPr/>
          <a:lstStyle/>
          <a:p>
            <a:fld id="{BC17DBE9-7AD1-43DF-9B46-6AB075852D3A}" type="slidenum">
              <a:rPr lang="en-GB" smtClean="0"/>
              <a:t>3</a:t>
            </a:fld>
            <a:endParaRPr lang="en-GB"/>
          </a:p>
        </p:txBody>
      </p:sp>
    </p:spTree>
    <p:extLst>
      <p:ext uri="{BB962C8B-B14F-4D97-AF65-F5344CB8AC3E}">
        <p14:creationId xmlns:p14="http://schemas.microsoft.com/office/powerpoint/2010/main" val="34480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68416" y="6356350"/>
            <a:ext cx="4459357"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dirty="0"/>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27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9A9A0D-1F8F-459E-AFBE-A1CEA44A7723}"/>
              </a:ext>
            </a:extLst>
          </p:cNvPr>
          <p:cNvSpPr>
            <a:spLocks noGrp="1"/>
          </p:cNvSpPr>
          <p:nvPr>
            <p:ph type="dt" sz="half" idx="10"/>
          </p:nvPr>
        </p:nvSpPr>
        <p:spPr/>
        <p:txBody>
          <a:bodyPr/>
          <a:lstStyle/>
          <a:p>
            <a:fld id="{073EAA5E-CC62-4E4C-A248-6BEF67346FA5}" type="datetimeFigureOut">
              <a:rPr lang="en-GB" smtClean="0"/>
              <a:t>15/06/2020</a:t>
            </a:fld>
            <a:endParaRPr lang="en-GB"/>
          </a:p>
        </p:txBody>
      </p:sp>
      <p:sp>
        <p:nvSpPr>
          <p:cNvPr id="3" name="Footer Placeholder 2">
            <a:extLst>
              <a:ext uri="{FF2B5EF4-FFF2-40B4-BE49-F238E27FC236}">
                <a16:creationId xmlns:a16="http://schemas.microsoft.com/office/drawing/2014/main" id="{4AFD440F-9794-41B3-8C61-820C73925EA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FFBB58-DD0E-4D7C-80A8-2084F5E57A8B}"/>
              </a:ext>
            </a:extLst>
          </p:cNvPr>
          <p:cNvSpPr>
            <a:spLocks noGrp="1"/>
          </p:cNvSpPr>
          <p:nvPr>
            <p:ph type="sldNum" sz="quarter" idx="12"/>
          </p:nvPr>
        </p:nvSpPr>
        <p:spPr>
          <a:xfrm>
            <a:off x="4068416" y="6356350"/>
            <a:ext cx="4459357" cy="365125"/>
          </a:xfrm>
          <a:prstGeom prst="rect">
            <a:avLst/>
          </a:prstGeom>
        </p:spPr>
        <p:txBody>
          <a:bodyPr/>
          <a:lstStyle/>
          <a:p>
            <a:fld id="{A9A3556D-3B92-4B9D-B8AA-444D56E37B4E}" type="slidenum">
              <a:rPr lang="en-GB" smtClean="0"/>
              <a:t>‹#›</a:t>
            </a:fld>
            <a:endParaRPr lang="en-GB"/>
          </a:p>
        </p:txBody>
      </p:sp>
    </p:spTree>
    <p:extLst>
      <p:ext uri="{BB962C8B-B14F-4D97-AF65-F5344CB8AC3E}">
        <p14:creationId xmlns:p14="http://schemas.microsoft.com/office/powerpoint/2010/main" val="899798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1.1</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pic>
        <p:nvPicPr>
          <p:cNvPr id="9" name="Picture 8">
            <a:extLst>
              <a:ext uri="{FF2B5EF4-FFF2-40B4-BE49-F238E27FC236}">
                <a16:creationId xmlns:a16="http://schemas.microsoft.com/office/drawing/2014/main" id="{2964E386-5C5D-4D8D-9744-182699CB0F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94553" y="5794901"/>
            <a:ext cx="1205442" cy="850900"/>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73567" y="5828033"/>
            <a:ext cx="814552" cy="814552"/>
          </a:xfrm>
          <a:prstGeom prst="rect">
            <a:avLst/>
          </a:prstGeom>
        </p:spPr>
      </p:pic>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4D0C2FA-2369-734B-8AC4-2D7395FDED8E}"/>
              </a:ext>
            </a:extLst>
          </p:cNvPr>
          <p:cNvSpPr/>
          <p:nvPr/>
        </p:nvSpPr>
        <p:spPr>
          <a:xfrm>
            <a:off x="6519704" y="4919144"/>
            <a:ext cx="5166276" cy="961802"/>
          </a:xfrm>
          <a:prstGeom prst="rect">
            <a:avLst/>
          </a:prstGeom>
        </p:spPr>
        <p:txBody>
          <a:bodyPr wrap="square" lIns="0" tIns="0" rIns="0" bIns="0">
            <a:spAutoFit/>
          </a:bodyPr>
          <a:lstStyle/>
          <a:p>
            <a:r>
              <a:rPr lang="en-GB" sz="1250" b="1" dirty="0"/>
              <a:t>27 July 1953 </a:t>
            </a:r>
            <a:r>
              <a:rPr lang="en-GB" sz="1250" dirty="0"/>
              <a:t>– Peace talks had begun in June 1951. There is much debate about why this stalemate continued until July 1953. An armistice was finally signed in July 1953, but the war never officially ended. North Korea remains divided today and the border zone between the two Koreas remains a tense and heavily fortified area. </a:t>
            </a:r>
          </a:p>
        </p:txBody>
      </p:sp>
      <p:sp>
        <p:nvSpPr>
          <p:cNvPr id="4" name="TextBox 3"/>
          <p:cNvSpPr txBox="1"/>
          <p:nvPr/>
        </p:nvSpPr>
        <p:spPr>
          <a:xfrm>
            <a:off x="720000" y="359999"/>
            <a:ext cx="9144000" cy="905129"/>
          </a:xfrm>
          <a:prstGeom prst="rect">
            <a:avLst/>
          </a:prstGeom>
        </p:spPr>
        <p:txBody>
          <a:bodyPr vert="horz" lIns="0" tIns="0" rIns="0" bIns="0" rtlCol="0" anchor="t" anchorCtr="0">
            <a:normAutofit fontScale="97500"/>
          </a:bodyPr>
          <a:lstStyle>
            <a:lvl1pPr>
              <a:lnSpc>
                <a:spcPct val="90000"/>
              </a:lnSpc>
              <a:spcBef>
                <a:spcPct val="0"/>
              </a:spcBef>
              <a:buNone/>
              <a:defRPr sz="4400" b="1">
                <a:latin typeface="Arial" panose="020B0604020202020204" pitchFamily="34" charset="0"/>
                <a:ea typeface="ＭＳ Ｐゴシック" panose="020B0600070205080204" pitchFamily="34" charset="-128"/>
                <a:cs typeface="Arial" panose="020B0604020202020204" pitchFamily="34" charset="0"/>
              </a:defRPr>
            </a:lvl1pPr>
          </a:lstStyle>
          <a:p>
            <a:r>
              <a:rPr lang="en-GB" sz="1800" dirty="0">
                <a:solidFill>
                  <a:schemeClr val="accent1"/>
                </a:solidFill>
              </a:rPr>
              <a:t>Resource sheet 1.1C (page 1)</a:t>
            </a:r>
          </a:p>
          <a:p>
            <a:r>
              <a:rPr lang="en-GB" sz="2500" dirty="0"/>
              <a:t>Timeline of the Korean War</a:t>
            </a:r>
          </a:p>
        </p:txBody>
      </p:sp>
      <p:sp>
        <p:nvSpPr>
          <p:cNvPr id="7" name="Rectangle 6"/>
          <p:cNvSpPr/>
          <p:nvPr/>
        </p:nvSpPr>
        <p:spPr>
          <a:xfrm>
            <a:off x="6417387" y="912114"/>
            <a:ext cx="5440316" cy="363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300" dirty="0">
              <a:solidFill>
                <a:schemeClr val="tx1"/>
              </a:solidFill>
            </a:endParaRPr>
          </a:p>
        </p:txBody>
      </p:sp>
      <p:sp>
        <p:nvSpPr>
          <p:cNvPr id="11" name="Rectangle 10">
            <a:extLst>
              <a:ext uri="{FF2B5EF4-FFF2-40B4-BE49-F238E27FC236}">
                <a16:creationId xmlns:a16="http://schemas.microsoft.com/office/drawing/2014/main" id="{85A3F3E5-5FDE-3146-9E7B-461557740DC3}"/>
              </a:ext>
            </a:extLst>
          </p:cNvPr>
          <p:cNvSpPr/>
          <p:nvPr/>
        </p:nvSpPr>
        <p:spPr>
          <a:xfrm>
            <a:off x="1425701" y="1265128"/>
            <a:ext cx="4281365" cy="4842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250" b="1" dirty="0">
                <a:solidFill>
                  <a:schemeClr val="tx1"/>
                </a:solidFill>
              </a:rPr>
              <a:t>25 June 1950 </a:t>
            </a:r>
            <a:r>
              <a:rPr lang="en-GB" sz="1250" dirty="0">
                <a:solidFill>
                  <a:schemeClr val="tx1"/>
                </a:solidFill>
              </a:rPr>
              <a:t>– North Korea invaded South Korea with approximately 100,000 troops. North Korean troops overwhelmed the South’s forces. By September 1950, all except a small corner of south-east Korea was under communist control. </a:t>
            </a:r>
          </a:p>
          <a:p>
            <a:endParaRPr lang="en-GB" sz="1250" dirty="0">
              <a:solidFill>
                <a:schemeClr val="tx1"/>
              </a:solidFill>
            </a:endParaRPr>
          </a:p>
          <a:p>
            <a:r>
              <a:rPr lang="en-GB" sz="1250" b="1" dirty="0">
                <a:solidFill>
                  <a:schemeClr val="tx1"/>
                </a:solidFill>
              </a:rPr>
              <a:t>27 June 1950 </a:t>
            </a:r>
            <a:r>
              <a:rPr lang="en-GB" sz="1250" dirty="0">
                <a:solidFill>
                  <a:schemeClr val="tx1"/>
                </a:solidFill>
              </a:rPr>
              <a:t>– The United Nations sent troops to Korea. In 1950, UN and South Korean forces numbered between 80,000 and 100,000, increasing to 240,000 by spring 1951. </a:t>
            </a:r>
          </a:p>
          <a:p>
            <a:endParaRPr lang="en-GB" sz="1250" dirty="0">
              <a:solidFill>
                <a:schemeClr val="tx1"/>
              </a:solidFill>
            </a:endParaRPr>
          </a:p>
          <a:p>
            <a:r>
              <a:rPr lang="en-GB" sz="1250" b="1" dirty="0">
                <a:solidFill>
                  <a:schemeClr val="tx1"/>
                </a:solidFill>
              </a:rPr>
              <a:t>15 September 1950 </a:t>
            </a:r>
            <a:r>
              <a:rPr lang="en-GB" sz="1250" dirty="0">
                <a:solidFill>
                  <a:schemeClr val="tx1"/>
                </a:solidFill>
              </a:rPr>
              <a:t>– United Nations forces stormed ashore at Inchon in September 1950. At the same time, other UN forces and South Korean troops advanced from Pusan. The North Koreans were driven back beyond their original border (the 38th parallel) within weeks. </a:t>
            </a:r>
          </a:p>
          <a:p>
            <a:endParaRPr lang="en-GB" sz="1250" dirty="0">
              <a:solidFill>
                <a:schemeClr val="tx1"/>
              </a:solidFill>
            </a:endParaRPr>
          </a:p>
          <a:p>
            <a:r>
              <a:rPr lang="en-GB" sz="1250" b="1" dirty="0">
                <a:solidFill>
                  <a:schemeClr val="tx1"/>
                </a:solidFill>
              </a:rPr>
              <a:t>20 October 1950 </a:t>
            </a:r>
            <a:r>
              <a:rPr lang="en-GB" sz="1250" dirty="0">
                <a:solidFill>
                  <a:schemeClr val="tx1"/>
                </a:solidFill>
              </a:rPr>
              <a:t>– But the Americans did not stop. Despite warnings from China, the UN approved a plan to advance into North Korea. By October, US forces had taken the North Korean capital Pyongyang and reached the Yalu River and the border with China.</a:t>
            </a:r>
          </a:p>
          <a:p>
            <a:endParaRPr lang="en-GB" sz="1250" dirty="0">
              <a:solidFill>
                <a:schemeClr val="tx1"/>
              </a:solidFill>
            </a:endParaRPr>
          </a:p>
          <a:p>
            <a:r>
              <a:rPr lang="en-GB" sz="1250" b="1" dirty="0">
                <a:solidFill>
                  <a:schemeClr val="tx1"/>
                </a:solidFill>
              </a:rPr>
              <a:t>25 October 1950 </a:t>
            </a:r>
            <a:r>
              <a:rPr lang="en-GB" sz="1250" dirty="0">
                <a:solidFill>
                  <a:schemeClr val="tx1"/>
                </a:solidFill>
              </a:rPr>
              <a:t>– 200,000 Chinese forces entered Korea. As the war progressed, China’s involvement increased and eventually rose to around 1 million. </a:t>
            </a:r>
          </a:p>
          <a:p>
            <a:endParaRPr lang="en-GB" sz="1250" dirty="0">
              <a:solidFill>
                <a:schemeClr val="tx1"/>
              </a:solidFill>
            </a:endParaRPr>
          </a:p>
        </p:txBody>
      </p:sp>
      <p:sp>
        <p:nvSpPr>
          <p:cNvPr id="12" name="Rectangle 11">
            <a:extLst>
              <a:ext uri="{FF2B5EF4-FFF2-40B4-BE49-F238E27FC236}">
                <a16:creationId xmlns:a16="http://schemas.microsoft.com/office/drawing/2014/main" id="{ED474AD0-E7BA-4C4A-A2A1-C78BFE2C26C7}"/>
              </a:ext>
            </a:extLst>
          </p:cNvPr>
          <p:cNvSpPr/>
          <p:nvPr/>
        </p:nvSpPr>
        <p:spPr>
          <a:xfrm>
            <a:off x="6491740" y="1265128"/>
            <a:ext cx="5194240" cy="363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250" b="1" dirty="0">
                <a:solidFill>
                  <a:schemeClr val="tx1"/>
                </a:solidFill>
              </a:rPr>
              <a:t>4 January 1951 </a:t>
            </a:r>
            <a:r>
              <a:rPr lang="en-GB" sz="1250" dirty="0">
                <a:solidFill>
                  <a:schemeClr val="tx1"/>
                </a:solidFill>
              </a:rPr>
              <a:t>– Chinese and North Korean forces drove the UN and South Korean forces back again. As the freezing cold winter weather drew in, the Chinese advance continued and they recaptured South Korea’s capital Seoul on 4 January 1951.</a:t>
            </a:r>
          </a:p>
          <a:p>
            <a:endParaRPr lang="en-GB" sz="1250" dirty="0">
              <a:solidFill>
                <a:schemeClr val="tx1"/>
              </a:solidFill>
            </a:endParaRPr>
          </a:p>
          <a:p>
            <a:r>
              <a:rPr lang="en-GB" sz="1250" b="1" dirty="0">
                <a:solidFill>
                  <a:schemeClr val="tx1"/>
                </a:solidFill>
              </a:rPr>
              <a:t>March 1951 </a:t>
            </a:r>
            <a:r>
              <a:rPr lang="en-GB" sz="1250" dirty="0">
                <a:solidFill>
                  <a:schemeClr val="tx1"/>
                </a:solidFill>
              </a:rPr>
              <a:t>– In the next few months the UN and South Korean forces were able to regroup. They retook Seoul in March 1951.</a:t>
            </a:r>
          </a:p>
          <a:p>
            <a:endParaRPr lang="en-GB" sz="1250" dirty="0">
              <a:solidFill>
                <a:schemeClr val="tx1"/>
              </a:solidFill>
            </a:endParaRPr>
          </a:p>
          <a:p>
            <a:r>
              <a:rPr lang="en-GB" sz="1250" b="1" dirty="0">
                <a:solidFill>
                  <a:schemeClr val="tx1"/>
                </a:solidFill>
              </a:rPr>
              <a:t>April 1951 </a:t>
            </a:r>
            <a:r>
              <a:rPr lang="en-GB" sz="1250" dirty="0">
                <a:solidFill>
                  <a:schemeClr val="tx1"/>
                </a:solidFill>
              </a:rPr>
              <a:t>– Chinese and North Koreans launched another offensive in April 1951 along the </a:t>
            </a:r>
            <a:r>
              <a:rPr lang="en-GB" sz="1250" dirty="0" err="1">
                <a:solidFill>
                  <a:schemeClr val="tx1"/>
                </a:solidFill>
              </a:rPr>
              <a:t>Imjin</a:t>
            </a:r>
            <a:r>
              <a:rPr lang="en-GB" sz="1250" dirty="0">
                <a:solidFill>
                  <a:schemeClr val="tx1"/>
                </a:solidFill>
              </a:rPr>
              <a:t> River. Ferocious fighting followed, including a famous action by British troops from the Gloucestershire Regiment. There were heavy casualties on all sides but the defences held to the north of Seoul and in the valley of the </a:t>
            </a:r>
            <a:r>
              <a:rPr lang="en-GB" sz="1250" dirty="0" err="1">
                <a:solidFill>
                  <a:schemeClr val="tx1"/>
                </a:solidFill>
              </a:rPr>
              <a:t>Imjin</a:t>
            </a:r>
            <a:r>
              <a:rPr lang="en-GB" sz="1250" dirty="0">
                <a:solidFill>
                  <a:schemeClr val="tx1"/>
                </a:solidFill>
              </a:rPr>
              <a:t> River.  </a:t>
            </a:r>
          </a:p>
          <a:p>
            <a:endParaRPr lang="en-GB" sz="1250" dirty="0">
              <a:solidFill>
                <a:schemeClr val="tx1"/>
              </a:solidFill>
            </a:endParaRPr>
          </a:p>
          <a:p>
            <a:r>
              <a:rPr lang="en-GB" sz="1250" b="1" dirty="0">
                <a:solidFill>
                  <a:schemeClr val="tx1"/>
                </a:solidFill>
              </a:rPr>
              <a:t>May 1951 </a:t>
            </a:r>
            <a:r>
              <a:rPr lang="en-GB" sz="1250" dirty="0">
                <a:solidFill>
                  <a:schemeClr val="tx1"/>
                </a:solidFill>
              </a:rPr>
              <a:t>– By now, fighting was focused on the 38th parallel, with each side having been pushed back to their own respective area of Korea. What followed was a stalemate, similar to the trench warfare that had been seen on the Western Front in the First World War. </a:t>
            </a:r>
          </a:p>
          <a:p>
            <a:endParaRPr lang="en-GB" sz="1250" dirty="0">
              <a:solidFill>
                <a:schemeClr val="tx1"/>
              </a:solidFill>
            </a:endParaRPr>
          </a:p>
        </p:txBody>
      </p:sp>
      <p:sp>
        <p:nvSpPr>
          <p:cNvPr id="13" name="Rectangle 12">
            <a:extLst>
              <a:ext uri="{FF2B5EF4-FFF2-40B4-BE49-F238E27FC236}">
                <a16:creationId xmlns:a16="http://schemas.microsoft.com/office/drawing/2014/main" id="{4AA80A30-95FE-EB46-AB29-FE877D683DDE}"/>
              </a:ext>
            </a:extLst>
          </p:cNvPr>
          <p:cNvSpPr/>
          <p:nvPr/>
        </p:nvSpPr>
        <p:spPr>
          <a:xfrm>
            <a:off x="720000" y="1265128"/>
            <a:ext cx="540000" cy="48422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4000" dirty="0">
                <a:solidFill>
                  <a:schemeClr val="tx1"/>
                </a:solidFill>
                <a:latin typeface="Arial" panose="020B0604020202020204" pitchFamily="34" charset="0"/>
                <a:cs typeface="Arial" panose="020B0604020202020204" pitchFamily="34" charset="0"/>
              </a:rPr>
              <a:t>1950</a:t>
            </a:r>
          </a:p>
        </p:txBody>
      </p:sp>
      <p:sp>
        <p:nvSpPr>
          <p:cNvPr id="14" name="Rectangle 13">
            <a:extLst>
              <a:ext uri="{FF2B5EF4-FFF2-40B4-BE49-F238E27FC236}">
                <a16:creationId xmlns:a16="http://schemas.microsoft.com/office/drawing/2014/main" id="{F413A055-57BA-6742-8626-75599A86F922}"/>
              </a:ext>
            </a:extLst>
          </p:cNvPr>
          <p:cNvSpPr/>
          <p:nvPr/>
        </p:nvSpPr>
        <p:spPr>
          <a:xfrm>
            <a:off x="5838975" y="1265128"/>
            <a:ext cx="534838" cy="330363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4000" dirty="0">
                <a:solidFill>
                  <a:schemeClr val="tx1"/>
                </a:solidFill>
                <a:latin typeface="Arial" panose="020B0604020202020204" pitchFamily="34" charset="0"/>
                <a:cs typeface="Arial" panose="020B0604020202020204" pitchFamily="34" charset="0"/>
              </a:rPr>
              <a:t>1951</a:t>
            </a:r>
          </a:p>
        </p:txBody>
      </p:sp>
      <p:sp>
        <p:nvSpPr>
          <p:cNvPr id="15" name="Rectangle 14">
            <a:extLst>
              <a:ext uri="{FF2B5EF4-FFF2-40B4-BE49-F238E27FC236}">
                <a16:creationId xmlns:a16="http://schemas.microsoft.com/office/drawing/2014/main" id="{FB94006E-C371-A643-B0FD-B7CE917C5343}"/>
              </a:ext>
            </a:extLst>
          </p:cNvPr>
          <p:cNvSpPr/>
          <p:nvPr/>
        </p:nvSpPr>
        <p:spPr>
          <a:xfrm>
            <a:off x="5852957" y="4823516"/>
            <a:ext cx="534838" cy="1283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4000" dirty="0">
                <a:solidFill>
                  <a:schemeClr val="tx1"/>
                </a:solidFill>
                <a:latin typeface="Arial" panose="020B0604020202020204" pitchFamily="34" charset="0"/>
                <a:cs typeface="Arial" panose="020B0604020202020204" pitchFamily="34" charset="0"/>
              </a:rPr>
              <a:t>1953</a:t>
            </a:r>
          </a:p>
        </p:txBody>
      </p:sp>
    </p:spTree>
    <p:extLst>
      <p:ext uri="{BB962C8B-B14F-4D97-AF65-F5344CB8AC3E}">
        <p14:creationId xmlns:p14="http://schemas.microsoft.com/office/powerpoint/2010/main" val="2156499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0000" y="1080000"/>
            <a:ext cx="9144000" cy="276999"/>
          </a:xfrm>
          <a:prstGeom prst="rect">
            <a:avLst/>
          </a:prstGeom>
          <a:noFill/>
        </p:spPr>
        <p:txBody>
          <a:bodyPr wrap="square" lIns="0" tIns="0" rIns="0" bIns="0" rtlCol="0">
            <a:spAutoFit/>
          </a:bodyPr>
          <a:lstStyle/>
          <a:p>
            <a:r>
              <a:rPr lang="en-GB" dirty="0"/>
              <a:t>Read the narrative and place the maps on page 3 in the correct order below:</a:t>
            </a:r>
          </a:p>
        </p:txBody>
      </p:sp>
      <p:sp>
        <p:nvSpPr>
          <p:cNvPr id="4" name="Rectangle 3"/>
          <p:cNvSpPr/>
          <p:nvPr/>
        </p:nvSpPr>
        <p:spPr>
          <a:xfrm rot="16200000">
            <a:off x="-356396" y="2500803"/>
            <a:ext cx="4261450" cy="2145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16200000">
            <a:off x="1935354" y="2500803"/>
            <a:ext cx="4261450" cy="2145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rot="16200000">
            <a:off x="4227103" y="2500802"/>
            <a:ext cx="4261450" cy="2145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16200000">
            <a:off x="6501600" y="2500802"/>
            <a:ext cx="4261450" cy="2145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20000" y="5716487"/>
            <a:ext cx="2145370" cy="307777"/>
          </a:xfrm>
          <a:prstGeom prst="rect">
            <a:avLst/>
          </a:prstGeom>
          <a:noFill/>
        </p:spPr>
        <p:txBody>
          <a:bodyPr wrap="square" rtlCol="0">
            <a:spAutoFit/>
          </a:bodyPr>
          <a:lstStyle/>
          <a:p>
            <a:pPr algn="ctr"/>
            <a:r>
              <a:rPr lang="en-GB" sz="1400" i="1" dirty="0"/>
              <a:t>Start of September 1950</a:t>
            </a:r>
          </a:p>
        </p:txBody>
      </p:sp>
      <p:sp>
        <p:nvSpPr>
          <p:cNvPr id="9" name="TextBox 8"/>
          <p:cNvSpPr txBox="1"/>
          <p:nvPr/>
        </p:nvSpPr>
        <p:spPr>
          <a:xfrm>
            <a:off x="2993395" y="5741036"/>
            <a:ext cx="2145370" cy="307777"/>
          </a:xfrm>
          <a:prstGeom prst="rect">
            <a:avLst/>
          </a:prstGeom>
          <a:noFill/>
        </p:spPr>
        <p:txBody>
          <a:bodyPr wrap="square" rtlCol="0">
            <a:spAutoFit/>
          </a:bodyPr>
          <a:lstStyle/>
          <a:p>
            <a:pPr algn="ctr"/>
            <a:r>
              <a:rPr lang="en-GB" sz="1400" i="1" dirty="0"/>
              <a:t>October 1950</a:t>
            </a:r>
          </a:p>
        </p:txBody>
      </p:sp>
      <p:sp>
        <p:nvSpPr>
          <p:cNvPr id="10" name="TextBox 9"/>
          <p:cNvSpPr txBox="1"/>
          <p:nvPr/>
        </p:nvSpPr>
        <p:spPr>
          <a:xfrm>
            <a:off x="5285143" y="5741036"/>
            <a:ext cx="2145370" cy="307777"/>
          </a:xfrm>
          <a:prstGeom prst="rect">
            <a:avLst/>
          </a:prstGeom>
          <a:noFill/>
        </p:spPr>
        <p:txBody>
          <a:bodyPr wrap="square" rtlCol="0">
            <a:spAutoFit/>
          </a:bodyPr>
          <a:lstStyle/>
          <a:p>
            <a:pPr algn="ctr"/>
            <a:r>
              <a:rPr lang="en-GB" sz="1400" i="1" dirty="0"/>
              <a:t>January 1951</a:t>
            </a:r>
          </a:p>
        </p:txBody>
      </p:sp>
      <p:sp>
        <p:nvSpPr>
          <p:cNvPr id="11" name="TextBox 10"/>
          <p:cNvSpPr txBox="1"/>
          <p:nvPr/>
        </p:nvSpPr>
        <p:spPr>
          <a:xfrm>
            <a:off x="7576891" y="5741035"/>
            <a:ext cx="2128119" cy="307777"/>
          </a:xfrm>
          <a:prstGeom prst="rect">
            <a:avLst/>
          </a:prstGeom>
          <a:noFill/>
        </p:spPr>
        <p:txBody>
          <a:bodyPr wrap="square" rtlCol="0">
            <a:spAutoFit/>
          </a:bodyPr>
          <a:lstStyle/>
          <a:p>
            <a:pPr algn="ctr"/>
            <a:r>
              <a:rPr lang="en-GB" sz="1400" i="1" dirty="0"/>
              <a:t>July 1953</a:t>
            </a:r>
          </a:p>
        </p:txBody>
      </p:sp>
      <p:pic>
        <p:nvPicPr>
          <p:cNvPr id="12" name="Picture 11"/>
          <p:cNvPicPr>
            <a:picLocks noChangeAspect="1"/>
          </p:cNvPicPr>
          <p:nvPr/>
        </p:nvPicPr>
        <p:blipFill>
          <a:blip r:embed="rId2">
            <a:clrChange>
              <a:clrFrom>
                <a:srgbClr val="FFFFFF"/>
              </a:clrFrom>
              <a:clrTo>
                <a:srgbClr val="FFFFFF">
                  <a:alpha val="0"/>
                </a:srgbClr>
              </a:clrTo>
            </a:clrChange>
          </a:blip>
          <a:stretch>
            <a:fillRect/>
          </a:stretch>
        </p:blipFill>
        <p:spPr>
          <a:xfrm>
            <a:off x="1166812" y="-837166"/>
            <a:ext cx="9033124" cy="837166"/>
          </a:xfrm>
          <a:prstGeom prst="rect">
            <a:avLst/>
          </a:prstGeom>
        </p:spPr>
      </p:pic>
      <p:sp>
        <p:nvSpPr>
          <p:cNvPr id="14" name="TextBox 13">
            <a:extLst>
              <a:ext uri="{FF2B5EF4-FFF2-40B4-BE49-F238E27FC236}">
                <a16:creationId xmlns:a16="http://schemas.microsoft.com/office/drawing/2014/main" id="{9E57FADE-2DFD-8A40-A107-AA7F208DF751}"/>
              </a:ext>
            </a:extLst>
          </p:cNvPr>
          <p:cNvSpPr txBox="1"/>
          <p:nvPr/>
        </p:nvSpPr>
        <p:spPr>
          <a:xfrm>
            <a:off x="720000" y="359999"/>
            <a:ext cx="9144000" cy="905129"/>
          </a:xfrm>
          <a:prstGeom prst="rect">
            <a:avLst/>
          </a:prstGeom>
        </p:spPr>
        <p:txBody>
          <a:bodyPr vert="horz" lIns="0" tIns="0" rIns="0" bIns="0" rtlCol="0" anchor="t" anchorCtr="0">
            <a:normAutofit fontScale="97500"/>
          </a:bodyPr>
          <a:lstStyle>
            <a:lvl1pPr>
              <a:lnSpc>
                <a:spcPct val="90000"/>
              </a:lnSpc>
              <a:spcBef>
                <a:spcPct val="0"/>
              </a:spcBef>
              <a:buNone/>
              <a:defRPr sz="4400" b="1">
                <a:latin typeface="Arial" panose="020B0604020202020204" pitchFamily="34" charset="0"/>
                <a:ea typeface="ＭＳ Ｐゴシック" panose="020B0600070205080204" pitchFamily="34" charset="-128"/>
                <a:cs typeface="Arial" panose="020B0604020202020204" pitchFamily="34" charset="0"/>
              </a:defRPr>
            </a:lvl1pPr>
          </a:lstStyle>
          <a:p>
            <a:r>
              <a:rPr lang="en-GB" sz="1800" dirty="0">
                <a:solidFill>
                  <a:schemeClr val="accent1"/>
                </a:solidFill>
              </a:rPr>
              <a:t>Resource sheet 1.1C (page 2)</a:t>
            </a:r>
          </a:p>
          <a:p>
            <a:r>
              <a:rPr lang="en-GB" sz="2500" dirty="0"/>
              <a:t>Maps of the Korean War, 1950 – 1953</a:t>
            </a:r>
          </a:p>
        </p:txBody>
      </p:sp>
      <p:sp>
        <p:nvSpPr>
          <p:cNvPr id="15" name="TextBox 14">
            <a:extLst>
              <a:ext uri="{FF2B5EF4-FFF2-40B4-BE49-F238E27FC236}">
                <a16:creationId xmlns:a16="http://schemas.microsoft.com/office/drawing/2014/main" id="{929EFE4A-015C-FA4C-87DA-F6FF639BD26C}"/>
              </a:ext>
            </a:extLst>
          </p:cNvPr>
          <p:cNvSpPr txBox="1"/>
          <p:nvPr/>
        </p:nvSpPr>
        <p:spPr>
          <a:xfrm>
            <a:off x="9864000" y="1442761"/>
            <a:ext cx="2198564" cy="3877985"/>
          </a:xfrm>
          <a:prstGeom prst="rect">
            <a:avLst/>
          </a:prstGeom>
          <a:noFill/>
        </p:spPr>
        <p:txBody>
          <a:bodyPr wrap="square" lIns="0" tIns="0" rIns="0" bIns="0" rtlCol="0">
            <a:spAutoFit/>
          </a:bodyPr>
          <a:lstStyle/>
          <a:p>
            <a:r>
              <a:rPr lang="en-US" sz="1400" b="1" dirty="0"/>
              <a:t>Key</a:t>
            </a:r>
          </a:p>
          <a:p>
            <a:endParaRPr lang="en-US" sz="1400" b="1" dirty="0"/>
          </a:p>
          <a:p>
            <a:endParaRPr lang="en-US" sz="1400" b="1" dirty="0"/>
          </a:p>
          <a:p>
            <a:endParaRPr lang="en-US" sz="1400" b="1" dirty="0"/>
          </a:p>
          <a:p>
            <a:r>
              <a:rPr lang="en-US" sz="1400" dirty="0"/>
              <a:t>Land controlled by North Koreans and Chinese</a:t>
            </a:r>
          </a:p>
          <a:p>
            <a:endParaRPr lang="en-US" sz="1400" dirty="0"/>
          </a:p>
          <a:p>
            <a:endParaRPr lang="en-US" sz="1400" dirty="0"/>
          </a:p>
          <a:p>
            <a:endParaRPr lang="en-US" sz="1400" dirty="0"/>
          </a:p>
          <a:p>
            <a:r>
              <a:rPr lang="en-US" sz="1400" dirty="0"/>
              <a:t>Land controlled by South Koreans, Americans and UN forces</a:t>
            </a:r>
            <a:br>
              <a:rPr lang="en-US" sz="1400" dirty="0"/>
            </a:br>
            <a:endParaRPr lang="en-US" sz="1400" dirty="0"/>
          </a:p>
          <a:p>
            <a:endParaRPr lang="en-US" sz="1400" dirty="0"/>
          </a:p>
          <a:p>
            <a:r>
              <a:rPr lang="en-US" sz="1400" dirty="0"/>
              <a:t>Communist advances</a:t>
            </a:r>
            <a:br>
              <a:rPr lang="en-US" sz="1400" dirty="0"/>
            </a:br>
            <a:endParaRPr lang="en-US" sz="1400" dirty="0"/>
          </a:p>
          <a:p>
            <a:endParaRPr lang="en-US" sz="1400" dirty="0"/>
          </a:p>
          <a:p>
            <a:r>
              <a:rPr lang="en-US" sz="1400" dirty="0"/>
              <a:t>UN advances</a:t>
            </a:r>
          </a:p>
        </p:txBody>
      </p:sp>
      <p:sp>
        <p:nvSpPr>
          <p:cNvPr id="16" name="Rectangle 15">
            <a:extLst>
              <a:ext uri="{FF2B5EF4-FFF2-40B4-BE49-F238E27FC236}">
                <a16:creationId xmlns:a16="http://schemas.microsoft.com/office/drawing/2014/main" id="{88FD12D0-384B-A449-A9DE-F6059329E917}"/>
              </a:ext>
            </a:extLst>
          </p:cNvPr>
          <p:cNvSpPr/>
          <p:nvPr/>
        </p:nvSpPr>
        <p:spPr>
          <a:xfrm>
            <a:off x="9864000" y="1808384"/>
            <a:ext cx="488515" cy="353490"/>
          </a:xfrm>
          <a:prstGeom prst="rect">
            <a:avLst/>
          </a:prstGeom>
          <a:solidFill>
            <a:srgbClr val="FED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2E7696-93F5-C546-9BF9-9E8F1384A49B}"/>
              </a:ext>
            </a:extLst>
          </p:cNvPr>
          <p:cNvSpPr/>
          <p:nvPr/>
        </p:nvSpPr>
        <p:spPr>
          <a:xfrm>
            <a:off x="9880276" y="2851402"/>
            <a:ext cx="488515" cy="353490"/>
          </a:xfrm>
          <a:prstGeom prst="rect">
            <a:avLst/>
          </a:prstGeom>
          <a:solidFill>
            <a:srgbClr val="FC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AC3E3F14-D3C0-A14F-9B13-BE596C7396BC}"/>
              </a:ext>
            </a:extLst>
          </p:cNvPr>
          <p:cNvCxnSpPr>
            <a:cxnSpLocks/>
          </p:cNvCxnSpPr>
          <p:nvPr/>
        </p:nvCxnSpPr>
        <p:spPr>
          <a:xfrm flipH="1">
            <a:off x="9880276" y="4258849"/>
            <a:ext cx="59449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D1CDD2B-8B0B-644F-A166-F12BDF0C080B}"/>
              </a:ext>
            </a:extLst>
          </p:cNvPr>
          <p:cNvCxnSpPr>
            <a:cxnSpLocks/>
          </p:cNvCxnSpPr>
          <p:nvPr/>
        </p:nvCxnSpPr>
        <p:spPr>
          <a:xfrm flipH="1">
            <a:off x="9902690" y="4912290"/>
            <a:ext cx="594491" cy="0"/>
          </a:xfrm>
          <a:prstGeom prst="straightConnector1">
            <a:avLst/>
          </a:prstGeom>
          <a:ln w="76200">
            <a:solidFill>
              <a:srgbClr val="504E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958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096000" y="1260000"/>
            <a:ext cx="2218788" cy="4261449"/>
            <a:chOff x="93092" y="-1"/>
            <a:chExt cx="2218788" cy="4261449"/>
          </a:xfrm>
        </p:grpSpPr>
        <p:pic>
          <p:nvPicPr>
            <p:cNvPr id="2" name="Picture 1"/>
            <p:cNvPicPr>
              <a:picLocks noChangeAspect="1"/>
            </p:cNvPicPr>
            <p:nvPr/>
          </p:nvPicPr>
          <p:blipFill rotWithShape="1">
            <a:blip r:embed="rId3"/>
            <a:srcRect r="75046"/>
            <a:stretch/>
          </p:blipFill>
          <p:spPr>
            <a:xfrm>
              <a:off x="93092" y="-1"/>
              <a:ext cx="2218788" cy="4261449"/>
            </a:xfrm>
            <a:prstGeom prst="rect">
              <a:avLst/>
            </a:prstGeom>
          </p:spPr>
        </p:pic>
        <p:pic>
          <p:nvPicPr>
            <p:cNvPr id="6" name="Picture 5"/>
            <p:cNvPicPr>
              <a:picLocks noChangeAspect="1"/>
            </p:cNvPicPr>
            <p:nvPr/>
          </p:nvPicPr>
          <p:blipFill>
            <a:blip r:embed="rId4"/>
            <a:stretch>
              <a:fillRect/>
            </a:stretch>
          </p:blipFill>
          <p:spPr>
            <a:xfrm>
              <a:off x="641230" y="3802541"/>
              <a:ext cx="1273833" cy="269127"/>
            </a:xfrm>
            <a:prstGeom prst="rect">
              <a:avLst/>
            </a:prstGeom>
          </p:spPr>
        </p:pic>
      </p:grpSp>
      <p:grpSp>
        <p:nvGrpSpPr>
          <p:cNvPr id="11" name="Group 10"/>
          <p:cNvGrpSpPr/>
          <p:nvPr/>
        </p:nvGrpSpPr>
        <p:grpSpPr>
          <a:xfrm>
            <a:off x="8727393" y="1260000"/>
            <a:ext cx="2191110" cy="4261449"/>
            <a:chOff x="2417375" y="0"/>
            <a:chExt cx="2191110" cy="4261449"/>
          </a:xfrm>
        </p:grpSpPr>
        <p:pic>
          <p:nvPicPr>
            <p:cNvPr id="3" name="Picture 2"/>
            <p:cNvPicPr>
              <a:picLocks noChangeAspect="1"/>
            </p:cNvPicPr>
            <p:nvPr/>
          </p:nvPicPr>
          <p:blipFill rotWithShape="1">
            <a:blip r:embed="rId3"/>
            <a:srcRect l="25148" r="50210"/>
            <a:stretch/>
          </p:blipFill>
          <p:spPr>
            <a:xfrm>
              <a:off x="2417375" y="0"/>
              <a:ext cx="2191110" cy="4261449"/>
            </a:xfrm>
            <a:prstGeom prst="rect">
              <a:avLst/>
            </a:prstGeom>
          </p:spPr>
        </p:pic>
        <p:pic>
          <p:nvPicPr>
            <p:cNvPr id="7" name="Picture 6"/>
            <p:cNvPicPr>
              <a:picLocks noChangeAspect="1"/>
            </p:cNvPicPr>
            <p:nvPr/>
          </p:nvPicPr>
          <p:blipFill>
            <a:blip r:embed="rId4"/>
            <a:stretch>
              <a:fillRect/>
            </a:stretch>
          </p:blipFill>
          <p:spPr>
            <a:xfrm>
              <a:off x="2920581" y="3802540"/>
              <a:ext cx="1273833" cy="269127"/>
            </a:xfrm>
            <a:prstGeom prst="rect">
              <a:avLst/>
            </a:prstGeom>
          </p:spPr>
        </p:pic>
      </p:grpSp>
      <p:grpSp>
        <p:nvGrpSpPr>
          <p:cNvPr id="12" name="Group 11"/>
          <p:cNvGrpSpPr/>
          <p:nvPr/>
        </p:nvGrpSpPr>
        <p:grpSpPr>
          <a:xfrm>
            <a:off x="3440527" y="1260000"/>
            <a:ext cx="2242868" cy="4261449"/>
            <a:chOff x="4600848" y="0"/>
            <a:chExt cx="2242868" cy="4261449"/>
          </a:xfrm>
        </p:grpSpPr>
        <p:pic>
          <p:nvPicPr>
            <p:cNvPr id="4" name="Picture 3"/>
            <p:cNvPicPr>
              <a:picLocks noChangeAspect="1"/>
            </p:cNvPicPr>
            <p:nvPr/>
          </p:nvPicPr>
          <p:blipFill rotWithShape="1">
            <a:blip r:embed="rId3"/>
            <a:srcRect l="49596" r="25180"/>
            <a:stretch/>
          </p:blipFill>
          <p:spPr>
            <a:xfrm>
              <a:off x="4600848" y="0"/>
              <a:ext cx="2242868" cy="4261449"/>
            </a:xfrm>
            <a:prstGeom prst="rect">
              <a:avLst/>
            </a:prstGeom>
          </p:spPr>
        </p:pic>
        <p:pic>
          <p:nvPicPr>
            <p:cNvPr id="8" name="Picture 7"/>
            <p:cNvPicPr>
              <a:picLocks noChangeAspect="1"/>
            </p:cNvPicPr>
            <p:nvPr/>
          </p:nvPicPr>
          <p:blipFill>
            <a:blip r:embed="rId4"/>
            <a:stretch>
              <a:fillRect/>
            </a:stretch>
          </p:blipFill>
          <p:spPr>
            <a:xfrm>
              <a:off x="5307270" y="3802539"/>
              <a:ext cx="1273833" cy="269127"/>
            </a:xfrm>
            <a:prstGeom prst="rect">
              <a:avLst/>
            </a:prstGeom>
          </p:spPr>
        </p:pic>
      </p:grpSp>
      <p:grpSp>
        <p:nvGrpSpPr>
          <p:cNvPr id="13" name="Group 12"/>
          <p:cNvGrpSpPr/>
          <p:nvPr/>
        </p:nvGrpSpPr>
        <p:grpSpPr>
          <a:xfrm>
            <a:off x="720000" y="1260000"/>
            <a:ext cx="2307923" cy="4261449"/>
            <a:chOff x="6784320" y="0"/>
            <a:chExt cx="2307923" cy="4261449"/>
          </a:xfrm>
        </p:grpSpPr>
        <p:pic>
          <p:nvPicPr>
            <p:cNvPr id="5" name="Picture 4"/>
            <p:cNvPicPr>
              <a:picLocks noChangeAspect="1"/>
            </p:cNvPicPr>
            <p:nvPr/>
          </p:nvPicPr>
          <p:blipFill rotWithShape="1">
            <a:blip r:embed="rId3"/>
            <a:srcRect l="74044"/>
            <a:stretch/>
          </p:blipFill>
          <p:spPr>
            <a:xfrm>
              <a:off x="6784320" y="0"/>
              <a:ext cx="2307923" cy="4261449"/>
            </a:xfrm>
            <a:prstGeom prst="rect">
              <a:avLst/>
            </a:prstGeom>
          </p:spPr>
        </p:pic>
        <p:pic>
          <p:nvPicPr>
            <p:cNvPr id="9" name="Picture 8"/>
            <p:cNvPicPr>
              <a:picLocks noChangeAspect="1"/>
            </p:cNvPicPr>
            <p:nvPr/>
          </p:nvPicPr>
          <p:blipFill>
            <a:blip r:embed="rId4"/>
            <a:stretch>
              <a:fillRect/>
            </a:stretch>
          </p:blipFill>
          <p:spPr>
            <a:xfrm>
              <a:off x="7331063" y="3802539"/>
              <a:ext cx="1273833" cy="269127"/>
            </a:xfrm>
            <a:prstGeom prst="rect">
              <a:avLst/>
            </a:prstGeom>
          </p:spPr>
        </p:pic>
      </p:grpSp>
      <p:sp>
        <p:nvSpPr>
          <p:cNvPr id="15" name="TextBox 14">
            <a:extLst>
              <a:ext uri="{FF2B5EF4-FFF2-40B4-BE49-F238E27FC236}">
                <a16:creationId xmlns:a16="http://schemas.microsoft.com/office/drawing/2014/main" id="{D6DF45ED-CDA1-F941-8E20-85C08A49C8F7}"/>
              </a:ext>
            </a:extLst>
          </p:cNvPr>
          <p:cNvSpPr txBox="1"/>
          <p:nvPr/>
        </p:nvSpPr>
        <p:spPr>
          <a:xfrm>
            <a:off x="720000" y="359999"/>
            <a:ext cx="9144000" cy="905129"/>
          </a:xfrm>
          <a:prstGeom prst="rect">
            <a:avLst/>
          </a:prstGeom>
        </p:spPr>
        <p:txBody>
          <a:bodyPr vert="horz" lIns="0" tIns="0" rIns="0" bIns="0" rtlCol="0" anchor="t" anchorCtr="0">
            <a:normAutofit fontScale="97500"/>
          </a:bodyPr>
          <a:lstStyle>
            <a:lvl1pPr>
              <a:lnSpc>
                <a:spcPct val="90000"/>
              </a:lnSpc>
              <a:spcBef>
                <a:spcPct val="0"/>
              </a:spcBef>
              <a:buNone/>
              <a:defRPr sz="4400" b="1">
                <a:latin typeface="Arial" panose="020B0604020202020204" pitchFamily="34" charset="0"/>
                <a:ea typeface="ＭＳ Ｐゴシック" panose="020B0600070205080204" pitchFamily="34" charset="-128"/>
                <a:cs typeface="Arial" panose="020B0604020202020204" pitchFamily="34" charset="0"/>
              </a:defRPr>
            </a:lvl1pPr>
          </a:lstStyle>
          <a:p>
            <a:r>
              <a:rPr lang="en-GB" sz="1800" dirty="0">
                <a:solidFill>
                  <a:schemeClr val="accent1"/>
                </a:solidFill>
              </a:rPr>
              <a:t>Resource sheet 1.1C (page 3)</a:t>
            </a:r>
          </a:p>
          <a:p>
            <a:r>
              <a:rPr lang="en-GB" sz="2500" dirty="0"/>
              <a:t>Maps of the Korean War, 1950 – 1953</a:t>
            </a:r>
          </a:p>
        </p:txBody>
      </p:sp>
    </p:spTree>
    <p:extLst>
      <p:ext uri="{BB962C8B-B14F-4D97-AF65-F5344CB8AC3E}">
        <p14:creationId xmlns:p14="http://schemas.microsoft.com/office/powerpoint/2010/main" val="662235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TotalTime>
  <Words>559</Words>
  <Application>Microsoft Macintosh PowerPoint</Application>
  <PresentationFormat>Widescreen</PresentationFormat>
  <Paragraphs>47</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ＭＳ Ｐゴシック</vt:lpstr>
      <vt:lpstr>Arial</vt:lpstr>
      <vt:lpstr>Arial Rounded MT</vt:lpstr>
      <vt:lpstr>Calibri</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63</cp:revision>
  <cp:lastPrinted>2020-04-23T10:30:19Z</cp:lastPrinted>
  <dcterms:created xsi:type="dcterms:W3CDTF">2020-03-11T22:57:07Z</dcterms:created>
  <dcterms:modified xsi:type="dcterms:W3CDTF">2020-06-15T11:10:59Z</dcterms:modified>
</cp:coreProperties>
</file>