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m Belben" initials="JB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0146" autoAdjust="0"/>
  </p:normalViewPr>
  <p:slideViewPr>
    <p:cSldViewPr snapToGrid="0" snapToObjects="1">
      <p:cViewPr varScale="1">
        <p:scale>
          <a:sx n="107" d="100"/>
          <a:sy n="107" d="100"/>
        </p:scale>
        <p:origin x="168" y="2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CD6AE-0980-1545-A707-1D7C08C627CC}" type="datetimeFigureOut">
              <a:rPr lang="en-US" smtClean="0"/>
              <a:t>6/15/20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93A2A-0A60-9E4C-B30E-C3D88B0E3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061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93A2A-0A60-9E4C-B30E-C3D88B0E381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355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49147" y="6356350"/>
            <a:ext cx="4658139" cy="365125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1DB7F08-A76A-C04F-AC2D-B8A2379501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10515600" cy="132556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720000" y="1620000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24278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A55CFA-19C1-4766-B625-9C7B34FF4224}"/>
              </a:ext>
            </a:extLst>
          </p:cNvPr>
          <p:cNvSpPr txBox="1"/>
          <p:nvPr userDrawn="1"/>
        </p:nvSpPr>
        <p:spPr>
          <a:xfrm>
            <a:off x="140434" y="6394536"/>
            <a:ext cx="71489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 Rounded MT" charset="0"/>
                <a:ea typeface="Arial Rounded MT" charset="0"/>
                <a:cs typeface="Arial Rounded MT" charset="0"/>
              </a:rPr>
              <a:t>Exploring and Teaching the Korean War </a:t>
            </a:r>
            <a:r>
              <a:rPr lang="en-US" sz="1200" dirty="0">
                <a:solidFill>
                  <a:schemeClr val="accent5">
                    <a:lumMod val="75000"/>
                  </a:schemeClr>
                </a:solidFill>
                <a:latin typeface="Arial Rounded MT" charset="0"/>
                <a:ea typeface="Arial Rounded MT" charset="0"/>
                <a:cs typeface="Arial Rounded MT" charset="0"/>
              </a:rPr>
              <a:t>| Lesson 3.1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D5294E6-D97D-4975-BA83-6E167677D1D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7553" y="6155943"/>
            <a:ext cx="1244600" cy="41350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964E386-5C5D-4D8D-9744-182699CB0F8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4553" y="5794901"/>
            <a:ext cx="1205442" cy="850900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6729881"/>
            <a:ext cx="12192000" cy="13349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3567" y="5828033"/>
            <a:ext cx="814552" cy="814552"/>
          </a:xfrm>
          <a:prstGeom prst="rect">
            <a:avLst/>
          </a:prstGeom>
        </p:spPr>
      </p:pic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2F6F6627-C883-8345-B9C3-B5D3A19D59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949147" y="6356350"/>
            <a:ext cx="4658139" cy="365125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1DB7F08-A76A-C04F-AC2D-B8A2379501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814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22DBEE74-7FDD-4143-9F24-38693089A9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7768" y="1205032"/>
            <a:ext cx="5256584" cy="4982282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GB" dirty="0"/>
              <a:t>His </a:t>
            </a:r>
            <a:r>
              <a:rPr lang="en-GB" b="1" dirty="0"/>
              <a:t>wife</a:t>
            </a:r>
            <a:r>
              <a:rPr lang="en-GB" dirty="0"/>
              <a:t>, Joyce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GB" dirty="0"/>
              <a:t>His </a:t>
            </a:r>
            <a:r>
              <a:rPr lang="en-GB" b="1" dirty="0"/>
              <a:t>parents</a:t>
            </a:r>
            <a:endParaRPr lang="en-US" b="1" dirty="0"/>
          </a:p>
          <a:p>
            <a:pPr marL="514350" indent="-514350">
              <a:buFont typeface="+mj-lt"/>
              <a:buAutoNum type="alphaUcPeriod"/>
            </a:pPr>
            <a:r>
              <a:rPr lang="en-GB" dirty="0"/>
              <a:t>His </a:t>
            </a:r>
            <a:r>
              <a:rPr lang="en-GB" b="1" dirty="0"/>
              <a:t>fellow soldiers</a:t>
            </a:r>
            <a:r>
              <a:rPr lang="en-GB" dirty="0"/>
              <a:t>,</a:t>
            </a:r>
            <a:r>
              <a:rPr lang="en-GB" b="1" dirty="0"/>
              <a:t> </a:t>
            </a:r>
            <a:r>
              <a:rPr lang="en-GB" dirty="0"/>
              <a:t>who may only have known him for a little time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GB" dirty="0"/>
              <a:t>The </a:t>
            </a:r>
            <a:r>
              <a:rPr lang="en-GB" b="1" dirty="0"/>
              <a:t>enemy soldier </a:t>
            </a:r>
            <a:r>
              <a:rPr lang="en-GB" dirty="0"/>
              <a:t>who may have killed him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GB" dirty="0"/>
              <a:t>His </a:t>
            </a:r>
            <a:r>
              <a:rPr lang="en-GB" b="1" dirty="0"/>
              <a:t>former school friends</a:t>
            </a:r>
            <a:endParaRPr lang="en-US" b="1" dirty="0"/>
          </a:p>
          <a:p>
            <a:pPr marL="514350" indent="-514350">
              <a:buFont typeface="+mj-lt"/>
              <a:buAutoNum type="alphaUcPeriod"/>
            </a:pPr>
            <a:r>
              <a:rPr lang="en-GB" dirty="0"/>
              <a:t>The </a:t>
            </a:r>
            <a:r>
              <a:rPr lang="en-GB" b="1" dirty="0"/>
              <a:t>postman</a:t>
            </a:r>
            <a:r>
              <a:rPr lang="en-GB" dirty="0"/>
              <a:t> who brought news of his death to his wife and parents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GB" dirty="0"/>
              <a:t>The </a:t>
            </a:r>
            <a:r>
              <a:rPr lang="en-GB" b="1" dirty="0"/>
              <a:t>local priest </a:t>
            </a:r>
            <a:r>
              <a:rPr lang="en-GB" dirty="0"/>
              <a:t>who may have comforted his wife and parents </a:t>
            </a:r>
          </a:p>
          <a:p>
            <a:pPr marL="514350" indent="-514350">
              <a:buFont typeface="+mj-lt"/>
              <a:buAutoNum type="alphaUcPeriod"/>
            </a:pPr>
            <a:r>
              <a:rPr lang="en-GB" dirty="0"/>
              <a:t>His </a:t>
            </a:r>
            <a:r>
              <a:rPr lang="en-GB" b="1" dirty="0"/>
              <a:t>brothers or sisters</a:t>
            </a:r>
            <a:endParaRPr lang="en-US" b="1" dirty="0"/>
          </a:p>
          <a:p>
            <a:pPr marL="514350" indent="-514350">
              <a:buFont typeface="+mj-lt"/>
              <a:buAutoNum type="alphaUcPeriod"/>
            </a:pPr>
            <a:r>
              <a:rPr lang="en-GB" dirty="0"/>
              <a:t>His </a:t>
            </a:r>
            <a:r>
              <a:rPr lang="en-GB" b="1" dirty="0"/>
              <a:t>grandparents</a:t>
            </a:r>
            <a:endParaRPr lang="en-US" b="1" dirty="0"/>
          </a:p>
          <a:p>
            <a:pPr marL="514350" indent="-514350">
              <a:buFont typeface="+mj-lt"/>
              <a:buAutoNum type="alphaUcPeriod"/>
            </a:pPr>
            <a:r>
              <a:rPr lang="en-GB" dirty="0"/>
              <a:t>His </a:t>
            </a:r>
            <a:r>
              <a:rPr lang="en-GB" b="1" dirty="0"/>
              <a:t>aunts, uncles and cousins</a:t>
            </a:r>
            <a:endParaRPr lang="en-US" b="1" dirty="0"/>
          </a:p>
          <a:p>
            <a:pPr marL="514350" indent="-514350">
              <a:buFont typeface="+mj-lt"/>
              <a:buAutoNum type="alphaUcPeriod"/>
            </a:pPr>
            <a:r>
              <a:rPr lang="en-GB" dirty="0"/>
              <a:t>His </a:t>
            </a:r>
            <a:r>
              <a:rPr lang="en-GB" b="1" dirty="0"/>
              <a:t>adult friends </a:t>
            </a:r>
            <a:r>
              <a:rPr lang="en-GB" dirty="0"/>
              <a:t>from Devon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GB" dirty="0"/>
              <a:t>His </a:t>
            </a:r>
            <a:r>
              <a:rPr lang="en-GB" b="1" dirty="0"/>
              <a:t>parents’ friends</a:t>
            </a:r>
            <a:endParaRPr lang="en-US" b="1" dirty="0"/>
          </a:p>
          <a:p>
            <a:pPr marL="514350" indent="-514350">
              <a:buFont typeface="+mj-lt"/>
              <a:buAutoNum type="alphaUcPeriod"/>
            </a:pPr>
            <a:r>
              <a:rPr lang="en-GB" dirty="0"/>
              <a:t>Other </a:t>
            </a:r>
            <a:r>
              <a:rPr lang="en-GB" b="1" dirty="0"/>
              <a:t>local people </a:t>
            </a:r>
            <a:r>
              <a:rPr lang="en-GB" dirty="0"/>
              <a:t>who knew him by sight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GB" dirty="0"/>
              <a:t>A </a:t>
            </a:r>
            <a:r>
              <a:rPr lang="en-GB" b="1" dirty="0"/>
              <a:t>local reporter </a:t>
            </a:r>
            <a:r>
              <a:rPr lang="en-GB" dirty="0"/>
              <a:t>who reported his death</a:t>
            </a:r>
            <a:endParaRPr lang="en-US" dirty="0"/>
          </a:p>
        </p:txBody>
      </p:sp>
      <p:sp>
        <p:nvSpPr>
          <p:cNvPr id="7" name="Down Arrow 19">
            <a:extLst>
              <a:ext uri="{FF2B5EF4-FFF2-40B4-BE49-F238E27FC236}">
                <a16:creationId xmlns:a16="http://schemas.microsoft.com/office/drawing/2014/main" id="{4ED5C479-9174-489B-B249-A7D638825FCE}"/>
              </a:ext>
            </a:extLst>
          </p:cNvPr>
          <p:cNvSpPr/>
          <p:nvPr/>
        </p:nvSpPr>
        <p:spPr>
          <a:xfrm>
            <a:off x="2927648" y="1236365"/>
            <a:ext cx="720080" cy="4941291"/>
          </a:xfrm>
          <a:prstGeom prst="downArrow">
            <a:avLst/>
          </a:prstGeom>
          <a:gradFill>
            <a:gsLst>
              <a:gs pos="0">
                <a:schemeClr val="accent5">
                  <a:lumMod val="5000"/>
                  <a:lumOff val="95000"/>
                </a:schemeClr>
              </a:gs>
              <a:gs pos="23000">
                <a:schemeClr val="accent5">
                  <a:lumMod val="45000"/>
                  <a:lumOff val="55000"/>
                </a:schemeClr>
              </a:gs>
              <a:gs pos="100000">
                <a:schemeClr val="tx2"/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8" name="Table 5">
            <a:extLst>
              <a:ext uri="{FF2B5EF4-FFF2-40B4-BE49-F238E27FC236}">
                <a16:creationId xmlns:a16="http://schemas.microsoft.com/office/drawing/2014/main" id="{F23F0E64-59BB-4DA9-95E1-233B841725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167529"/>
              </p:ext>
            </p:extLst>
          </p:nvPr>
        </p:nvGraphicFramePr>
        <p:xfrm>
          <a:off x="767408" y="1236365"/>
          <a:ext cx="1596232" cy="49509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96232">
                  <a:extLst>
                    <a:ext uri="{9D8B030D-6E8A-4147-A177-3AD203B41FA5}">
                      <a16:colId xmlns:a16="http://schemas.microsoft.com/office/drawing/2014/main" val="1543355308"/>
                    </a:ext>
                  </a:extLst>
                </a:gridCol>
              </a:tblGrid>
              <a:tr h="904743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latin typeface="Arial" charset="0"/>
                          <a:ea typeface="Arial" charset="0"/>
                          <a:cs typeface="Arial" charset="0"/>
                        </a:rPr>
                        <a:t>Not</a:t>
                      </a:r>
                      <a:r>
                        <a:rPr lang="en-GB" sz="1800" dirty="0">
                          <a:latin typeface="Arial" charset="0"/>
                          <a:ea typeface="Arial" charset="0"/>
                          <a:cs typeface="Arial" charset="0"/>
                        </a:rPr>
                        <a:t> really affected at all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466726"/>
                  </a:ext>
                </a:extLst>
              </a:tr>
              <a:tr h="1113531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latin typeface="Arial" charset="0"/>
                          <a:ea typeface="Arial" charset="0"/>
                          <a:cs typeface="Arial" charset="0"/>
                        </a:rPr>
                        <a:t>Directly but </a:t>
                      </a:r>
                      <a:r>
                        <a:rPr lang="en-GB" sz="1800" b="1" dirty="0">
                          <a:latin typeface="Arial" charset="0"/>
                          <a:ea typeface="Arial" charset="0"/>
                          <a:cs typeface="Arial" charset="0"/>
                        </a:rPr>
                        <a:t>not deeply </a:t>
                      </a:r>
                      <a:r>
                        <a:rPr lang="en-GB" sz="1800" b="0" dirty="0">
                          <a:latin typeface="Arial" charset="0"/>
                          <a:ea typeface="Arial" charset="0"/>
                          <a:cs typeface="Arial" charset="0"/>
                        </a:rPr>
                        <a:t>a</a:t>
                      </a:r>
                      <a:r>
                        <a:rPr lang="en-GB" sz="1800" dirty="0">
                          <a:latin typeface="Arial" charset="0"/>
                          <a:ea typeface="Arial" charset="0"/>
                          <a:cs typeface="Arial" charset="0"/>
                        </a:rPr>
                        <a:t>ffected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619322"/>
                  </a:ext>
                </a:extLst>
              </a:tr>
              <a:tr h="1113531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latin typeface="Arial" charset="0"/>
                          <a:ea typeface="Arial" charset="0"/>
                          <a:cs typeface="Arial" charset="0"/>
                        </a:rPr>
                        <a:t>Moved</a:t>
                      </a:r>
                      <a:r>
                        <a:rPr lang="en-GB" sz="1800" dirty="0">
                          <a:latin typeface="Arial" charset="0"/>
                          <a:ea typeface="Arial" charset="0"/>
                          <a:cs typeface="Arial" charset="0"/>
                        </a:rPr>
                        <a:t> but </a:t>
                      </a:r>
                      <a:r>
                        <a:rPr lang="en-GB" sz="1800" b="1" dirty="0">
                          <a:latin typeface="Arial" charset="0"/>
                          <a:ea typeface="Arial" charset="0"/>
                          <a:cs typeface="Arial" charset="0"/>
                        </a:rPr>
                        <a:t>not</a:t>
                      </a:r>
                      <a:r>
                        <a:rPr lang="en-GB" sz="1800" dirty="0">
                          <a:latin typeface="Arial" charset="0"/>
                          <a:ea typeface="Arial" charset="0"/>
                          <a:cs typeface="Arial" charset="0"/>
                        </a:rPr>
                        <a:t> directly affected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5540848"/>
                  </a:ext>
                </a:extLst>
              </a:tr>
              <a:tr h="904743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Quite  deeply </a:t>
                      </a:r>
                      <a:r>
                        <a:rPr lang="en-GB" sz="1800" b="0" dirty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</a:t>
                      </a:r>
                      <a:r>
                        <a:rPr lang="en-GB" sz="1800" dirty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ffected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223341"/>
                  </a:ext>
                </a:extLst>
              </a:tr>
              <a:tr h="904743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Most deeply a</a:t>
                      </a:r>
                      <a:r>
                        <a:rPr lang="en-GB" sz="1800" dirty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ffected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5532411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D72E0B70-71EC-4561-A39D-FD72617607E1}"/>
              </a:ext>
            </a:extLst>
          </p:cNvPr>
          <p:cNvSpPr txBox="1"/>
          <p:nvPr/>
        </p:nvSpPr>
        <p:spPr>
          <a:xfrm>
            <a:off x="9442580" y="1236365"/>
            <a:ext cx="2200916" cy="45243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en-GB" dirty="0">
                <a:latin typeface="Arial" charset="0"/>
                <a:ea typeface="Arial" charset="0"/>
                <a:cs typeface="Arial" charset="0"/>
              </a:rPr>
              <a:t>Here is a list of people who might be affected by the death of Corporal </a:t>
            </a:r>
            <a:r>
              <a:rPr lang="en-GB" dirty="0" err="1">
                <a:latin typeface="Arial" charset="0"/>
                <a:ea typeface="Arial" charset="0"/>
                <a:cs typeface="Arial" charset="0"/>
              </a:rPr>
              <a:t>Belsay</a:t>
            </a:r>
            <a:r>
              <a:rPr lang="en-GB" dirty="0">
                <a:latin typeface="Arial" charset="0"/>
                <a:ea typeface="Arial" charset="0"/>
                <a:cs typeface="Arial" charset="0"/>
              </a:rPr>
              <a:t>. </a:t>
            </a:r>
          </a:p>
          <a:p>
            <a:endParaRPr lang="en-GB" dirty="0">
              <a:latin typeface="Arial" charset="0"/>
              <a:ea typeface="Arial" charset="0"/>
              <a:cs typeface="Arial" charset="0"/>
            </a:endParaRPr>
          </a:p>
          <a:p>
            <a:r>
              <a:rPr lang="en-GB" dirty="0">
                <a:latin typeface="Arial" charset="0"/>
                <a:ea typeface="Arial" charset="0"/>
                <a:cs typeface="Arial" charset="0"/>
              </a:rPr>
              <a:t>Mark on the impact scale (with a letter or by drawing a line) how affected you think they would be. (You have no evidence for this – only your common sense as a human being.)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43C7D43-7439-E749-8B56-02B4838A1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7F08-A76A-C04F-AC2D-B8A23795015F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65FED4-D8CF-43E9-ABAC-5E74433FEB10}"/>
              </a:ext>
            </a:extLst>
          </p:cNvPr>
          <p:cNvSpPr txBox="1"/>
          <p:nvPr/>
        </p:nvSpPr>
        <p:spPr>
          <a:xfrm>
            <a:off x="720000" y="359999"/>
            <a:ext cx="11472000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b="1" dirty="0">
                <a:solidFill>
                  <a:schemeClr val="accent5">
                    <a:lumMod val="75000"/>
                  </a:schemeClr>
                </a:solidFill>
              </a:rPr>
              <a:t>Resource sheet 3.1A</a:t>
            </a:r>
          </a:p>
          <a:p>
            <a:r>
              <a:rPr lang="en-GB" sz="2400" b="1" dirty="0"/>
              <a:t>Who would have been most deeply affected by the death of Corporal </a:t>
            </a:r>
            <a:r>
              <a:rPr lang="en-GB" sz="2400" b="1" dirty="0" err="1"/>
              <a:t>Belsay</a:t>
            </a:r>
            <a:r>
              <a:rPr lang="en-GB" sz="2400" b="1" dirty="0"/>
              <a:t>? </a:t>
            </a:r>
            <a:endParaRPr lang="en-GB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535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</TotalTime>
  <Words>189</Words>
  <Application>Microsoft Macintosh PowerPoint</Application>
  <PresentationFormat>Widescreen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Rounded MT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88</cp:revision>
  <dcterms:created xsi:type="dcterms:W3CDTF">2020-03-11T22:57:07Z</dcterms:created>
  <dcterms:modified xsi:type="dcterms:W3CDTF">2020-06-15T11:14:15Z</dcterms:modified>
</cp:coreProperties>
</file>