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70"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Belben" initials="JB"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0146" autoAdjust="0"/>
  </p:normalViewPr>
  <p:slideViewPr>
    <p:cSldViewPr snapToGrid="0" snapToObjects="1">
      <p:cViewPr varScale="1">
        <p:scale>
          <a:sx n="107" d="100"/>
          <a:sy n="107" d="100"/>
        </p:scale>
        <p:origin x="168" y="2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DCD6AE-0980-1545-A707-1D7C08C627CC}" type="datetimeFigureOut">
              <a:rPr lang="en-US" smtClean="0"/>
              <a:t>6/15/20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B93A2A-0A60-9E4C-B30E-C3D88B0E381D}" type="slidenum">
              <a:rPr lang="en-US" smtClean="0"/>
              <a:t>‹#›</a:t>
            </a:fld>
            <a:endParaRPr lang="en-US"/>
          </a:p>
        </p:txBody>
      </p:sp>
    </p:spTree>
    <p:extLst>
      <p:ext uri="{BB962C8B-B14F-4D97-AF65-F5344CB8AC3E}">
        <p14:creationId xmlns:p14="http://schemas.microsoft.com/office/powerpoint/2010/main" val="1982061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CB93A2A-0A60-9E4C-B30E-C3D88B0E381D}" type="slidenum">
              <a:rPr lang="en-US" smtClean="0"/>
              <a:t>1</a:t>
            </a:fld>
            <a:endParaRPr lang="en-US"/>
          </a:p>
        </p:txBody>
      </p:sp>
    </p:spTree>
    <p:extLst>
      <p:ext uri="{BB962C8B-B14F-4D97-AF65-F5344CB8AC3E}">
        <p14:creationId xmlns:p14="http://schemas.microsoft.com/office/powerpoint/2010/main" val="684613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838200" y="6356350"/>
            <a:ext cx="27432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3949147" y="6356350"/>
            <a:ext cx="4658139" cy="365125"/>
          </a:xfrm>
          <a:prstGeom prst="rect">
            <a:avLst/>
          </a:prstGeom>
        </p:spPr>
        <p:txBody>
          <a:bodyPr/>
          <a:lstStyle>
            <a:lvl1pPr algn="ctr">
              <a:defRPr>
                <a:latin typeface="Arial" panose="020B0604020202020204" pitchFamily="34" charset="0"/>
                <a:cs typeface="Arial" panose="020B0604020202020204" pitchFamily="34" charset="0"/>
              </a:defRPr>
            </a:lvl1pPr>
          </a:lstStyle>
          <a:p>
            <a:fld id="{91DB7F08-A76A-C04F-AC2D-B8A23795015F}" type="slidenum">
              <a:rPr lang="en-US" smtClean="0"/>
              <a:pPr/>
              <a:t>‹#›</a:t>
            </a:fld>
            <a:endParaRPr lang="en-US"/>
          </a:p>
        </p:txBody>
      </p:sp>
      <p:sp>
        <p:nvSpPr>
          <p:cNvPr id="7" name="Title Placeholder 1"/>
          <p:cNvSpPr>
            <a:spLocks noGrp="1"/>
          </p:cNvSpPr>
          <p:nvPr>
            <p:ph type="title"/>
          </p:nvPr>
        </p:nvSpPr>
        <p:spPr>
          <a:xfrm>
            <a:off x="720000" y="360000"/>
            <a:ext cx="10515600" cy="1325563"/>
          </a:xfrm>
          <a:prstGeom prst="rect">
            <a:avLst/>
          </a:prstGeom>
        </p:spPr>
        <p:txBody>
          <a:bodyPr vert="horz" lIns="0" tIns="0" rIns="0" bIns="0" rtlCol="0" anchor="t" anchorCtr="0">
            <a:normAutofit/>
          </a:bodyPr>
          <a:lstStyle/>
          <a:p>
            <a:r>
              <a:rPr lang="en-US" dirty="0"/>
              <a:t>Click to edit Master title style</a:t>
            </a:r>
          </a:p>
        </p:txBody>
      </p:sp>
      <p:sp>
        <p:nvSpPr>
          <p:cNvPr id="8" name="Text Placeholder 2"/>
          <p:cNvSpPr>
            <a:spLocks noGrp="1"/>
          </p:cNvSpPr>
          <p:nvPr>
            <p:ph idx="1"/>
          </p:nvPr>
        </p:nvSpPr>
        <p:spPr>
          <a:xfrm>
            <a:off x="720000" y="1620000"/>
            <a:ext cx="10515600" cy="4351338"/>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242786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t" anchorCtr="0">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62A55CFA-19C1-4766-B625-9C7B34FF4224}"/>
              </a:ext>
            </a:extLst>
          </p:cNvPr>
          <p:cNvSpPr txBox="1"/>
          <p:nvPr userDrawn="1"/>
        </p:nvSpPr>
        <p:spPr>
          <a:xfrm>
            <a:off x="140434" y="6394536"/>
            <a:ext cx="7148946" cy="276999"/>
          </a:xfrm>
          <a:prstGeom prst="rect">
            <a:avLst/>
          </a:prstGeom>
          <a:noFill/>
        </p:spPr>
        <p:txBody>
          <a:bodyPr wrap="square" rtlCol="0">
            <a:spAutoFit/>
          </a:bodyPr>
          <a:lstStyle/>
          <a:p>
            <a:r>
              <a:rPr lang="en-US" sz="1200" dirty="0">
                <a:latin typeface="Arial Rounded MT" charset="0"/>
                <a:ea typeface="Arial Rounded MT" charset="0"/>
                <a:cs typeface="Arial Rounded MT" charset="0"/>
              </a:rPr>
              <a:t>Exploring and Teaching the Korean War </a:t>
            </a:r>
            <a:r>
              <a:rPr lang="en-US" sz="1200" dirty="0">
                <a:solidFill>
                  <a:schemeClr val="accent5">
                    <a:lumMod val="75000"/>
                  </a:schemeClr>
                </a:solidFill>
                <a:latin typeface="Arial Rounded MT" charset="0"/>
                <a:ea typeface="Arial Rounded MT" charset="0"/>
                <a:cs typeface="Arial Rounded MT" charset="0"/>
              </a:rPr>
              <a:t>| Lesson 3.1</a:t>
            </a:r>
          </a:p>
        </p:txBody>
      </p:sp>
      <p:pic>
        <p:nvPicPr>
          <p:cNvPr id="8" name="Picture 7">
            <a:extLst>
              <a:ext uri="{FF2B5EF4-FFF2-40B4-BE49-F238E27FC236}">
                <a16:creationId xmlns:a16="http://schemas.microsoft.com/office/drawing/2014/main" id="{4D5294E6-D97D-4975-BA83-6E167677D1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597553" y="6155943"/>
            <a:ext cx="1244600" cy="413502"/>
          </a:xfrm>
          <a:prstGeom prst="rect">
            <a:avLst/>
          </a:prstGeom>
        </p:spPr>
      </p:pic>
      <p:pic>
        <p:nvPicPr>
          <p:cNvPr id="9" name="Picture 8">
            <a:extLst>
              <a:ext uri="{FF2B5EF4-FFF2-40B4-BE49-F238E27FC236}">
                <a16:creationId xmlns:a16="http://schemas.microsoft.com/office/drawing/2014/main" id="{2964E386-5C5D-4D8D-9744-182699CB0F8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994553" y="5794901"/>
            <a:ext cx="1205442" cy="850900"/>
          </a:xfrm>
          <a:prstGeom prst="rect">
            <a:avLst/>
          </a:prstGeom>
        </p:spPr>
      </p:pic>
      <p:sp>
        <p:nvSpPr>
          <p:cNvPr id="10" name="Rectangle 9"/>
          <p:cNvSpPr/>
          <p:nvPr userDrawn="1"/>
        </p:nvSpPr>
        <p:spPr>
          <a:xfrm>
            <a:off x="0" y="6729881"/>
            <a:ext cx="12192000" cy="133493"/>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1273567" y="5828033"/>
            <a:ext cx="814552" cy="814552"/>
          </a:xfrm>
          <a:prstGeom prst="rect">
            <a:avLst/>
          </a:prstGeom>
        </p:spPr>
      </p:pic>
    </p:spTree>
    <p:extLst>
      <p:ext uri="{BB962C8B-B14F-4D97-AF65-F5344CB8AC3E}">
        <p14:creationId xmlns:p14="http://schemas.microsoft.com/office/powerpoint/2010/main" val="1267814424"/>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l" defTabSz="914400" rtl="0" eaLnBrk="1" latinLnBrk="0" hangingPunct="1">
        <a:lnSpc>
          <a:spcPct val="90000"/>
        </a:lnSpc>
        <a:spcBef>
          <a:spcPct val="0"/>
        </a:spcBef>
        <a:buNone/>
        <a:defRPr sz="4400" b="1" kern="1200">
          <a:solidFill>
            <a:schemeClr val="tx1"/>
          </a:solidFill>
          <a:latin typeface="Arial" charset="0"/>
          <a:ea typeface="Arial" charset="0"/>
          <a:cs typeface="Arial"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20000" y="12600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13-year-old Korean refugee Yang </a:t>
            </a:r>
            <a:r>
              <a:rPr lang="en-GB" sz="1300" dirty="0" err="1">
                <a:latin typeface="Arial" charset="0"/>
                <a:ea typeface="Arial" charset="0"/>
                <a:cs typeface="Arial" charset="0"/>
              </a:rPr>
              <a:t>Hye</a:t>
            </a:r>
            <a:r>
              <a:rPr lang="en-GB" sz="1300" dirty="0">
                <a:latin typeface="Arial" charset="0"/>
                <a:ea typeface="Arial" charset="0"/>
                <a:cs typeface="Arial" charset="0"/>
              </a:rPr>
              <a:t>-Suk, who pulled out her own damaged eye.   </a:t>
            </a:r>
          </a:p>
        </p:txBody>
      </p:sp>
      <p:sp>
        <p:nvSpPr>
          <p:cNvPr id="10" name="Rectangle 9"/>
          <p:cNvSpPr/>
          <p:nvPr/>
        </p:nvSpPr>
        <p:spPr>
          <a:xfrm>
            <a:off x="720000" y="28188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The injured mother of child refugee Yang </a:t>
            </a:r>
            <a:r>
              <a:rPr lang="en-GB" sz="1300" dirty="0" err="1">
                <a:latin typeface="Arial" charset="0"/>
                <a:ea typeface="Arial" charset="0"/>
                <a:cs typeface="Arial" charset="0"/>
              </a:rPr>
              <a:t>Hye</a:t>
            </a:r>
            <a:r>
              <a:rPr lang="en-GB" sz="1300" dirty="0">
                <a:latin typeface="Arial" charset="0"/>
                <a:ea typeface="Arial" charset="0"/>
                <a:cs typeface="Arial" charset="0"/>
              </a:rPr>
              <a:t>-Suk, whose daughter pulled out her own damaged eye.</a:t>
            </a:r>
          </a:p>
        </p:txBody>
      </p:sp>
      <p:sp>
        <p:nvSpPr>
          <p:cNvPr id="11" name="Rectangle 10"/>
          <p:cNvSpPr/>
          <p:nvPr/>
        </p:nvSpPr>
        <p:spPr>
          <a:xfrm>
            <a:off x="6048000" y="28188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US pilots who attacked Korean refugees from the air, believing that they might be hiding North Korean soldiers or spies. </a:t>
            </a:r>
          </a:p>
        </p:txBody>
      </p:sp>
      <p:sp>
        <p:nvSpPr>
          <p:cNvPr id="12" name="Rectangle 11"/>
          <p:cNvSpPr/>
          <p:nvPr/>
        </p:nvSpPr>
        <p:spPr>
          <a:xfrm>
            <a:off x="6048000" y="12600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US soldiers on foot who fired into crowds of Korean refugees, afraid that they might hide North Korean soldiers. </a:t>
            </a:r>
          </a:p>
        </p:txBody>
      </p:sp>
      <p:sp>
        <p:nvSpPr>
          <p:cNvPr id="13" name="Rectangle 12"/>
          <p:cNvSpPr/>
          <p:nvPr/>
        </p:nvSpPr>
        <p:spPr>
          <a:xfrm>
            <a:off x="8712000" y="12600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Korean refugee boy Chung Koo- Doo, whose older brother and sister were killed in front of him (he was less than two years old at the time).</a:t>
            </a:r>
          </a:p>
        </p:txBody>
      </p:sp>
      <p:sp>
        <p:nvSpPr>
          <p:cNvPr id="14" name="Rectangle 13"/>
          <p:cNvSpPr/>
          <p:nvPr/>
        </p:nvSpPr>
        <p:spPr>
          <a:xfrm>
            <a:off x="720000" y="43776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The father of Korean refugee boy Chung Koo- Doo, who saw two of his young children killed in front of his remaining child. </a:t>
            </a:r>
          </a:p>
        </p:txBody>
      </p:sp>
      <p:sp>
        <p:nvSpPr>
          <p:cNvPr id="15" name="Rectangle 14"/>
          <p:cNvSpPr/>
          <p:nvPr/>
        </p:nvSpPr>
        <p:spPr>
          <a:xfrm>
            <a:off x="3384000" y="12600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Any North Korean soldiers or spies actually hiding among the refugees, fearful of discovery.</a:t>
            </a:r>
          </a:p>
        </p:txBody>
      </p:sp>
      <p:sp>
        <p:nvSpPr>
          <p:cNvPr id="16" name="Rectangle 15"/>
          <p:cNvSpPr/>
          <p:nvPr/>
        </p:nvSpPr>
        <p:spPr>
          <a:xfrm>
            <a:off x="8712000" y="2818800"/>
            <a:ext cx="2520000" cy="194109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Korean refugees in the crowds who were not injured but were trapped for three days and nights without food and water, terrified of being attacked and seeing bodies of their fellow refugees and perhaps friends and family lying unburied. </a:t>
            </a:r>
          </a:p>
        </p:txBody>
      </p:sp>
      <p:sp>
        <p:nvSpPr>
          <p:cNvPr id="17" name="Rectangle 16"/>
          <p:cNvSpPr/>
          <p:nvPr/>
        </p:nvSpPr>
        <p:spPr>
          <a:xfrm>
            <a:off x="3384000" y="28188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US commanders, officials and politicians responsible for the policy of firing on Korean refugees and determined to defeat the enemy.</a:t>
            </a:r>
          </a:p>
        </p:txBody>
      </p:sp>
      <p:sp>
        <p:nvSpPr>
          <p:cNvPr id="18" name="Rectangle 17"/>
          <p:cNvSpPr/>
          <p:nvPr/>
        </p:nvSpPr>
        <p:spPr>
          <a:xfrm>
            <a:off x="3384000" y="4377600"/>
            <a:ext cx="2520000" cy="1440000"/>
          </a:xfrm>
          <a:prstGeom prst="rect">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00" dirty="0">
                <a:latin typeface="Arial" charset="0"/>
                <a:ea typeface="Arial" charset="0"/>
                <a:cs typeface="Arial" charset="0"/>
              </a:rPr>
              <a:t>North Korean commanders and officials attempting to defeat the US and its allies, whatever the cost.</a:t>
            </a:r>
          </a:p>
        </p:txBody>
      </p:sp>
      <p:sp>
        <p:nvSpPr>
          <p:cNvPr id="2" name="Slide Number Placeholder 1">
            <a:extLst>
              <a:ext uri="{FF2B5EF4-FFF2-40B4-BE49-F238E27FC236}">
                <a16:creationId xmlns:a16="http://schemas.microsoft.com/office/drawing/2014/main" id="{AA7FEF92-1F9E-2C45-9308-E5DCA5C9A8D6}"/>
              </a:ext>
            </a:extLst>
          </p:cNvPr>
          <p:cNvSpPr>
            <a:spLocks noGrp="1"/>
          </p:cNvSpPr>
          <p:nvPr>
            <p:ph type="sldNum" sz="quarter" idx="12"/>
          </p:nvPr>
        </p:nvSpPr>
        <p:spPr/>
        <p:txBody>
          <a:bodyPr/>
          <a:lstStyle/>
          <a:p>
            <a:fld id="{91DB7F08-A76A-C04F-AC2D-B8A23795015F}" type="slidenum">
              <a:rPr lang="en-US" smtClean="0"/>
              <a:pPr/>
              <a:t>1</a:t>
            </a:fld>
            <a:endParaRPr lang="en-US"/>
          </a:p>
        </p:txBody>
      </p:sp>
      <p:sp>
        <p:nvSpPr>
          <p:cNvPr id="19" name="TextBox 18">
            <a:extLst>
              <a:ext uri="{FF2B5EF4-FFF2-40B4-BE49-F238E27FC236}">
                <a16:creationId xmlns:a16="http://schemas.microsoft.com/office/drawing/2014/main" id="{F85F4FCB-505B-471A-932E-3F143669FC17}"/>
              </a:ext>
            </a:extLst>
          </p:cNvPr>
          <p:cNvSpPr txBox="1"/>
          <p:nvPr/>
        </p:nvSpPr>
        <p:spPr>
          <a:xfrm>
            <a:off x="720000" y="360000"/>
            <a:ext cx="5589936" cy="646331"/>
          </a:xfrm>
          <a:prstGeom prst="rect">
            <a:avLst/>
          </a:prstGeom>
          <a:noFill/>
        </p:spPr>
        <p:txBody>
          <a:bodyPr wrap="square" lIns="0" tIns="0" rIns="0" bIns="0" rtlCol="0">
            <a:spAutoFit/>
          </a:bodyPr>
          <a:lstStyle/>
          <a:p>
            <a:r>
              <a:rPr lang="en-GB" b="1" dirty="0">
                <a:solidFill>
                  <a:schemeClr val="accent5">
                    <a:lumMod val="75000"/>
                  </a:schemeClr>
                </a:solidFill>
              </a:rPr>
              <a:t>Resource sheet 3.1D</a:t>
            </a:r>
          </a:p>
          <a:p>
            <a:r>
              <a:rPr lang="en-GB" sz="2400" b="1" dirty="0"/>
              <a:t>No Gun Ri Incident </a:t>
            </a:r>
            <a:r>
              <a:rPr lang="en-GB" sz="2400" dirty="0"/>
              <a:t>impact cards</a:t>
            </a:r>
            <a:endParaRPr lang="en-GB" sz="2400" b="1" dirty="0">
              <a:solidFill>
                <a:schemeClr val="accent5">
                  <a:lumMod val="75000"/>
                </a:schemeClr>
              </a:solidFill>
            </a:endParaRPr>
          </a:p>
        </p:txBody>
      </p:sp>
    </p:spTree>
    <p:extLst>
      <p:ext uri="{BB962C8B-B14F-4D97-AF65-F5344CB8AC3E}">
        <p14:creationId xmlns:p14="http://schemas.microsoft.com/office/powerpoint/2010/main" val="6481096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238</Words>
  <Application>Microsoft Macintosh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Arial Rounded MT</vt:lpstr>
      <vt:lpstr>Calibri</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90</cp:revision>
  <dcterms:created xsi:type="dcterms:W3CDTF">2020-03-11T22:57:07Z</dcterms:created>
  <dcterms:modified xsi:type="dcterms:W3CDTF">2020-06-15T11:11:48Z</dcterms:modified>
</cp:coreProperties>
</file>