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4"/>
  </p:notesMasterIdLst>
  <p:sldIdLst>
    <p:sldId id="272" r:id="rId2"/>
    <p:sldId id="273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im Belben" initials="JB" lastIdx="4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674"/>
    <p:restoredTop sz="90146" autoAdjust="0"/>
  </p:normalViewPr>
  <p:slideViewPr>
    <p:cSldViewPr snapToGrid="0" snapToObjects="1">
      <p:cViewPr varScale="1">
        <p:scale>
          <a:sx n="111" d="100"/>
          <a:sy n="111" d="100"/>
        </p:scale>
        <p:origin x="216" y="24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DCD6AE-0980-1545-A707-1D7C08C627CC}" type="datetimeFigureOut">
              <a:rPr lang="en-US" smtClean="0"/>
              <a:t>6/15/20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CB93A2A-0A60-9E4C-B30E-C3D88B0E38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20615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B93A2A-0A60-9E4C-B30E-C3D88B0E381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21890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49147" y="6356350"/>
            <a:ext cx="4658139" cy="365125"/>
          </a:xfrm>
          <a:prstGeom prst="rect">
            <a:avLst/>
          </a:prstGeom>
        </p:spPr>
        <p:txBody>
          <a:bodyPr/>
          <a:lstStyle>
            <a:lvl1pPr algn="ctr"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91DB7F08-A76A-C04F-AC2D-B8A23795015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720000" y="360000"/>
            <a:ext cx="10515600" cy="1325563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2"/>
          <p:cNvSpPr>
            <a:spLocks noGrp="1"/>
          </p:cNvSpPr>
          <p:nvPr>
            <p:ph idx="1"/>
          </p:nvPr>
        </p:nvSpPr>
        <p:spPr>
          <a:xfrm>
            <a:off x="720000" y="1620000"/>
            <a:ext cx="10515600" cy="4351338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8242786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2A55CFA-19C1-4766-B625-9C7B34FF4224}"/>
              </a:ext>
            </a:extLst>
          </p:cNvPr>
          <p:cNvSpPr txBox="1"/>
          <p:nvPr userDrawn="1"/>
        </p:nvSpPr>
        <p:spPr>
          <a:xfrm>
            <a:off x="140434" y="6394536"/>
            <a:ext cx="714894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Arial Rounded MT" charset="0"/>
                <a:ea typeface="Arial Rounded MT" charset="0"/>
                <a:cs typeface="Arial Rounded MT" charset="0"/>
              </a:rPr>
              <a:t>Exploring and Teaching the Korean War </a:t>
            </a:r>
            <a:r>
              <a:rPr lang="en-US" sz="1200" dirty="0">
                <a:solidFill>
                  <a:schemeClr val="accent5">
                    <a:lumMod val="75000"/>
                  </a:schemeClr>
                </a:solidFill>
                <a:latin typeface="Arial Rounded MT" charset="0"/>
                <a:ea typeface="Arial Rounded MT" charset="0"/>
                <a:cs typeface="Arial Rounded MT" charset="0"/>
              </a:rPr>
              <a:t>| Lesson 3.1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4D5294E6-D97D-4975-BA83-6E167677D1DC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97553" y="6155943"/>
            <a:ext cx="1244600" cy="413502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2964E386-5C5D-4D8D-9744-182699CB0F87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94553" y="5794901"/>
            <a:ext cx="1205442" cy="850900"/>
          </a:xfrm>
          <a:prstGeom prst="rect">
            <a:avLst/>
          </a:prstGeom>
        </p:spPr>
      </p:pic>
      <p:sp>
        <p:nvSpPr>
          <p:cNvPr id="10" name="Rectangle 9"/>
          <p:cNvSpPr/>
          <p:nvPr userDrawn="1"/>
        </p:nvSpPr>
        <p:spPr>
          <a:xfrm>
            <a:off x="0" y="6729881"/>
            <a:ext cx="12192000" cy="133493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73567" y="5828033"/>
            <a:ext cx="814552" cy="814552"/>
          </a:xfrm>
          <a:prstGeom prst="rect">
            <a:avLst/>
          </a:prstGeom>
        </p:spPr>
      </p:pic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2F6F6627-C883-8345-B9C3-B5D3A19D598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3949147" y="6356350"/>
            <a:ext cx="4658139" cy="365125"/>
          </a:xfrm>
          <a:prstGeom prst="rect">
            <a:avLst/>
          </a:prstGeom>
        </p:spPr>
        <p:txBody>
          <a:bodyPr/>
          <a:lstStyle>
            <a:lvl1pPr algn="ctr"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91DB7F08-A76A-C04F-AC2D-B8A23795015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78144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tx1"/>
          </a:solidFill>
          <a:latin typeface="Arial" charset="0"/>
          <a:ea typeface="Arial" charset="0"/>
          <a:cs typeface="Arial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Arial" charset="0"/>
          <a:ea typeface="Arial" charset="0"/>
          <a:cs typeface="Arial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Arial" charset="0"/>
          <a:ea typeface="Arial" charset="0"/>
          <a:cs typeface="Arial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Arial" charset="0"/>
          <a:ea typeface="Arial" charset="0"/>
          <a:cs typeface="Arial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Arial" charset="0"/>
          <a:ea typeface="Arial" charset="0"/>
          <a:cs typeface="Arial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Arial" charset="0"/>
          <a:ea typeface="Arial" charset="0"/>
          <a:cs typeface="Arial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13" Type="http://schemas.openxmlformats.org/officeDocument/2006/relationships/hyperlink" Target="https://en.wikipedia.org/wiki/Korean_War#cite_note-china.org.cn-43" TargetMode="External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12" Type="http://schemas.openxmlformats.org/officeDocument/2006/relationships/image" Target="../media/image1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11" Type="http://schemas.openxmlformats.org/officeDocument/2006/relationships/image" Target="../media/image12.png"/><Relationship Id="rId5" Type="http://schemas.openxmlformats.org/officeDocument/2006/relationships/image" Target="../media/image6.png"/><Relationship Id="rId10" Type="http://schemas.openxmlformats.org/officeDocument/2006/relationships/image" Target="../media/image11.png"/><Relationship Id="rId4" Type="http://schemas.openxmlformats.org/officeDocument/2006/relationships/image" Target="../media/image5.png"/><Relationship Id="rId9" Type="http://schemas.openxmlformats.org/officeDocument/2006/relationships/image" Target="../media/image10.png"/><Relationship Id="rId14" Type="http://schemas.openxmlformats.org/officeDocument/2006/relationships/image" Target="../media/image14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png"/><Relationship Id="rId13" Type="http://schemas.openxmlformats.org/officeDocument/2006/relationships/image" Target="../media/image26.png"/><Relationship Id="rId3" Type="http://schemas.openxmlformats.org/officeDocument/2006/relationships/image" Target="../media/image16.png"/><Relationship Id="rId7" Type="http://schemas.openxmlformats.org/officeDocument/2006/relationships/image" Target="../media/image20.png"/><Relationship Id="rId12" Type="http://schemas.openxmlformats.org/officeDocument/2006/relationships/image" Target="../media/image25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9.png"/><Relationship Id="rId11" Type="http://schemas.openxmlformats.org/officeDocument/2006/relationships/image" Target="../media/image24.png"/><Relationship Id="rId5" Type="http://schemas.openxmlformats.org/officeDocument/2006/relationships/image" Target="../media/image18.png"/><Relationship Id="rId10" Type="http://schemas.openxmlformats.org/officeDocument/2006/relationships/image" Target="../media/image23.png"/><Relationship Id="rId4" Type="http://schemas.openxmlformats.org/officeDocument/2006/relationships/image" Target="../media/image17.png"/><Relationship Id="rId9" Type="http://schemas.openxmlformats.org/officeDocument/2006/relationships/image" Target="../media/image22.png"/><Relationship Id="rId14" Type="http://schemas.openxmlformats.org/officeDocument/2006/relationships/image" Target="../media/image2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Title 1">
            <a:extLst>
              <a:ext uri="{FF2B5EF4-FFF2-40B4-BE49-F238E27FC236}">
                <a16:creationId xmlns:a16="http://schemas.microsoft.com/office/drawing/2014/main" id="{2C41539C-419B-4C00-8964-453FE0397566}"/>
              </a:ext>
            </a:extLst>
          </p:cNvPr>
          <p:cNvSpPr txBox="1">
            <a:spLocks/>
          </p:cNvSpPr>
          <p:nvPr/>
        </p:nvSpPr>
        <p:spPr>
          <a:xfrm>
            <a:off x="9806617" y="253425"/>
            <a:ext cx="2065170" cy="1143000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GB" sz="1400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61EC662-0FB5-8A48-BF2A-DB4BFB071E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B7F08-A76A-C04F-AC2D-B8A23795015F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4DA273A5-0955-40F9-A1E9-B3B8334D8F98}"/>
              </a:ext>
            </a:extLst>
          </p:cNvPr>
          <p:cNvSpPr txBox="1"/>
          <p:nvPr/>
        </p:nvSpPr>
        <p:spPr>
          <a:xfrm>
            <a:off x="720000" y="360000"/>
            <a:ext cx="4263416" cy="64633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b="1" dirty="0">
                <a:solidFill>
                  <a:schemeClr val="accent5">
                    <a:lumMod val="75000"/>
                  </a:schemeClr>
                </a:solidFill>
              </a:rPr>
              <a:t>Resource sheet 3.1E</a:t>
            </a:r>
          </a:p>
          <a:p>
            <a:r>
              <a:rPr lang="en-GB" sz="2400" b="1" dirty="0"/>
              <a:t>Casualty</a:t>
            </a:r>
            <a:r>
              <a:rPr lang="en-GB" sz="2400" dirty="0"/>
              <a:t> impact cards </a:t>
            </a:r>
            <a:endParaRPr lang="en-GB" sz="2400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6" name="Title 1">
            <a:extLst>
              <a:ext uri="{FF2B5EF4-FFF2-40B4-BE49-F238E27FC236}">
                <a16:creationId xmlns:a16="http://schemas.microsoft.com/office/drawing/2014/main" id="{53ADF817-2281-D140-A0E4-D27455CF642F}"/>
              </a:ext>
            </a:extLst>
          </p:cNvPr>
          <p:cNvSpPr txBox="1">
            <a:spLocks/>
          </p:cNvSpPr>
          <p:nvPr/>
        </p:nvSpPr>
        <p:spPr>
          <a:xfrm>
            <a:off x="9806617" y="253425"/>
            <a:ext cx="2065170" cy="1143000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GB" sz="1400" dirty="0"/>
          </a:p>
        </p:txBody>
      </p:sp>
      <p:grpSp>
        <p:nvGrpSpPr>
          <p:cNvPr id="37" name="Group 36">
            <a:extLst>
              <a:ext uri="{FF2B5EF4-FFF2-40B4-BE49-F238E27FC236}">
                <a16:creationId xmlns:a16="http://schemas.microsoft.com/office/drawing/2014/main" id="{5B468BB2-9314-8942-ABF3-F545CBA76901}"/>
              </a:ext>
            </a:extLst>
          </p:cNvPr>
          <p:cNvGrpSpPr/>
          <p:nvPr/>
        </p:nvGrpSpPr>
        <p:grpSpPr>
          <a:xfrm>
            <a:off x="720000" y="361406"/>
            <a:ext cx="10620000" cy="5261063"/>
            <a:chOff x="720000" y="360000"/>
            <a:chExt cx="10620000" cy="5261063"/>
          </a:xfrm>
        </p:grpSpPr>
        <p:grpSp>
          <p:nvGrpSpPr>
            <p:cNvPr id="38" name="Group 37">
              <a:extLst>
                <a:ext uri="{FF2B5EF4-FFF2-40B4-BE49-F238E27FC236}">
                  <a16:creationId xmlns:a16="http://schemas.microsoft.com/office/drawing/2014/main" id="{90BA56DB-6A27-9C40-AD76-EFA4CC836CB5}"/>
                </a:ext>
              </a:extLst>
            </p:cNvPr>
            <p:cNvGrpSpPr/>
            <p:nvPr/>
          </p:nvGrpSpPr>
          <p:grpSpPr>
            <a:xfrm>
              <a:off x="720000" y="1440000"/>
              <a:ext cx="2520000" cy="1260000"/>
              <a:chOff x="720000" y="1440000"/>
              <a:chExt cx="2520000" cy="1260000"/>
            </a:xfrm>
          </p:grpSpPr>
          <p:sp>
            <p:nvSpPr>
              <p:cNvPr id="69" name="Rectangle 68">
                <a:extLst>
                  <a:ext uri="{FF2B5EF4-FFF2-40B4-BE49-F238E27FC236}">
                    <a16:creationId xmlns:a16="http://schemas.microsoft.com/office/drawing/2014/main" id="{76C57CE3-AC08-EA43-83E8-8A9105C8336C}"/>
                  </a:ext>
                </a:extLst>
              </p:cNvPr>
              <p:cNvSpPr/>
              <p:nvPr/>
            </p:nvSpPr>
            <p:spPr>
              <a:xfrm>
                <a:off x="720000" y="1440000"/>
                <a:ext cx="2520000" cy="1260000"/>
              </a:xfrm>
              <a:prstGeom prst="rect">
                <a:avLst/>
              </a:prstGeom>
              <a:solidFill>
                <a:schemeClr val="accent5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bIns="72000" rtlCol="0" anchor="b" anchorCtr="0"/>
              <a:lstStyle/>
              <a:p>
                <a:pPr algn="ctr"/>
                <a:r>
                  <a:rPr lang="en-GB" sz="1300" b="1" dirty="0">
                    <a:latin typeface="Arial" charset="0"/>
                    <a:ea typeface="Arial" charset="0"/>
                    <a:cs typeface="Arial" charset="0"/>
                  </a:rPr>
                  <a:t>Britain</a:t>
                </a:r>
              </a:p>
              <a:p>
                <a:pPr algn="ctr"/>
                <a:r>
                  <a:rPr lang="en-GB" sz="1300" dirty="0">
                    <a:latin typeface="Arial" charset="0"/>
                    <a:ea typeface="Arial" charset="0"/>
                    <a:cs typeface="Arial" charset="0"/>
                  </a:rPr>
                  <a:t>Total military deaths 1,078</a:t>
                </a:r>
              </a:p>
              <a:p>
                <a:pPr algn="ctr"/>
                <a:r>
                  <a:rPr lang="en-GB" sz="1300" dirty="0">
                    <a:latin typeface="Arial" charset="0"/>
                    <a:ea typeface="Arial" charset="0"/>
                    <a:cs typeface="Arial" charset="0"/>
                  </a:rPr>
                  <a:t>2,674 wounded </a:t>
                </a:r>
              </a:p>
              <a:p>
                <a:pPr algn="ctr"/>
                <a:r>
                  <a:rPr lang="en-GB" sz="1300" dirty="0">
                    <a:latin typeface="Arial" charset="0"/>
                    <a:ea typeface="Arial" charset="0"/>
                    <a:cs typeface="Arial" charset="0"/>
                  </a:rPr>
                  <a:t>179 missing</a:t>
                </a:r>
              </a:p>
              <a:p>
                <a:pPr algn="ctr"/>
                <a:r>
                  <a:rPr lang="en-GB" sz="1300" dirty="0">
                    <a:latin typeface="Arial" charset="0"/>
                    <a:ea typeface="Arial" charset="0"/>
                    <a:cs typeface="Arial" charset="0"/>
                  </a:rPr>
                  <a:t>977 prisoners </a:t>
                </a:r>
              </a:p>
            </p:txBody>
          </p:sp>
          <p:pic>
            <p:nvPicPr>
              <p:cNvPr id="70" name="Picture 3">
                <a:extLst>
                  <a:ext uri="{FF2B5EF4-FFF2-40B4-BE49-F238E27FC236}">
                    <a16:creationId xmlns:a16="http://schemas.microsoft.com/office/drawing/2014/main" id="{11ECC3F4-9880-EA42-AFEC-B7BD298CA539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720000" y="1440000"/>
                <a:ext cx="648072" cy="37371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grpSp>
          <p:nvGrpSpPr>
            <p:cNvPr id="39" name="Group 38">
              <a:extLst>
                <a:ext uri="{FF2B5EF4-FFF2-40B4-BE49-F238E27FC236}">
                  <a16:creationId xmlns:a16="http://schemas.microsoft.com/office/drawing/2014/main" id="{94CFD18A-2FE1-0A4E-87BF-DC198400749E}"/>
                </a:ext>
              </a:extLst>
            </p:cNvPr>
            <p:cNvGrpSpPr/>
            <p:nvPr/>
          </p:nvGrpSpPr>
          <p:grpSpPr>
            <a:xfrm>
              <a:off x="720000" y="2903260"/>
              <a:ext cx="2520000" cy="1260000"/>
              <a:chOff x="720000" y="2903260"/>
              <a:chExt cx="2520000" cy="1260000"/>
            </a:xfrm>
          </p:grpSpPr>
          <p:sp>
            <p:nvSpPr>
              <p:cNvPr id="67" name="Rectangle 66">
                <a:extLst>
                  <a:ext uri="{FF2B5EF4-FFF2-40B4-BE49-F238E27FC236}">
                    <a16:creationId xmlns:a16="http://schemas.microsoft.com/office/drawing/2014/main" id="{ABAC3BEE-ACEC-E84F-B954-31992287758A}"/>
                  </a:ext>
                </a:extLst>
              </p:cNvPr>
              <p:cNvSpPr/>
              <p:nvPr/>
            </p:nvSpPr>
            <p:spPr>
              <a:xfrm>
                <a:off x="720000" y="2903260"/>
                <a:ext cx="2520000" cy="1260000"/>
              </a:xfrm>
              <a:prstGeom prst="rect">
                <a:avLst/>
              </a:prstGeom>
              <a:solidFill>
                <a:schemeClr val="accent5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bIns="72000" rtlCol="0" anchor="b" anchorCtr="0"/>
              <a:lstStyle/>
              <a:p>
                <a:pPr algn="ctr"/>
                <a:r>
                  <a:rPr lang="en-GB" sz="1300" b="1" dirty="0">
                    <a:latin typeface="Arial" charset="0"/>
                    <a:ea typeface="Arial" charset="0"/>
                    <a:cs typeface="Arial" charset="0"/>
                  </a:rPr>
                  <a:t>USA</a:t>
                </a:r>
                <a:r>
                  <a:rPr lang="en-GB" sz="1300" dirty="0">
                    <a:latin typeface="Arial" charset="0"/>
                    <a:ea typeface="Arial" charset="0"/>
                    <a:cs typeface="Arial" charset="0"/>
                  </a:rPr>
                  <a:t> </a:t>
                </a:r>
              </a:p>
              <a:p>
                <a:pPr algn="ctr"/>
                <a:r>
                  <a:rPr lang="en-GB" sz="1300" dirty="0">
                    <a:latin typeface="Arial" charset="0"/>
                    <a:ea typeface="Arial" charset="0"/>
                    <a:cs typeface="Arial" charset="0"/>
                  </a:rPr>
                  <a:t>Total military deaths in combat and other causes 36,574</a:t>
                </a:r>
              </a:p>
              <a:p>
                <a:pPr algn="ctr"/>
                <a:r>
                  <a:rPr lang="en-GB" sz="1300" dirty="0">
                    <a:latin typeface="Arial" charset="0"/>
                    <a:ea typeface="Arial" charset="0"/>
                    <a:cs typeface="Arial" charset="0"/>
                  </a:rPr>
                  <a:t>103,134 wounded</a:t>
                </a:r>
              </a:p>
              <a:p>
                <a:pPr algn="ctr"/>
                <a:r>
                  <a:rPr lang="en-GB" sz="1300" dirty="0">
                    <a:latin typeface="Arial" charset="0"/>
                    <a:ea typeface="Arial" charset="0"/>
                    <a:cs typeface="Arial" charset="0"/>
                  </a:rPr>
                  <a:t>7,926 missing</a:t>
                </a:r>
              </a:p>
            </p:txBody>
          </p:sp>
          <p:pic>
            <p:nvPicPr>
              <p:cNvPr id="68" name="Picture 4">
                <a:extLst>
                  <a:ext uri="{FF2B5EF4-FFF2-40B4-BE49-F238E27FC236}">
                    <a16:creationId xmlns:a16="http://schemas.microsoft.com/office/drawing/2014/main" id="{C4A6F513-7469-D242-B1B4-2C107A1A9862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720000" y="2903261"/>
                <a:ext cx="584034" cy="326222"/>
              </a:xfrm>
              <a:prstGeom prst="rect">
                <a:avLst/>
              </a:prstGeom>
              <a:solidFill>
                <a:schemeClr val="accent5">
                  <a:lumMod val="75000"/>
                </a:schemeClr>
              </a:solidFill>
              <a:ln w="9525">
                <a:noFill/>
                <a:miter lim="800000"/>
                <a:headEnd/>
                <a:tailEnd/>
              </a:ln>
            </p:spPr>
          </p:pic>
        </p:grpSp>
        <p:grpSp>
          <p:nvGrpSpPr>
            <p:cNvPr id="40" name="Group 39">
              <a:extLst>
                <a:ext uri="{FF2B5EF4-FFF2-40B4-BE49-F238E27FC236}">
                  <a16:creationId xmlns:a16="http://schemas.microsoft.com/office/drawing/2014/main" id="{49807CA1-715F-8548-B97F-CCFBF7C7DE59}"/>
                </a:ext>
              </a:extLst>
            </p:cNvPr>
            <p:cNvGrpSpPr/>
            <p:nvPr/>
          </p:nvGrpSpPr>
          <p:grpSpPr>
            <a:xfrm>
              <a:off x="6120000" y="4361063"/>
              <a:ext cx="2520000" cy="1260000"/>
              <a:chOff x="6120000" y="4361063"/>
              <a:chExt cx="2520000" cy="1260000"/>
            </a:xfrm>
          </p:grpSpPr>
          <p:sp>
            <p:nvSpPr>
              <p:cNvPr id="65" name="Rectangle 64">
                <a:extLst>
                  <a:ext uri="{FF2B5EF4-FFF2-40B4-BE49-F238E27FC236}">
                    <a16:creationId xmlns:a16="http://schemas.microsoft.com/office/drawing/2014/main" id="{C09CF370-6E8B-9B4C-90C1-E06EEA31CB24}"/>
                  </a:ext>
                </a:extLst>
              </p:cNvPr>
              <p:cNvSpPr/>
              <p:nvPr/>
            </p:nvSpPr>
            <p:spPr>
              <a:xfrm>
                <a:off x="6120000" y="4361063"/>
                <a:ext cx="2520000" cy="1260000"/>
              </a:xfrm>
              <a:prstGeom prst="rect">
                <a:avLst/>
              </a:prstGeom>
              <a:solidFill>
                <a:schemeClr val="accent5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bIns="72000" rtlCol="0" anchor="b" anchorCtr="0"/>
              <a:lstStyle/>
              <a:p>
                <a:pPr algn="ctr"/>
                <a:r>
                  <a:rPr lang="en-GB" sz="1300" b="1" dirty="0">
                    <a:latin typeface="Arial" charset="0"/>
                    <a:ea typeface="Arial" charset="0"/>
                    <a:cs typeface="Arial" charset="0"/>
                  </a:rPr>
                  <a:t>Australia</a:t>
                </a:r>
              </a:p>
              <a:p>
                <a:pPr algn="ctr"/>
                <a:r>
                  <a:rPr lang="en-GB" sz="1300" dirty="0">
                    <a:latin typeface="Arial" charset="0"/>
                    <a:ea typeface="Arial" charset="0"/>
                    <a:cs typeface="Arial" charset="0"/>
                  </a:rPr>
                  <a:t>Total military deaths 339 </a:t>
                </a:r>
              </a:p>
              <a:p>
                <a:pPr algn="ctr"/>
                <a:r>
                  <a:rPr lang="en-GB" sz="1300" dirty="0">
                    <a:latin typeface="Arial" charset="0"/>
                    <a:ea typeface="Arial" charset="0"/>
                    <a:cs typeface="Arial" charset="0"/>
                  </a:rPr>
                  <a:t>1,042 wounded </a:t>
                </a:r>
              </a:p>
              <a:p>
                <a:pPr algn="ctr"/>
                <a:r>
                  <a:rPr lang="en-GB" sz="1300" dirty="0">
                    <a:latin typeface="Arial" charset="0"/>
                    <a:ea typeface="Arial" charset="0"/>
                    <a:cs typeface="Arial" charset="0"/>
                  </a:rPr>
                  <a:t>43 missing </a:t>
                </a:r>
              </a:p>
              <a:p>
                <a:pPr algn="ctr"/>
                <a:r>
                  <a:rPr lang="en-GB" sz="1300" dirty="0">
                    <a:latin typeface="Arial" charset="0"/>
                    <a:ea typeface="Arial" charset="0"/>
                    <a:cs typeface="Arial" charset="0"/>
                  </a:rPr>
                  <a:t>26 prisoners</a:t>
                </a:r>
              </a:p>
            </p:txBody>
          </p:sp>
          <p:pic>
            <p:nvPicPr>
              <p:cNvPr id="66" name="Picture 5">
                <a:extLst>
                  <a:ext uri="{FF2B5EF4-FFF2-40B4-BE49-F238E27FC236}">
                    <a16:creationId xmlns:a16="http://schemas.microsoft.com/office/drawing/2014/main" id="{02C8B0E8-E4C9-6A46-8325-CE1061C820BA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120000" y="4361063"/>
                <a:ext cx="717990" cy="39719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grpSp>
          <p:nvGrpSpPr>
            <p:cNvPr id="41" name="Group 40">
              <a:extLst>
                <a:ext uri="{FF2B5EF4-FFF2-40B4-BE49-F238E27FC236}">
                  <a16:creationId xmlns:a16="http://schemas.microsoft.com/office/drawing/2014/main" id="{054A0E38-A664-0846-B27C-3EC58AF7C3EA}"/>
                </a:ext>
              </a:extLst>
            </p:cNvPr>
            <p:cNvGrpSpPr/>
            <p:nvPr/>
          </p:nvGrpSpPr>
          <p:grpSpPr>
            <a:xfrm>
              <a:off x="3420000" y="4361063"/>
              <a:ext cx="2520000" cy="1260000"/>
              <a:chOff x="3420000" y="4361063"/>
              <a:chExt cx="2520000" cy="1260000"/>
            </a:xfrm>
          </p:grpSpPr>
          <p:sp>
            <p:nvSpPr>
              <p:cNvPr id="63" name="Rectangle 62">
                <a:extLst>
                  <a:ext uri="{FF2B5EF4-FFF2-40B4-BE49-F238E27FC236}">
                    <a16:creationId xmlns:a16="http://schemas.microsoft.com/office/drawing/2014/main" id="{007CDE62-3893-2845-B316-D966FDCF5570}"/>
                  </a:ext>
                </a:extLst>
              </p:cNvPr>
              <p:cNvSpPr/>
              <p:nvPr/>
            </p:nvSpPr>
            <p:spPr>
              <a:xfrm>
                <a:off x="3420000" y="4361063"/>
                <a:ext cx="2520000" cy="1260000"/>
              </a:xfrm>
              <a:prstGeom prst="rect">
                <a:avLst/>
              </a:prstGeom>
              <a:solidFill>
                <a:schemeClr val="accent5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bIns="72000" rtlCol="0" anchor="b" anchorCtr="0"/>
              <a:lstStyle/>
              <a:p>
                <a:pPr algn="ctr"/>
                <a:endParaRPr lang="en-GB" sz="1300" b="1" dirty="0">
                  <a:latin typeface="Arial" charset="0"/>
                  <a:ea typeface="Arial" charset="0"/>
                  <a:cs typeface="Arial" charset="0"/>
                </a:endParaRPr>
              </a:p>
              <a:p>
                <a:pPr algn="ctr"/>
                <a:r>
                  <a:rPr lang="en-GB" sz="1300" b="1" dirty="0">
                    <a:latin typeface="Arial" charset="0"/>
                    <a:ea typeface="Arial" charset="0"/>
                    <a:cs typeface="Arial" charset="0"/>
                  </a:rPr>
                  <a:t>Colombia</a:t>
                </a:r>
              </a:p>
              <a:p>
                <a:pPr algn="ctr"/>
                <a:r>
                  <a:rPr lang="en-GB" sz="1300" dirty="0">
                    <a:latin typeface="Arial" charset="0"/>
                    <a:ea typeface="Arial" charset="0"/>
                    <a:cs typeface="Arial" charset="0"/>
                  </a:rPr>
                  <a:t>Total military deaths 163</a:t>
                </a:r>
              </a:p>
              <a:p>
                <a:pPr algn="ctr"/>
                <a:r>
                  <a:rPr lang="en-GB" sz="1300" dirty="0">
                    <a:latin typeface="Arial" charset="0"/>
                    <a:ea typeface="Arial" charset="0"/>
                    <a:cs typeface="Arial" charset="0"/>
                  </a:rPr>
                  <a:t> 448 wounded </a:t>
                </a:r>
              </a:p>
              <a:p>
                <a:pPr algn="ctr"/>
                <a:r>
                  <a:rPr lang="en-GB" sz="1300" dirty="0">
                    <a:latin typeface="Arial" charset="0"/>
                    <a:ea typeface="Arial" charset="0"/>
                    <a:cs typeface="Arial" charset="0"/>
                  </a:rPr>
                  <a:t>28 prisoners</a:t>
                </a:r>
              </a:p>
            </p:txBody>
          </p:sp>
          <p:pic>
            <p:nvPicPr>
              <p:cNvPr id="64" name="Picture 6">
                <a:extLst>
                  <a:ext uri="{FF2B5EF4-FFF2-40B4-BE49-F238E27FC236}">
                    <a16:creationId xmlns:a16="http://schemas.microsoft.com/office/drawing/2014/main" id="{99630F55-E3F1-3D42-97C6-FD1220A89422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 rotWithShape="1"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29852"/>
              <a:stretch/>
            </p:blipFill>
            <p:spPr bwMode="auto">
              <a:xfrm>
                <a:off x="3420000" y="4361063"/>
                <a:ext cx="637392" cy="37172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</a:extLst>
            </p:spPr>
          </p:pic>
        </p:grpSp>
        <p:grpSp>
          <p:nvGrpSpPr>
            <p:cNvPr id="42" name="Group 41">
              <a:extLst>
                <a:ext uri="{FF2B5EF4-FFF2-40B4-BE49-F238E27FC236}">
                  <a16:creationId xmlns:a16="http://schemas.microsoft.com/office/drawing/2014/main" id="{979E45A4-EF62-1845-9A6A-09B402681877}"/>
                </a:ext>
              </a:extLst>
            </p:cNvPr>
            <p:cNvGrpSpPr/>
            <p:nvPr/>
          </p:nvGrpSpPr>
          <p:grpSpPr>
            <a:xfrm>
              <a:off x="720000" y="4361063"/>
              <a:ext cx="2520000" cy="1260000"/>
              <a:chOff x="720000" y="4361063"/>
              <a:chExt cx="2520000" cy="1260000"/>
            </a:xfrm>
          </p:grpSpPr>
          <p:sp>
            <p:nvSpPr>
              <p:cNvPr id="61" name="Rectangle 60">
                <a:extLst>
                  <a:ext uri="{FF2B5EF4-FFF2-40B4-BE49-F238E27FC236}">
                    <a16:creationId xmlns:a16="http://schemas.microsoft.com/office/drawing/2014/main" id="{CE339249-4FAC-6E45-8266-A843D08C45C3}"/>
                  </a:ext>
                </a:extLst>
              </p:cNvPr>
              <p:cNvSpPr/>
              <p:nvPr/>
            </p:nvSpPr>
            <p:spPr>
              <a:xfrm>
                <a:off x="720000" y="4361063"/>
                <a:ext cx="2520000" cy="1260000"/>
              </a:xfrm>
              <a:prstGeom prst="rect">
                <a:avLst/>
              </a:prstGeom>
              <a:solidFill>
                <a:schemeClr val="accent5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bIns="72000" rtlCol="0" anchor="b" anchorCtr="0"/>
              <a:lstStyle/>
              <a:p>
                <a:pPr algn="ctr"/>
                <a:r>
                  <a:rPr lang="en-GB" sz="1300" b="1" dirty="0">
                    <a:latin typeface="Arial" charset="0"/>
                    <a:ea typeface="Arial" charset="0"/>
                    <a:cs typeface="Arial" charset="0"/>
                  </a:rPr>
                  <a:t>Turkey</a:t>
                </a:r>
              </a:p>
              <a:p>
                <a:pPr algn="ctr"/>
                <a:r>
                  <a:rPr lang="en-GB" sz="1300" dirty="0">
                    <a:latin typeface="Arial" charset="0"/>
                    <a:ea typeface="Arial" charset="0"/>
                    <a:cs typeface="Arial" charset="0"/>
                  </a:rPr>
                  <a:t>Total military deaths 741 </a:t>
                </a:r>
              </a:p>
              <a:p>
                <a:pPr algn="ctr"/>
                <a:r>
                  <a:rPr lang="en-GB" sz="1300" dirty="0">
                    <a:latin typeface="Arial" charset="0"/>
                    <a:ea typeface="Arial" charset="0"/>
                    <a:cs typeface="Arial" charset="0"/>
                  </a:rPr>
                  <a:t>2,068 wounded </a:t>
                </a:r>
              </a:p>
              <a:p>
                <a:pPr algn="ctr"/>
                <a:r>
                  <a:rPr lang="en-GB" sz="1300" dirty="0">
                    <a:latin typeface="Arial" charset="0"/>
                    <a:ea typeface="Arial" charset="0"/>
                    <a:cs typeface="Arial" charset="0"/>
                  </a:rPr>
                  <a:t>163 missing </a:t>
                </a:r>
              </a:p>
              <a:p>
                <a:pPr algn="ctr"/>
                <a:r>
                  <a:rPr lang="en-GB" sz="1300" dirty="0">
                    <a:latin typeface="Arial" charset="0"/>
                    <a:ea typeface="Arial" charset="0"/>
                    <a:cs typeface="Arial" charset="0"/>
                  </a:rPr>
                  <a:t>977 prisoners</a:t>
                </a:r>
              </a:p>
            </p:txBody>
          </p:sp>
          <p:pic>
            <p:nvPicPr>
              <p:cNvPr id="62" name="Picture 7">
                <a:extLst>
                  <a:ext uri="{FF2B5EF4-FFF2-40B4-BE49-F238E27FC236}">
                    <a16:creationId xmlns:a16="http://schemas.microsoft.com/office/drawing/2014/main" id="{F7F16836-EE94-7D48-945A-9B0B1CE38C71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7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720001" y="4361063"/>
                <a:ext cx="584034" cy="31823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grpSp>
          <p:nvGrpSpPr>
            <p:cNvPr id="43" name="Group 42">
              <a:extLst>
                <a:ext uri="{FF2B5EF4-FFF2-40B4-BE49-F238E27FC236}">
                  <a16:creationId xmlns:a16="http://schemas.microsoft.com/office/drawing/2014/main" id="{2C4C1393-C367-2D43-87E3-52525D0087AF}"/>
                </a:ext>
              </a:extLst>
            </p:cNvPr>
            <p:cNvGrpSpPr/>
            <p:nvPr/>
          </p:nvGrpSpPr>
          <p:grpSpPr>
            <a:xfrm>
              <a:off x="3420000" y="1440000"/>
              <a:ext cx="2520000" cy="1260000"/>
              <a:chOff x="3420000" y="1440000"/>
              <a:chExt cx="2520000" cy="1260000"/>
            </a:xfrm>
          </p:grpSpPr>
          <p:sp>
            <p:nvSpPr>
              <p:cNvPr id="59" name="Rectangle 58">
                <a:extLst>
                  <a:ext uri="{FF2B5EF4-FFF2-40B4-BE49-F238E27FC236}">
                    <a16:creationId xmlns:a16="http://schemas.microsoft.com/office/drawing/2014/main" id="{520FE072-F93B-F54F-90D3-F6C7D898E19E}"/>
                  </a:ext>
                </a:extLst>
              </p:cNvPr>
              <p:cNvSpPr/>
              <p:nvPr/>
            </p:nvSpPr>
            <p:spPr>
              <a:xfrm>
                <a:off x="3420000" y="1440000"/>
                <a:ext cx="2520000" cy="1260000"/>
              </a:xfrm>
              <a:prstGeom prst="rect">
                <a:avLst/>
              </a:prstGeom>
              <a:solidFill>
                <a:schemeClr val="accent5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bIns="72000" rtlCol="0" anchor="b" anchorCtr="0"/>
              <a:lstStyle/>
              <a:p>
                <a:pPr algn="ctr"/>
                <a:endParaRPr lang="en-GB" sz="1300" dirty="0">
                  <a:latin typeface="Arial" charset="0"/>
                  <a:ea typeface="Arial" charset="0"/>
                  <a:cs typeface="Arial" charset="0"/>
                </a:endParaRPr>
              </a:p>
              <a:p>
                <a:pPr algn="ctr"/>
                <a:r>
                  <a:rPr lang="en-GB" sz="1300" b="1" dirty="0">
                    <a:latin typeface="Arial" charset="0"/>
                    <a:ea typeface="Arial" charset="0"/>
                    <a:cs typeface="Arial" charset="0"/>
                  </a:rPr>
                  <a:t>Canada</a:t>
                </a:r>
              </a:p>
              <a:p>
                <a:pPr algn="ctr"/>
                <a:r>
                  <a:rPr lang="en-GB" sz="1300" dirty="0">
                    <a:latin typeface="Arial" charset="0"/>
                    <a:ea typeface="Arial" charset="0"/>
                    <a:cs typeface="Arial" charset="0"/>
                  </a:rPr>
                  <a:t>Total military deaths 516 1,042 wounded </a:t>
                </a:r>
              </a:p>
              <a:p>
                <a:pPr algn="ctr"/>
                <a:r>
                  <a:rPr lang="en-GB" sz="1300" dirty="0">
                    <a:latin typeface="Arial" charset="0"/>
                    <a:ea typeface="Arial" charset="0"/>
                    <a:cs typeface="Arial" charset="0"/>
                  </a:rPr>
                  <a:t>1 missing</a:t>
                </a:r>
              </a:p>
              <a:p>
                <a:pPr algn="ctr"/>
                <a:r>
                  <a:rPr lang="en-GB" sz="1300" dirty="0">
                    <a:latin typeface="Arial" charset="0"/>
                    <a:ea typeface="Arial" charset="0"/>
                    <a:cs typeface="Arial" charset="0"/>
                  </a:rPr>
                  <a:t>33 prisoners</a:t>
                </a:r>
              </a:p>
            </p:txBody>
          </p:sp>
          <p:pic>
            <p:nvPicPr>
              <p:cNvPr id="60" name="Picture 8">
                <a:extLst>
                  <a:ext uri="{FF2B5EF4-FFF2-40B4-BE49-F238E27FC236}">
                    <a16:creationId xmlns:a16="http://schemas.microsoft.com/office/drawing/2014/main" id="{0414B3E5-C533-A143-A8A0-AF7B8B862413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8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420000" y="1440000"/>
                <a:ext cx="637392" cy="373711"/>
              </a:xfrm>
              <a:prstGeom prst="rect">
                <a:avLst/>
              </a:prstGeom>
              <a:solidFill>
                <a:schemeClr val="accent5">
                  <a:lumMod val="75000"/>
                </a:schemeClr>
              </a:solidFill>
              <a:ln w="9525">
                <a:noFill/>
                <a:miter lim="800000"/>
                <a:headEnd/>
                <a:tailEnd/>
              </a:ln>
            </p:spPr>
          </p:pic>
        </p:grpSp>
        <p:grpSp>
          <p:nvGrpSpPr>
            <p:cNvPr id="44" name="Group 43">
              <a:extLst>
                <a:ext uri="{FF2B5EF4-FFF2-40B4-BE49-F238E27FC236}">
                  <a16:creationId xmlns:a16="http://schemas.microsoft.com/office/drawing/2014/main" id="{F9E50D9B-696A-5A49-B5F1-CC0ECDD5C436}"/>
                </a:ext>
              </a:extLst>
            </p:cNvPr>
            <p:cNvGrpSpPr/>
            <p:nvPr/>
          </p:nvGrpSpPr>
          <p:grpSpPr>
            <a:xfrm>
              <a:off x="3420000" y="2903261"/>
              <a:ext cx="2520000" cy="1260000"/>
              <a:chOff x="3420000" y="2903261"/>
              <a:chExt cx="2520000" cy="1260000"/>
            </a:xfrm>
          </p:grpSpPr>
          <p:sp>
            <p:nvSpPr>
              <p:cNvPr id="57" name="Rectangle 56">
                <a:extLst>
                  <a:ext uri="{FF2B5EF4-FFF2-40B4-BE49-F238E27FC236}">
                    <a16:creationId xmlns:a16="http://schemas.microsoft.com/office/drawing/2014/main" id="{FA8F8899-C175-C14A-B9A5-E8486AD72CA7}"/>
                  </a:ext>
                </a:extLst>
              </p:cNvPr>
              <p:cNvSpPr/>
              <p:nvPr/>
            </p:nvSpPr>
            <p:spPr>
              <a:xfrm>
                <a:off x="3420000" y="2903261"/>
                <a:ext cx="2520000" cy="1260000"/>
              </a:xfrm>
              <a:prstGeom prst="rect">
                <a:avLst/>
              </a:prstGeom>
              <a:solidFill>
                <a:schemeClr val="accent5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bIns="72000" rtlCol="0" anchor="b" anchorCtr="0"/>
              <a:lstStyle/>
              <a:p>
                <a:pPr algn="ctr"/>
                <a:r>
                  <a:rPr lang="en-GB" sz="1300" b="1" dirty="0">
                    <a:latin typeface="Arial" charset="0"/>
                    <a:ea typeface="Arial" charset="0"/>
                    <a:cs typeface="Arial" charset="0"/>
                  </a:rPr>
                  <a:t>France</a:t>
                </a:r>
              </a:p>
              <a:p>
                <a:pPr algn="ctr"/>
                <a:r>
                  <a:rPr lang="en-GB" sz="1300" dirty="0">
                    <a:latin typeface="Arial" charset="0"/>
                    <a:ea typeface="Arial" charset="0"/>
                    <a:cs typeface="Arial" charset="0"/>
                  </a:rPr>
                  <a:t>Total military deaths 262 </a:t>
                </a:r>
              </a:p>
              <a:p>
                <a:pPr algn="ctr"/>
                <a:r>
                  <a:rPr lang="en-GB" sz="1300" dirty="0">
                    <a:latin typeface="Arial" charset="0"/>
                    <a:ea typeface="Arial" charset="0"/>
                    <a:cs typeface="Arial" charset="0"/>
                  </a:rPr>
                  <a:t>1,008 wounded</a:t>
                </a:r>
              </a:p>
              <a:p>
                <a:pPr algn="ctr"/>
                <a:r>
                  <a:rPr lang="en-GB" sz="1300" dirty="0">
                    <a:latin typeface="Arial" charset="0"/>
                    <a:ea typeface="Arial" charset="0"/>
                    <a:cs typeface="Arial" charset="0"/>
                  </a:rPr>
                  <a:t>7 missing </a:t>
                </a:r>
              </a:p>
              <a:p>
                <a:pPr algn="ctr"/>
                <a:r>
                  <a:rPr lang="en-GB" sz="1300" dirty="0">
                    <a:latin typeface="Arial" charset="0"/>
                    <a:ea typeface="Arial" charset="0"/>
                    <a:cs typeface="Arial" charset="0"/>
                  </a:rPr>
                  <a:t>3 prisoners</a:t>
                </a:r>
              </a:p>
            </p:txBody>
          </p:sp>
          <p:pic>
            <p:nvPicPr>
              <p:cNvPr id="58" name="Picture 9">
                <a:extLst>
                  <a:ext uri="{FF2B5EF4-FFF2-40B4-BE49-F238E27FC236}">
                    <a16:creationId xmlns:a16="http://schemas.microsoft.com/office/drawing/2014/main" id="{8942200D-F673-0844-8228-E95CF6CBCE63}"/>
                  </a:ext>
                </a:extLst>
              </p:cNvPr>
              <p:cNvPicPr>
                <a:picLocks noChangeArrowheads="1"/>
              </p:cNvPicPr>
              <p:nvPr/>
            </p:nvPicPr>
            <p:blipFill>
              <a:blip r:embed="rId9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420001" y="2903261"/>
                <a:ext cx="637392" cy="326222"/>
              </a:xfrm>
              <a:prstGeom prst="rect">
                <a:avLst/>
              </a:prstGeom>
              <a:solidFill>
                <a:schemeClr val="accent5">
                  <a:lumMod val="75000"/>
                </a:schemeClr>
              </a:solidFill>
              <a:ln w="9525">
                <a:noFill/>
                <a:miter lim="800000"/>
                <a:headEnd/>
                <a:tailEnd/>
              </a:ln>
            </p:spPr>
          </p:pic>
        </p:grpSp>
        <p:grpSp>
          <p:nvGrpSpPr>
            <p:cNvPr id="45" name="Group 44">
              <a:extLst>
                <a:ext uri="{FF2B5EF4-FFF2-40B4-BE49-F238E27FC236}">
                  <a16:creationId xmlns:a16="http://schemas.microsoft.com/office/drawing/2014/main" id="{086122A0-1ADA-9241-BFC5-291AA64E3E1D}"/>
                </a:ext>
              </a:extLst>
            </p:cNvPr>
            <p:cNvGrpSpPr/>
            <p:nvPr/>
          </p:nvGrpSpPr>
          <p:grpSpPr>
            <a:xfrm>
              <a:off x="8820000" y="4361063"/>
              <a:ext cx="2520000" cy="1260000"/>
              <a:chOff x="8820000" y="4361063"/>
              <a:chExt cx="2520000" cy="1260000"/>
            </a:xfrm>
          </p:grpSpPr>
          <p:sp>
            <p:nvSpPr>
              <p:cNvPr id="55" name="Rectangle 54">
                <a:extLst>
                  <a:ext uri="{FF2B5EF4-FFF2-40B4-BE49-F238E27FC236}">
                    <a16:creationId xmlns:a16="http://schemas.microsoft.com/office/drawing/2014/main" id="{F409654C-4CEB-754F-BFE1-CFF0C55DDD05}"/>
                  </a:ext>
                </a:extLst>
              </p:cNvPr>
              <p:cNvSpPr/>
              <p:nvPr/>
            </p:nvSpPr>
            <p:spPr>
              <a:xfrm>
                <a:off x="8820000" y="4361063"/>
                <a:ext cx="2520000" cy="1260000"/>
              </a:xfrm>
              <a:prstGeom prst="rect">
                <a:avLst/>
              </a:prstGeom>
              <a:solidFill>
                <a:schemeClr val="accent5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bIns="72000" rtlCol="0" anchor="b" anchorCtr="0"/>
              <a:lstStyle/>
              <a:p>
                <a:pPr algn="ctr"/>
                <a:endParaRPr lang="en-GB" sz="1300" dirty="0">
                  <a:latin typeface="Arial" charset="0"/>
                  <a:ea typeface="Arial" charset="0"/>
                  <a:cs typeface="Arial" charset="0"/>
                </a:endParaRPr>
              </a:p>
              <a:p>
                <a:pPr algn="ctr"/>
                <a:r>
                  <a:rPr lang="en-GB" sz="1300" b="1" dirty="0">
                    <a:latin typeface="Arial" charset="0"/>
                    <a:ea typeface="Arial" charset="0"/>
                    <a:cs typeface="Arial" charset="0"/>
                  </a:rPr>
                  <a:t>Thailand</a:t>
                </a:r>
              </a:p>
              <a:p>
                <a:pPr algn="ctr"/>
                <a:r>
                  <a:rPr lang="en-GB" sz="1300" dirty="0">
                    <a:latin typeface="Arial" charset="0"/>
                    <a:ea typeface="Arial" charset="0"/>
                    <a:cs typeface="Arial" charset="0"/>
                  </a:rPr>
                  <a:t>Total military deaths 129 </a:t>
                </a:r>
              </a:p>
              <a:p>
                <a:pPr algn="ctr"/>
                <a:r>
                  <a:rPr lang="en-GB" sz="1300" dirty="0">
                    <a:latin typeface="Arial" charset="0"/>
                    <a:ea typeface="Arial" charset="0"/>
                    <a:cs typeface="Arial" charset="0"/>
                  </a:rPr>
                  <a:t>1,139 wounded </a:t>
                </a:r>
              </a:p>
              <a:p>
                <a:pPr algn="ctr"/>
                <a:r>
                  <a:rPr lang="en-GB" sz="1300" dirty="0">
                    <a:latin typeface="Arial" charset="0"/>
                    <a:ea typeface="Arial" charset="0"/>
                    <a:cs typeface="Arial" charset="0"/>
                  </a:rPr>
                  <a:t>5 missing</a:t>
                </a:r>
              </a:p>
            </p:txBody>
          </p:sp>
          <p:pic>
            <p:nvPicPr>
              <p:cNvPr id="56" name="Picture 2">
                <a:extLst>
                  <a:ext uri="{FF2B5EF4-FFF2-40B4-BE49-F238E27FC236}">
                    <a16:creationId xmlns:a16="http://schemas.microsoft.com/office/drawing/2014/main" id="{DD32D69A-6ADA-CF4B-ADF4-36C317FA9750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10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8820000" y="4361063"/>
                <a:ext cx="648853" cy="350863"/>
              </a:xfrm>
              <a:prstGeom prst="rect">
                <a:avLst/>
              </a:prstGeom>
              <a:solidFill>
                <a:schemeClr val="accent5">
                  <a:lumMod val="75000"/>
                </a:schemeClr>
              </a:solidFill>
              <a:ln w="9525">
                <a:noFill/>
                <a:miter lim="800000"/>
                <a:headEnd/>
                <a:tailEnd/>
              </a:ln>
            </p:spPr>
          </p:pic>
        </p:grpSp>
        <p:grpSp>
          <p:nvGrpSpPr>
            <p:cNvPr id="46" name="Group 45">
              <a:extLst>
                <a:ext uri="{FF2B5EF4-FFF2-40B4-BE49-F238E27FC236}">
                  <a16:creationId xmlns:a16="http://schemas.microsoft.com/office/drawing/2014/main" id="{ED62991C-5854-1649-A7E6-2735461B0771}"/>
                </a:ext>
              </a:extLst>
            </p:cNvPr>
            <p:cNvGrpSpPr/>
            <p:nvPr/>
          </p:nvGrpSpPr>
          <p:grpSpPr>
            <a:xfrm>
              <a:off x="8820000" y="360000"/>
              <a:ext cx="2520000" cy="1926912"/>
              <a:chOff x="8820000" y="360000"/>
              <a:chExt cx="2520000" cy="1926912"/>
            </a:xfrm>
          </p:grpSpPr>
          <p:sp>
            <p:nvSpPr>
              <p:cNvPr id="53" name="Rectangle 52">
                <a:extLst>
                  <a:ext uri="{FF2B5EF4-FFF2-40B4-BE49-F238E27FC236}">
                    <a16:creationId xmlns:a16="http://schemas.microsoft.com/office/drawing/2014/main" id="{0D6F55D2-2E75-9545-A44D-44089DD7B1AE}"/>
                  </a:ext>
                </a:extLst>
              </p:cNvPr>
              <p:cNvSpPr/>
              <p:nvPr/>
            </p:nvSpPr>
            <p:spPr>
              <a:xfrm>
                <a:off x="8820000" y="360000"/>
                <a:ext cx="2520000" cy="1926912"/>
              </a:xfrm>
              <a:prstGeom prst="rect">
                <a:avLst/>
              </a:prstGeom>
              <a:solidFill>
                <a:schemeClr val="accent5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bIns="72000" rtlCol="0" anchor="b" anchorCtr="0"/>
              <a:lstStyle/>
              <a:p>
                <a:pPr algn="ctr"/>
                <a:r>
                  <a:rPr lang="en-GB" sz="1300" b="1" dirty="0">
                    <a:latin typeface="Arial" charset="0"/>
                    <a:ea typeface="Arial" charset="0"/>
                    <a:cs typeface="Arial" charset="0"/>
                  </a:rPr>
                  <a:t>South Korea</a:t>
                </a:r>
              </a:p>
              <a:p>
                <a:pPr algn="ctr"/>
                <a:r>
                  <a:rPr lang="en-GB" sz="1300" dirty="0">
                    <a:latin typeface="Arial" charset="0"/>
                    <a:ea typeface="Arial" charset="0"/>
                    <a:cs typeface="Arial" charset="0"/>
                  </a:rPr>
                  <a:t>Total military deaths 137,899</a:t>
                </a:r>
                <a:br>
                  <a:rPr lang="en-GB" sz="1300" dirty="0">
                    <a:latin typeface="Arial" charset="0"/>
                    <a:ea typeface="Arial" charset="0"/>
                    <a:cs typeface="Arial" charset="0"/>
                  </a:rPr>
                </a:br>
                <a:r>
                  <a:rPr lang="en-GB" sz="1300" dirty="0">
                    <a:latin typeface="Arial" charset="0"/>
                    <a:ea typeface="Arial" charset="0"/>
                    <a:cs typeface="Arial" charset="0"/>
                  </a:rPr>
                  <a:t>450,742 wounded</a:t>
                </a:r>
                <a:br>
                  <a:rPr lang="en-GB" sz="1300" dirty="0">
                    <a:latin typeface="Arial" charset="0"/>
                    <a:ea typeface="Arial" charset="0"/>
                    <a:cs typeface="Arial" charset="0"/>
                  </a:rPr>
                </a:br>
                <a:r>
                  <a:rPr lang="en-GB" sz="1300" dirty="0">
                    <a:latin typeface="Arial" charset="0"/>
                    <a:ea typeface="Arial" charset="0"/>
                    <a:cs typeface="Arial" charset="0"/>
                  </a:rPr>
                  <a:t>24,495 missing</a:t>
                </a:r>
                <a:br>
                  <a:rPr lang="en-GB" sz="1300" dirty="0">
                    <a:latin typeface="Arial" charset="0"/>
                    <a:ea typeface="Arial" charset="0"/>
                    <a:cs typeface="Arial" charset="0"/>
                  </a:rPr>
                </a:br>
                <a:r>
                  <a:rPr lang="en-GB" sz="1300" dirty="0">
                    <a:latin typeface="Arial" charset="0"/>
                    <a:ea typeface="Arial" charset="0"/>
                    <a:cs typeface="Arial" charset="0"/>
                  </a:rPr>
                  <a:t>8,343 prisoners</a:t>
                </a:r>
              </a:p>
              <a:p>
                <a:pPr algn="ctr"/>
                <a:r>
                  <a:rPr lang="en-GB" sz="1300" dirty="0">
                    <a:latin typeface="Arial" charset="0"/>
                    <a:ea typeface="Arial" charset="0"/>
                    <a:cs typeface="Arial" charset="0"/>
                  </a:rPr>
                  <a:t>Estimates of civilian deaths range from 990,000 to </a:t>
                </a:r>
                <a:br>
                  <a:rPr lang="en-GB" sz="1300" dirty="0">
                    <a:latin typeface="Arial" charset="0"/>
                    <a:ea typeface="Arial" charset="0"/>
                    <a:cs typeface="Arial" charset="0"/>
                  </a:rPr>
                </a:br>
                <a:r>
                  <a:rPr lang="en-GB" sz="1300" dirty="0">
                    <a:latin typeface="Arial" charset="0"/>
                    <a:ea typeface="Arial" charset="0"/>
                    <a:cs typeface="Arial" charset="0"/>
                  </a:rPr>
                  <a:t>2–3 million</a:t>
                </a:r>
              </a:p>
            </p:txBody>
          </p:sp>
          <p:pic>
            <p:nvPicPr>
              <p:cNvPr id="54" name="Picture 5">
                <a:extLst>
                  <a:ext uri="{FF2B5EF4-FFF2-40B4-BE49-F238E27FC236}">
                    <a16:creationId xmlns:a16="http://schemas.microsoft.com/office/drawing/2014/main" id="{08C5987B-8DA2-4B40-8C17-98CDE61C37DD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11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8820000" y="360001"/>
                <a:ext cx="660150" cy="4401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grpSp>
          <p:nvGrpSpPr>
            <p:cNvPr id="47" name="Group 46">
              <a:extLst>
                <a:ext uri="{FF2B5EF4-FFF2-40B4-BE49-F238E27FC236}">
                  <a16:creationId xmlns:a16="http://schemas.microsoft.com/office/drawing/2014/main" id="{A0D493E5-1F96-1B40-9A9C-40C2400BAD58}"/>
                </a:ext>
              </a:extLst>
            </p:cNvPr>
            <p:cNvGrpSpPr/>
            <p:nvPr/>
          </p:nvGrpSpPr>
          <p:grpSpPr>
            <a:xfrm>
              <a:off x="8820000" y="2460975"/>
              <a:ext cx="2520000" cy="1702285"/>
              <a:chOff x="8820000" y="2460975"/>
              <a:chExt cx="2520000" cy="1702285"/>
            </a:xfrm>
          </p:grpSpPr>
          <p:sp>
            <p:nvSpPr>
              <p:cNvPr id="51" name="Rectangle 50">
                <a:extLst>
                  <a:ext uri="{FF2B5EF4-FFF2-40B4-BE49-F238E27FC236}">
                    <a16:creationId xmlns:a16="http://schemas.microsoft.com/office/drawing/2014/main" id="{2FB7AAF8-4489-214C-9874-59A8E15E9523}"/>
                  </a:ext>
                </a:extLst>
              </p:cNvPr>
              <p:cNvSpPr/>
              <p:nvPr/>
            </p:nvSpPr>
            <p:spPr>
              <a:xfrm>
                <a:off x="8820000" y="2460975"/>
                <a:ext cx="2520000" cy="1702285"/>
              </a:xfrm>
              <a:prstGeom prst="rect">
                <a:avLst/>
              </a:prstGeom>
              <a:solidFill>
                <a:schemeClr val="accent5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bIns="72000" rtlCol="0" anchor="b" anchorCtr="0"/>
              <a:lstStyle/>
              <a:p>
                <a:pPr algn="ctr"/>
                <a:endParaRPr lang="en-GB" sz="1300" b="1" dirty="0">
                  <a:latin typeface="Arial" charset="0"/>
                  <a:ea typeface="Arial" charset="0"/>
                  <a:cs typeface="Arial" charset="0"/>
                </a:endParaRPr>
              </a:p>
              <a:p>
                <a:pPr algn="ctr"/>
                <a:r>
                  <a:rPr lang="en-GB" sz="1300" b="1" dirty="0">
                    <a:latin typeface="Arial" charset="0"/>
                    <a:ea typeface="Arial" charset="0"/>
                    <a:cs typeface="Arial" charset="0"/>
                  </a:rPr>
                  <a:t>North Korea</a:t>
                </a:r>
              </a:p>
              <a:p>
                <a:pPr algn="ctr"/>
                <a:r>
                  <a:rPr lang="en-GB" sz="1300" dirty="0">
                    <a:latin typeface="Arial" charset="0"/>
                    <a:ea typeface="Arial" charset="0"/>
                    <a:cs typeface="Arial" charset="0"/>
                  </a:rPr>
                  <a:t>Total military deaths </a:t>
                </a:r>
                <a:br>
                  <a:rPr lang="en-GB" sz="1300" dirty="0">
                    <a:latin typeface="Arial" charset="0"/>
                    <a:ea typeface="Arial" charset="0"/>
                    <a:cs typeface="Arial" charset="0"/>
                  </a:rPr>
                </a:br>
                <a:r>
                  <a:rPr lang="en-GB" sz="1300" dirty="0">
                    <a:latin typeface="Arial" charset="0"/>
                    <a:ea typeface="Arial" charset="0"/>
                    <a:cs typeface="Arial" charset="0"/>
                  </a:rPr>
                  <a:t>215,000–406,000</a:t>
                </a:r>
                <a:br>
                  <a:rPr lang="en-GB" sz="1300" dirty="0">
                    <a:latin typeface="Arial" charset="0"/>
                    <a:ea typeface="Arial" charset="0"/>
                    <a:cs typeface="Arial" charset="0"/>
                  </a:rPr>
                </a:br>
                <a:r>
                  <a:rPr lang="en-GB" sz="1300" dirty="0">
                    <a:latin typeface="Arial" charset="0"/>
                    <a:ea typeface="Arial" charset="0"/>
                    <a:cs typeface="Arial" charset="0"/>
                  </a:rPr>
                  <a:t>303,000 wounded</a:t>
                </a:r>
                <a:br>
                  <a:rPr lang="en-GB" sz="1300" dirty="0">
                    <a:latin typeface="Arial" charset="0"/>
                    <a:ea typeface="Arial" charset="0"/>
                    <a:cs typeface="Arial" charset="0"/>
                  </a:rPr>
                </a:br>
                <a:r>
                  <a:rPr lang="en-GB" sz="1300" dirty="0">
                    <a:latin typeface="Arial" charset="0"/>
                    <a:ea typeface="Arial" charset="0"/>
                    <a:cs typeface="Arial" charset="0"/>
                  </a:rPr>
                  <a:t>120,000 missing or prisoners</a:t>
                </a:r>
              </a:p>
              <a:p>
                <a:pPr algn="ctr"/>
                <a:r>
                  <a:rPr lang="en-GB" sz="1300" dirty="0">
                    <a:latin typeface="Arial" charset="0"/>
                    <a:ea typeface="Arial" charset="0"/>
                    <a:cs typeface="Arial" charset="0"/>
                  </a:rPr>
                  <a:t>1,550,000 civilians killed/wounded (estimate)</a:t>
                </a:r>
              </a:p>
            </p:txBody>
          </p:sp>
          <p:pic>
            <p:nvPicPr>
              <p:cNvPr id="52" name="Picture 2">
                <a:extLst>
                  <a:ext uri="{FF2B5EF4-FFF2-40B4-BE49-F238E27FC236}">
                    <a16:creationId xmlns:a16="http://schemas.microsoft.com/office/drawing/2014/main" id="{8F4C4D2C-42C3-E947-A0A0-56618B9E37CC}"/>
                  </a:ext>
                </a:extLst>
              </p:cNvPr>
              <p:cNvPicPr>
                <a:picLocks noChangeArrowheads="1"/>
              </p:cNvPicPr>
              <p:nvPr/>
            </p:nvPicPr>
            <p:blipFill>
              <a:blip r:embed="rId1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8820001" y="2460975"/>
                <a:ext cx="648852" cy="40854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grpSp>
          <p:nvGrpSpPr>
            <p:cNvPr id="48" name="Group 47">
              <a:extLst>
                <a:ext uri="{FF2B5EF4-FFF2-40B4-BE49-F238E27FC236}">
                  <a16:creationId xmlns:a16="http://schemas.microsoft.com/office/drawing/2014/main" id="{1B0A21E1-81ED-114F-A174-EFBB9E203F03}"/>
                </a:ext>
              </a:extLst>
            </p:cNvPr>
            <p:cNvGrpSpPr/>
            <p:nvPr/>
          </p:nvGrpSpPr>
          <p:grpSpPr>
            <a:xfrm>
              <a:off x="6120000" y="1440000"/>
              <a:ext cx="2520000" cy="2723260"/>
              <a:chOff x="6120000" y="1440000"/>
              <a:chExt cx="2520000" cy="2723260"/>
            </a:xfrm>
          </p:grpSpPr>
          <p:sp>
            <p:nvSpPr>
              <p:cNvPr id="49" name="Rectangle 48">
                <a:extLst>
                  <a:ext uri="{FF2B5EF4-FFF2-40B4-BE49-F238E27FC236}">
                    <a16:creationId xmlns:a16="http://schemas.microsoft.com/office/drawing/2014/main" id="{70DC5D4A-B9A1-6A46-BE3D-01AFB1BFD350}"/>
                  </a:ext>
                </a:extLst>
              </p:cNvPr>
              <p:cNvSpPr/>
              <p:nvPr/>
            </p:nvSpPr>
            <p:spPr>
              <a:xfrm>
                <a:off x="6120000" y="1440000"/>
                <a:ext cx="2520000" cy="2723260"/>
              </a:xfrm>
              <a:prstGeom prst="rect">
                <a:avLst/>
              </a:prstGeom>
              <a:solidFill>
                <a:schemeClr val="accent5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bIns="72000" rtlCol="0" anchor="b" anchorCtr="0"/>
              <a:lstStyle/>
              <a:p>
                <a:pPr algn="ctr"/>
                <a:endParaRPr lang="en-GB" sz="1300" b="1" dirty="0">
                  <a:latin typeface="Arial" charset="0"/>
                  <a:ea typeface="Arial" charset="0"/>
                  <a:cs typeface="Arial" charset="0"/>
                </a:endParaRPr>
              </a:p>
              <a:p>
                <a:pPr algn="ctr"/>
                <a:r>
                  <a:rPr lang="en-GB" sz="1300" b="1" dirty="0">
                    <a:latin typeface="Arial" charset="0"/>
                    <a:ea typeface="Arial" charset="0"/>
                    <a:cs typeface="Arial" charset="0"/>
                  </a:rPr>
                  <a:t>Chinese </a:t>
                </a:r>
              </a:p>
              <a:p>
                <a:pPr algn="ctr"/>
                <a:r>
                  <a:rPr lang="en-GB" sz="1300" b="1" dirty="0">
                    <a:latin typeface="Arial" charset="0"/>
                    <a:ea typeface="Arial" charset="0"/>
                    <a:cs typeface="Arial" charset="0"/>
                  </a:rPr>
                  <a:t>(People’s Republic of China</a:t>
                </a:r>
                <a:r>
                  <a:rPr lang="en-GB" sz="1300" dirty="0">
                    <a:latin typeface="Arial" charset="0"/>
                    <a:ea typeface="Arial" charset="0"/>
                    <a:cs typeface="Arial" charset="0"/>
                  </a:rPr>
                  <a:t>) </a:t>
                </a:r>
              </a:p>
              <a:p>
                <a:pPr algn="ctr"/>
                <a:r>
                  <a:rPr lang="en-GB" sz="1300" dirty="0">
                    <a:latin typeface="Arial" charset="0"/>
                    <a:ea typeface="Arial" charset="0"/>
                    <a:cs typeface="Arial" charset="0"/>
                  </a:rPr>
                  <a:t>Total military deaths 183,108 </a:t>
                </a:r>
                <a:r>
                  <a:rPr lang="en-GB" sz="1300" baseline="30000" dirty="0">
                    <a:latin typeface="Arial" charset="0"/>
                    <a:ea typeface="Arial" charset="0"/>
                    <a:cs typeface="Arial" charset="0"/>
                    <a:hlinkClick r:id="rId13"/>
                  </a:rPr>
                  <a:t>]</a:t>
                </a:r>
                <a:br>
                  <a:rPr lang="en-GB" sz="1300" dirty="0">
                    <a:latin typeface="Arial" charset="0"/>
                    <a:ea typeface="Arial" charset="0"/>
                    <a:cs typeface="Arial" charset="0"/>
                  </a:rPr>
                </a:br>
                <a:r>
                  <a:rPr lang="en-GB" sz="1300" dirty="0">
                    <a:latin typeface="Arial" charset="0"/>
                    <a:ea typeface="Arial" charset="0"/>
                    <a:cs typeface="Arial" charset="0"/>
                  </a:rPr>
                  <a:t>383,500 wounded</a:t>
                </a:r>
              </a:p>
              <a:p>
                <a:pPr algn="ctr"/>
                <a:r>
                  <a:rPr lang="en-GB" sz="1300" dirty="0">
                    <a:latin typeface="Arial" charset="0"/>
                    <a:ea typeface="Arial" charset="0"/>
                    <a:cs typeface="Arial" charset="0"/>
                  </a:rPr>
                  <a:t>25,621 missing 7,110  prisoners </a:t>
                </a:r>
              </a:p>
              <a:p>
                <a:pPr algn="ctr"/>
                <a:r>
                  <a:rPr lang="en-GB" sz="1300" dirty="0">
                    <a:latin typeface="Arial" charset="0"/>
                    <a:ea typeface="Arial" charset="0"/>
                    <a:cs typeface="Arial" charset="0"/>
                  </a:rPr>
                  <a:t>(Chinese figures)</a:t>
                </a:r>
              </a:p>
              <a:p>
                <a:pPr algn="ctr"/>
                <a:r>
                  <a:rPr lang="en-GB" sz="1300" dirty="0">
                    <a:latin typeface="Arial" charset="0"/>
                    <a:ea typeface="Arial" charset="0"/>
                    <a:cs typeface="Arial" charset="0"/>
                  </a:rPr>
                  <a:t>Over 400,000 military deaths</a:t>
                </a:r>
                <a:br>
                  <a:rPr lang="en-GB" sz="1300" dirty="0">
                    <a:latin typeface="Arial" charset="0"/>
                    <a:ea typeface="Arial" charset="0"/>
                    <a:cs typeface="Arial" charset="0"/>
                  </a:rPr>
                </a:br>
                <a:r>
                  <a:rPr lang="en-GB" sz="1300" dirty="0">
                    <a:latin typeface="Arial" charset="0"/>
                    <a:ea typeface="Arial" charset="0"/>
                    <a:cs typeface="Arial" charset="0"/>
                  </a:rPr>
                  <a:t>and 486,000 wounded </a:t>
                </a:r>
              </a:p>
              <a:p>
                <a:pPr algn="ctr"/>
                <a:r>
                  <a:rPr lang="en-GB" sz="1300" dirty="0">
                    <a:latin typeface="Arial" charset="0"/>
                    <a:ea typeface="Arial" charset="0"/>
                    <a:cs typeface="Arial" charset="0"/>
                  </a:rPr>
                  <a:t>(US estimates) </a:t>
                </a:r>
              </a:p>
            </p:txBody>
          </p:sp>
          <p:pic>
            <p:nvPicPr>
              <p:cNvPr id="50" name="Picture 3">
                <a:extLst>
                  <a:ext uri="{FF2B5EF4-FFF2-40B4-BE49-F238E27FC236}">
                    <a16:creationId xmlns:a16="http://schemas.microsoft.com/office/drawing/2014/main" id="{94F0836E-3577-3046-9A50-E14D51934565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1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120000" y="1440000"/>
                <a:ext cx="648072" cy="37371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</p:grpSp>
      <p:sp>
        <p:nvSpPr>
          <p:cNvPr id="71" name="Slide Number Placeholder 1">
            <a:extLst>
              <a:ext uri="{FF2B5EF4-FFF2-40B4-BE49-F238E27FC236}">
                <a16:creationId xmlns:a16="http://schemas.microsoft.com/office/drawing/2014/main" id="{D25D37F2-5D98-FF4E-9A9C-07FD34749546}"/>
              </a:ext>
            </a:extLst>
          </p:cNvPr>
          <p:cNvSpPr txBox="1">
            <a:spLocks/>
          </p:cNvSpPr>
          <p:nvPr/>
        </p:nvSpPr>
        <p:spPr>
          <a:xfrm>
            <a:off x="3949147" y="6356350"/>
            <a:ext cx="4658139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ctr" defTabSz="914400" rtl="0" eaLnBrk="1" latinLnBrk="0" hangingPunct="1"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91DB7F08-A76A-C04F-AC2D-B8A23795015F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1299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1" name="Group 40">
            <a:extLst>
              <a:ext uri="{FF2B5EF4-FFF2-40B4-BE49-F238E27FC236}">
                <a16:creationId xmlns:a16="http://schemas.microsoft.com/office/drawing/2014/main" id="{266372B8-58E9-7545-9D15-EC471A00062A}"/>
              </a:ext>
            </a:extLst>
          </p:cNvPr>
          <p:cNvGrpSpPr/>
          <p:nvPr/>
        </p:nvGrpSpPr>
        <p:grpSpPr>
          <a:xfrm>
            <a:off x="720000" y="720000"/>
            <a:ext cx="10643645" cy="5580000"/>
            <a:chOff x="720000" y="720000"/>
            <a:chExt cx="10643645" cy="5580000"/>
          </a:xfrm>
        </p:grpSpPr>
        <p:sp>
          <p:nvSpPr>
            <p:cNvPr id="42" name="Rectangle 41">
              <a:extLst>
                <a:ext uri="{FF2B5EF4-FFF2-40B4-BE49-F238E27FC236}">
                  <a16:creationId xmlns:a16="http://schemas.microsoft.com/office/drawing/2014/main" id="{AD0BA09C-3AAA-DB4D-B8E4-F5FAA5AFEB27}"/>
                </a:ext>
              </a:extLst>
            </p:cNvPr>
            <p:cNvSpPr/>
            <p:nvPr/>
          </p:nvSpPr>
          <p:spPr>
            <a:xfrm>
              <a:off x="8843645" y="2160000"/>
              <a:ext cx="2520000" cy="1260000"/>
            </a:xfrm>
            <a:prstGeom prst="rect">
              <a:avLst/>
            </a:prstGeom>
            <a:solidFill>
              <a:schemeClr val="accent5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bIns="72000" rtlCol="0" anchor="b" anchorCtr="0"/>
            <a:lstStyle/>
            <a:p>
              <a:pPr algn="ctr"/>
              <a:r>
                <a:rPr lang="en-GB" sz="1300" b="1" dirty="0">
                  <a:latin typeface="Arial" charset="0"/>
                  <a:ea typeface="Arial" charset="0"/>
                  <a:cs typeface="Arial" charset="0"/>
                </a:rPr>
                <a:t>Soviet Union </a:t>
              </a:r>
            </a:p>
            <a:p>
              <a:pPr algn="ctr"/>
              <a:r>
                <a:rPr lang="en-GB" sz="1300" dirty="0">
                  <a:latin typeface="Arial" charset="0"/>
                  <a:ea typeface="Arial" charset="0"/>
                  <a:cs typeface="Arial" charset="0"/>
                </a:rPr>
                <a:t>282 deaths</a:t>
              </a:r>
            </a:p>
          </p:txBody>
        </p:sp>
        <p:pic>
          <p:nvPicPr>
            <p:cNvPr id="43" name="Picture 4">
              <a:extLst>
                <a:ext uri="{FF2B5EF4-FFF2-40B4-BE49-F238E27FC236}">
                  <a16:creationId xmlns:a16="http://schemas.microsoft.com/office/drawing/2014/main" id="{3A513335-A239-0140-8CAF-06788B2FE88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850187" y="2159887"/>
              <a:ext cx="626321" cy="409787"/>
            </a:xfrm>
            <a:prstGeom prst="rect">
              <a:avLst/>
            </a:prstGeom>
            <a:solidFill>
              <a:schemeClr val="accent5">
                <a:lumMod val="75000"/>
              </a:schemeClr>
            </a:solidFill>
            <a:ln w="9525">
              <a:noFill/>
              <a:miter lim="800000"/>
              <a:headEnd/>
              <a:tailEnd/>
            </a:ln>
          </p:spPr>
        </p:pic>
        <p:sp>
          <p:nvSpPr>
            <p:cNvPr id="44" name="Rectangle 43">
              <a:extLst>
                <a:ext uri="{FF2B5EF4-FFF2-40B4-BE49-F238E27FC236}">
                  <a16:creationId xmlns:a16="http://schemas.microsoft.com/office/drawing/2014/main" id="{BFD9D5BB-75F6-5A4B-BA48-88D36FD5F4A6}"/>
                </a:ext>
              </a:extLst>
            </p:cNvPr>
            <p:cNvSpPr/>
            <p:nvPr/>
          </p:nvSpPr>
          <p:spPr>
            <a:xfrm>
              <a:off x="720000" y="720000"/>
              <a:ext cx="2520000" cy="1260000"/>
            </a:xfrm>
            <a:prstGeom prst="rect">
              <a:avLst/>
            </a:prstGeom>
            <a:solidFill>
              <a:schemeClr val="accent5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bIns="72000" rtlCol="0" anchor="b" anchorCtr="0"/>
            <a:lstStyle/>
            <a:p>
              <a:pPr algn="ctr"/>
              <a:r>
                <a:rPr lang="en-GB" sz="1300" b="1" dirty="0">
                  <a:latin typeface="Arial" charset="0"/>
                  <a:ea typeface="Arial" charset="0"/>
                  <a:cs typeface="Arial" charset="0"/>
                </a:rPr>
                <a:t>Ethiopia</a:t>
              </a:r>
            </a:p>
            <a:p>
              <a:pPr algn="ctr"/>
              <a:r>
                <a:rPr lang="en-GB" sz="1300" dirty="0">
                  <a:latin typeface="Arial" charset="0"/>
                  <a:ea typeface="Arial" charset="0"/>
                  <a:cs typeface="Arial" charset="0"/>
                </a:rPr>
                <a:t>Total military deaths 121 </a:t>
              </a:r>
            </a:p>
            <a:p>
              <a:pPr algn="ctr"/>
              <a:r>
                <a:rPr lang="en-GB" sz="1300" dirty="0">
                  <a:latin typeface="Arial" charset="0"/>
                  <a:ea typeface="Arial" charset="0"/>
                  <a:cs typeface="Arial" charset="0"/>
                </a:rPr>
                <a:t>536 wounded</a:t>
              </a:r>
            </a:p>
          </p:txBody>
        </p:sp>
        <p:pic>
          <p:nvPicPr>
            <p:cNvPr id="45" name="Picture 44">
              <a:extLst>
                <a:ext uri="{FF2B5EF4-FFF2-40B4-BE49-F238E27FC236}">
                  <a16:creationId xmlns:a16="http://schemas.microsoft.com/office/drawing/2014/main" id="{FEC9788D-CC76-D241-8E30-1981883EDD2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20000" y="720000"/>
              <a:ext cx="499736" cy="317801"/>
            </a:xfrm>
            <a:prstGeom prst="rect">
              <a:avLst/>
            </a:prstGeom>
            <a:solidFill>
              <a:schemeClr val="accent5">
                <a:lumMod val="75000"/>
              </a:schemeClr>
            </a:solidFill>
            <a:ln w="9525">
              <a:noFill/>
              <a:miter lim="800000"/>
              <a:headEnd/>
              <a:tailEnd/>
            </a:ln>
          </p:spPr>
        </p:pic>
        <p:sp>
          <p:nvSpPr>
            <p:cNvPr id="46" name="Rectangle 45">
              <a:extLst>
                <a:ext uri="{FF2B5EF4-FFF2-40B4-BE49-F238E27FC236}">
                  <a16:creationId xmlns:a16="http://schemas.microsoft.com/office/drawing/2014/main" id="{A05129CB-0554-3A4F-95A0-18C84527E266}"/>
                </a:ext>
              </a:extLst>
            </p:cNvPr>
            <p:cNvSpPr/>
            <p:nvPr/>
          </p:nvSpPr>
          <p:spPr>
            <a:xfrm>
              <a:off x="720000" y="2160000"/>
              <a:ext cx="2520000" cy="1260000"/>
            </a:xfrm>
            <a:prstGeom prst="rect">
              <a:avLst/>
            </a:prstGeom>
            <a:solidFill>
              <a:schemeClr val="accent5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bIns="72000" rtlCol="0" anchor="b" anchorCtr="0"/>
            <a:lstStyle/>
            <a:p>
              <a:pPr algn="ctr"/>
              <a:endParaRPr lang="en-GB" sz="1300" dirty="0">
                <a:latin typeface="Arial" charset="0"/>
                <a:ea typeface="Arial" charset="0"/>
                <a:cs typeface="Arial" charset="0"/>
              </a:endParaRPr>
            </a:p>
            <a:p>
              <a:pPr algn="ctr"/>
              <a:r>
                <a:rPr lang="en-GB" sz="1300" b="1" dirty="0">
                  <a:latin typeface="Arial" charset="0"/>
                  <a:ea typeface="Arial" charset="0"/>
                  <a:cs typeface="Arial" charset="0"/>
                </a:rPr>
                <a:t>Netherlands</a:t>
              </a:r>
            </a:p>
            <a:p>
              <a:pPr algn="ctr"/>
              <a:r>
                <a:rPr lang="en-GB" sz="1300" dirty="0">
                  <a:latin typeface="Arial" charset="0"/>
                  <a:ea typeface="Arial" charset="0"/>
                  <a:cs typeface="Arial" charset="0"/>
                </a:rPr>
                <a:t>Total military deaths 122</a:t>
              </a:r>
            </a:p>
            <a:p>
              <a:pPr algn="ctr"/>
              <a:r>
                <a:rPr lang="en-GB" sz="1300" dirty="0">
                  <a:latin typeface="Arial" charset="0"/>
                  <a:ea typeface="Arial" charset="0"/>
                  <a:cs typeface="Arial" charset="0"/>
                </a:rPr>
                <a:t> 645 wounded</a:t>
              </a:r>
            </a:p>
            <a:p>
              <a:pPr algn="ctr"/>
              <a:r>
                <a:rPr lang="en-GB" sz="1300" dirty="0">
                  <a:latin typeface="Arial" charset="0"/>
                  <a:ea typeface="Arial" charset="0"/>
                  <a:cs typeface="Arial" charset="0"/>
                </a:rPr>
                <a:t>3 missing</a:t>
              </a:r>
            </a:p>
          </p:txBody>
        </p:sp>
        <p:pic>
          <p:nvPicPr>
            <p:cNvPr id="47" name="Picture 4">
              <a:extLst>
                <a:ext uri="{FF2B5EF4-FFF2-40B4-BE49-F238E27FC236}">
                  <a16:creationId xmlns:a16="http://schemas.microsoft.com/office/drawing/2014/main" id="{95B05368-BB48-DE43-B37E-37C2C59E136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20000" y="2160000"/>
              <a:ext cx="530526" cy="384042"/>
            </a:xfrm>
            <a:prstGeom prst="rect">
              <a:avLst/>
            </a:prstGeom>
            <a:solidFill>
              <a:schemeClr val="accent5">
                <a:lumMod val="75000"/>
              </a:schemeClr>
            </a:solidFill>
            <a:ln w="9525">
              <a:noFill/>
              <a:miter lim="800000"/>
              <a:headEnd/>
              <a:tailEnd/>
            </a:ln>
          </p:spPr>
        </p:pic>
        <p:sp>
          <p:nvSpPr>
            <p:cNvPr id="48" name="Rectangle 47">
              <a:extLst>
                <a:ext uri="{FF2B5EF4-FFF2-40B4-BE49-F238E27FC236}">
                  <a16:creationId xmlns:a16="http://schemas.microsoft.com/office/drawing/2014/main" id="{53D48D00-6539-CF44-AE5A-7BF3F0D6B237}"/>
                </a:ext>
              </a:extLst>
            </p:cNvPr>
            <p:cNvSpPr/>
            <p:nvPr/>
          </p:nvSpPr>
          <p:spPr>
            <a:xfrm>
              <a:off x="720000" y="3600000"/>
              <a:ext cx="2519535" cy="1260000"/>
            </a:xfrm>
            <a:prstGeom prst="rect">
              <a:avLst/>
            </a:prstGeom>
            <a:solidFill>
              <a:schemeClr val="accent5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bIns="72000" rtlCol="0" anchor="b" anchorCtr="0"/>
            <a:lstStyle/>
            <a:p>
              <a:pPr algn="ctr"/>
              <a:r>
                <a:rPr lang="en-GB" sz="1300" b="1" dirty="0">
                  <a:latin typeface="Arial" charset="0"/>
                  <a:ea typeface="Arial" charset="0"/>
                  <a:cs typeface="Arial" charset="0"/>
                </a:rPr>
                <a:t>India</a:t>
              </a:r>
            </a:p>
            <a:p>
              <a:pPr algn="ctr"/>
              <a:r>
                <a:rPr lang="en-GB" sz="1300" dirty="0">
                  <a:latin typeface="Arial" charset="0"/>
                  <a:ea typeface="Arial" charset="0"/>
                  <a:cs typeface="Arial" charset="0"/>
                </a:rPr>
                <a:t>Total deaths 1 (not a soldier)</a:t>
              </a:r>
            </a:p>
          </p:txBody>
        </p:sp>
        <p:pic>
          <p:nvPicPr>
            <p:cNvPr id="49" name="Picture 5">
              <a:extLst>
                <a:ext uri="{FF2B5EF4-FFF2-40B4-BE49-F238E27FC236}">
                  <a16:creationId xmlns:a16="http://schemas.microsoft.com/office/drawing/2014/main" id="{7B22CC79-B565-9848-8600-71462AB48172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20000" y="3600000"/>
              <a:ext cx="530895" cy="384380"/>
            </a:xfrm>
            <a:prstGeom prst="rect">
              <a:avLst/>
            </a:prstGeom>
            <a:solidFill>
              <a:schemeClr val="accent5">
                <a:lumMod val="75000"/>
              </a:schemeClr>
            </a:solidFill>
            <a:ln w="9525">
              <a:noFill/>
              <a:miter lim="800000"/>
              <a:headEnd/>
              <a:tailEnd/>
            </a:ln>
          </p:spPr>
        </p:pic>
        <p:sp>
          <p:nvSpPr>
            <p:cNvPr id="50" name="Rectangle 49">
              <a:extLst>
                <a:ext uri="{FF2B5EF4-FFF2-40B4-BE49-F238E27FC236}">
                  <a16:creationId xmlns:a16="http://schemas.microsoft.com/office/drawing/2014/main" id="{1764AE18-D949-7541-9F39-9ABA2C765BEC}"/>
                </a:ext>
              </a:extLst>
            </p:cNvPr>
            <p:cNvSpPr/>
            <p:nvPr/>
          </p:nvSpPr>
          <p:spPr>
            <a:xfrm>
              <a:off x="6120000" y="720000"/>
              <a:ext cx="2520000" cy="1260000"/>
            </a:xfrm>
            <a:prstGeom prst="rect">
              <a:avLst/>
            </a:prstGeom>
            <a:solidFill>
              <a:schemeClr val="accent5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bIns="72000" rtlCol="0" anchor="b" anchorCtr="0"/>
            <a:lstStyle/>
            <a:p>
              <a:pPr algn="ctr"/>
              <a:endParaRPr lang="en-GB" sz="1300" dirty="0">
                <a:latin typeface="Arial" charset="0"/>
                <a:ea typeface="Arial" charset="0"/>
                <a:cs typeface="Arial" charset="0"/>
              </a:endParaRPr>
            </a:p>
            <a:p>
              <a:pPr algn="ctr"/>
              <a:r>
                <a:rPr lang="en-GB" sz="1300" b="1" dirty="0">
                  <a:latin typeface="Arial" charset="0"/>
                  <a:ea typeface="Arial" charset="0"/>
                  <a:cs typeface="Arial" charset="0"/>
                </a:rPr>
                <a:t>Belgium</a:t>
              </a:r>
              <a:endParaRPr lang="en-GB" sz="1300" dirty="0">
                <a:latin typeface="Arial" charset="0"/>
                <a:ea typeface="Arial" charset="0"/>
                <a:cs typeface="Arial" charset="0"/>
              </a:endParaRPr>
            </a:p>
            <a:p>
              <a:pPr algn="ctr"/>
              <a:r>
                <a:rPr lang="en-GB" sz="1300" dirty="0">
                  <a:latin typeface="Arial" charset="0"/>
                  <a:ea typeface="Arial" charset="0"/>
                  <a:cs typeface="Arial" charset="0"/>
                </a:rPr>
                <a:t>Total military deaths 101 478 wounded</a:t>
              </a:r>
            </a:p>
            <a:p>
              <a:pPr algn="ctr"/>
              <a:r>
                <a:rPr lang="en-GB" sz="1300" dirty="0">
                  <a:latin typeface="Arial" charset="0"/>
                  <a:ea typeface="Arial" charset="0"/>
                  <a:cs typeface="Arial" charset="0"/>
                </a:rPr>
                <a:t>5 missing</a:t>
              </a:r>
            </a:p>
            <a:p>
              <a:pPr algn="ctr"/>
              <a:r>
                <a:rPr lang="en-GB" sz="1300" dirty="0">
                  <a:latin typeface="Arial" charset="0"/>
                  <a:ea typeface="Arial" charset="0"/>
                  <a:cs typeface="Arial" charset="0"/>
                </a:rPr>
                <a:t>1 prisoner</a:t>
              </a:r>
            </a:p>
          </p:txBody>
        </p:sp>
        <p:pic>
          <p:nvPicPr>
            <p:cNvPr id="51" name="Picture 6">
              <a:extLst>
                <a:ext uri="{FF2B5EF4-FFF2-40B4-BE49-F238E27FC236}">
                  <a16:creationId xmlns:a16="http://schemas.microsoft.com/office/drawing/2014/main" id="{F0B80355-36F3-BA4A-9B82-13C3EC32AC02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120000" y="720000"/>
              <a:ext cx="719519" cy="344385"/>
            </a:xfrm>
            <a:prstGeom prst="rect">
              <a:avLst/>
            </a:prstGeom>
            <a:solidFill>
              <a:schemeClr val="accent5">
                <a:lumMod val="75000"/>
              </a:schemeClr>
            </a:solidFill>
            <a:ln w="9525">
              <a:noFill/>
              <a:miter lim="800000"/>
              <a:headEnd/>
              <a:tailEnd/>
            </a:ln>
          </p:spPr>
        </p:pic>
        <p:sp>
          <p:nvSpPr>
            <p:cNvPr id="52" name="Rectangle 51">
              <a:extLst>
                <a:ext uri="{FF2B5EF4-FFF2-40B4-BE49-F238E27FC236}">
                  <a16:creationId xmlns:a16="http://schemas.microsoft.com/office/drawing/2014/main" id="{C536CA48-5FE3-8A43-9F6E-67242E1C0D3E}"/>
                </a:ext>
              </a:extLst>
            </p:cNvPr>
            <p:cNvSpPr/>
            <p:nvPr/>
          </p:nvSpPr>
          <p:spPr>
            <a:xfrm>
              <a:off x="3420000" y="720000"/>
              <a:ext cx="2520000" cy="1260000"/>
            </a:xfrm>
            <a:prstGeom prst="rect">
              <a:avLst/>
            </a:prstGeom>
            <a:solidFill>
              <a:schemeClr val="accent5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bIns="72000" rtlCol="0" anchor="b" anchorCtr="0"/>
            <a:lstStyle/>
            <a:p>
              <a:pPr algn="ctr"/>
              <a:endParaRPr lang="en-GB" sz="1300" dirty="0">
                <a:latin typeface="Arial" charset="0"/>
                <a:ea typeface="Arial" charset="0"/>
                <a:cs typeface="Arial" charset="0"/>
              </a:endParaRPr>
            </a:p>
            <a:p>
              <a:pPr algn="ctr"/>
              <a:r>
                <a:rPr lang="en-GB" sz="1300" b="1" dirty="0">
                  <a:latin typeface="Arial" charset="0"/>
                  <a:ea typeface="Arial" charset="0"/>
                  <a:cs typeface="Arial" charset="0"/>
                </a:rPr>
                <a:t>Philippines</a:t>
              </a:r>
            </a:p>
            <a:p>
              <a:pPr algn="ctr"/>
              <a:r>
                <a:rPr lang="en-GB" sz="1300" dirty="0">
                  <a:latin typeface="Arial" charset="0"/>
                  <a:ea typeface="Arial" charset="0"/>
                  <a:cs typeface="Arial" charset="0"/>
                </a:rPr>
                <a:t>Total military deaths 92 </a:t>
              </a:r>
            </a:p>
            <a:p>
              <a:pPr algn="ctr"/>
              <a:r>
                <a:rPr lang="en-GB" sz="1300" dirty="0">
                  <a:latin typeface="Arial" charset="0"/>
                  <a:ea typeface="Arial" charset="0"/>
                  <a:cs typeface="Arial" charset="0"/>
                </a:rPr>
                <a:t>299 wounded </a:t>
              </a:r>
            </a:p>
            <a:p>
              <a:pPr algn="ctr"/>
              <a:r>
                <a:rPr lang="en-GB" sz="1300" dirty="0">
                  <a:latin typeface="Arial" charset="0"/>
                  <a:ea typeface="Arial" charset="0"/>
                  <a:cs typeface="Arial" charset="0"/>
                </a:rPr>
                <a:t>97 missing or prisoners</a:t>
              </a:r>
            </a:p>
          </p:txBody>
        </p:sp>
        <p:pic>
          <p:nvPicPr>
            <p:cNvPr id="53" name="Picture 7">
              <a:extLst>
                <a:ext uri="{FF2B5EF4-FFF2-40B4-BE49-F238E27FC236}">
                  <a16:creationId xmlns:a16="http://schemas.microsoft.com/office/drawing/2014/main" id="{E2C9981A-95F4-3F44-91A9-F7A3BBB5869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420000" y="720001"/>
              <a:ext cx="813825" cy="435552"/>
            </a:xfrm>
            <a:prstGeom prst="rect">
              <a:avLst/>
            </a:prstGeom>
            <a:solidFill>
              <a:schemeClr val="accent5">
                <a:lumMod val="75000"/>
              </a:schemeClr>
            </a:solidFill>
            <a:ln w="9525">
              <a:noFill/>
              <a:miter lim="800000"/>
              <a:headEnd/>
              <a:tailEnd/>
            </a:ln>
          </p:spPr>
        </p:pic>
        <p:sp>
          <p:nvSpPr>
            <p:cNvPr id="54" name="Rectangle 53">
              <a:extLst>
                <a:ext uri="{FF2B5EF4-FFF2-40B4-BE49-F238E27FC236}">
                  <a16:creationId xmlns:a16="http://schemas.microsoft.com/office/drawing/2014/main" id="{271534FE-0288-5548-88D7-042694594163}"/>
                </a:ext>
              </a:extLst>
            </p:cNvPr>
            <p:cNvSpPr/>
            <p:nvPr/>
          </p:nvSpPr>
          <p:spPr>
            <a:xfrm>
              <a:off x="3420000" y="3600000"/>
              <a:ext cx="2520000" cy="1260000"/>
            </a:xfrm>
            <a:prstGeom prst="rect">
              <a:avLst/>
            </a:prstGeom>
            <a:solidFill>
              <a:schemeClr val="accent5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bIns="72000" rtlCol="0" anchor="b" anchorCtr="0"/>
            <a:lstStyle/>
            <a:p>
              <a:pPr algn="ctr"/>
              <a:r>
                <a:rPr lang="en-GB" sz="1300" b="1" dirty="0">
                  <a:latin typeface="Arial" charset="0"/>
                  <a:ea typeface="Arial" charset="0"/>
                  <a:cs typeface="Arial" charset="0"/>
                </a:rPr>
                <a:t>Japan</a:t>
              </a:r>
            </a:p>
            <a:p>
              <a:pPr algn="ctr"/>
              <a:r>
                <a:rPr lang="en-GB" sz="1300" dirty="0">
                  <a:latin typeface="Arial" charset="0"/>
                  <a:ea typeface="Arial" charset="0"/>
                  <a:cs typeface="Arial" charset="0"/>
                </a:rPr>
                <a:t>Total deaths (not soldiers) 79</a:t>
              </a:r>
            </a:p>
          </p:txBody>
        </p:sp>
        <p:pic>
          <p:nvPicPr>
            <p:cNvPr id="55" name="Picture 8">
              <a:extLst>
                <a:ext uri="{FF2B5EF4-FFF2-40B4-BE49-F238E27FC236}">
                  <a16:creationId xmlns:a16="http://schemas.microsoft.com/office/drawing/2014/main" id="{FC32D5DD-6D7F-9542-BA8D-50061BCB1425}"/>
                </a:ext>
              </a:extLst>
            </p:cNvPr>
            <p:cNvPicPr>
              <a:picLocks noChangeArrowheads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420000" y="3600000"/>
              <a:ext cx="813825" cy="494236"/>
            </a:xfrm>
            <a:prstGeom prst="rect">
              <a:avLst/>
            </a:prstGeom>
            <a:solidFill>
              <a:schemeClr val="accent5">
                <a:lumMod val="75000"/>
              </a:schemeClr>
            </a:solidFill>
            <a:ln w="9525">
              <a:noFill/>
              <a:miter lim="800000"/>
              <a:headEnd/>
              <a:tailEnd/>
            </a:ln>
          </p:spPr>
        </p:pic>
        <p:sp>
          <p:nvSpPr>
            <p:cNvPr id="56" name="Rectangle 55">
              <a:extLst>
                <a:ext uri="{FF2B5EF4-FFF2-40B4-BE49-F238E27FC236}">
                  <a16:creationId xmlns:a16="http://schemas.microsoft.com/office/drawing/2014/main" id="{79E8032C-B537-9E41-BCD7-9763B5337C05}"/>
                </a:ext>
              </a:extLst>
            </p:cNvPr>
            <p:cNvSpPr/>
            <p:nvPr/>
          </p:nvSpPr>
          <p:spPr>
            <a:xfrm>
              <a:off x="3420000" y="2160000"/>
              <a:ext cx="2520000" cy="1260000"/>
            </a:xfrm>
            <a:prstGeom prst="rect">
              <a:avLst/>
            </a:prstGeom>
            <a:solidFill>
              <a:schemeClr val="accent5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bIns="72000" rtlCol="0" anchor="b" anchorCtr="0"/>
            <a:lstStyle/>
            <a:p>
              <a:pPr algn="ctr"/>
              <a:endParaRPr lang="en-GB" sz="1300" dirty="0">
                <a:latin typeface="Arial" charset="0"/>
                <a:ea typeface="Arial" charset="0"/>
                <a:cs typeface="Arial" charset="0"/>
              </a:endParaRPr>
            </a:p>
            <a:p>
              <a:pPr algn="ctr"/>
              <a:r>
                <a:rPr lang="en-GB" sz="1300" b="1" dirty="0">
                  <a:latin typeface="Arial" charset="0"/>
                  <a:ea typeface="Arial" charset="0"/>
                  <a:cs typeface="Arial" charset="0"/>
                </a:rPr>
                <a:t>Luxembourg</a:t>
              </a:r>
            </a:p>
            <a:p>
              <a:pPr algn="ctr"/>
              <a:r>
                <a:rPr lang="en-GB" sz="1300" dirty="0">
                  <a:latin typeface="Arial" charset="0"/>
                  <a:ea typeface="Arial" charset="0"/>
                  <a:cs typeface="Arial" charset="0"/>
                </a:rPr>
                <a:t>Total military deaths 3</a:t>
              </a:r>
            </a:p>
          </p:txBody>
        </p:sp>
        <p:pic>
          <p:nvPicPr>
            <p:cNvPr id="57" name="Picture 9">
              <a:extLst>
                <a:ext uri="{FF2B5EF4-FFF2-40B4-BE49-F238E27FC236}">
                  <a16:creationId xmlns:a16="http://schemas.microsoft.com/office/drawing/2014/main" id="{90A06837-8E02-8B4F-89CD-EE03B6FE740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420000" y="2160000"/>
              <a:ext cx="774532" cy="411654"/>
            </a:xfrm>
            <a:prstGeom prst="rect">
              <a:avLst/>
            </a:prstGeom>
            <a:solidFill>
              <a:schemeClr val="accent5">
                <a:lumMod val="75000"/>
              </a:schemeClr>
            </a:solidFill>
            <a:ln w="9525">
              <a:noFill/>
              <a:miter lim="800000"/>
              <a:headEnd/>
              <a:tailEnd/>
            </a:ln>
          </p:spPr>
        </p:pic>
        <p:sp>
          <p:nvSpPr>
            <p:cNvPr id="58" name="Rectangle 57">
              <a:extLst>
                <a:ext uri="{FF2B5EF4-FFF2-40B4-BE49-F238E27FC236}">
                  <a16:creationId xmlns:a16="http://schemas.microsoft.com/office/drawing/2014/main" id="{0AD2F182-92A8-BD44-82D9-F63E33343EB8}"/>
                </a:ext>
              </a:extLst>
            </p:cNvPr>
            <p:cNvSpPr/>
            <p:nvPr/>
          </p:nvSpPr>
          <p:spPr>
            <a:xfrm>
              <a:off x="8820000" y="720000"/>
              <a:ext cx="2520000" cy="1260000"/>
            </a:xfrm>
            <a:prstGeom prst="rect">
              <a:avLst/>
            </a:prstGeom>
            <a:solidFill>
              <a:schemeClr val="accent5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bIns="72000" rtlCol="0" anchor="b" anchorCtr="0"/>
            <a:lstStyle/>
            <a:p>
              <a:pPr algn="ctr"/>
              <a:r>
                <a:rPr lang="en-GB" sz="1300" b="1" dirty="0">
                  <a:latin typeface="Arial" charset="0"/>
                  <a:ea typeface="Arial" charset="0"/>
                  <a:cs typeface="Arial" charset="0"/>
                </a:rPr>
                <a:t>South Africa </a:t>
              </a:r>
              <a:endParaRPr lang="en-GB" sz="1300" dirty="0">
                <a:latin typeface="Arial" charset="0"/>
                <a:ea typeface="Arial" charset="0"/>
                <a:cs typeface="Arial" charset="0"/>
              </a:endParaRPr>
            </a:p>
            <a:p>
              <a:pPr algn="ctr"/>
              <a:r>
                <a:rPr lang="en-GB" sz="1300" dirty="0">
                  <a:latin typeface="Arial" charset="0"/>
                  <a:ea typeface="Arial" charset="0"/>
                  <a:cs typeface="Arial" charset="0"/>
                </a:rPr>
                <a:t>Total military deaths 34 </a:t>
              </a:r>
            </a:p>
            <a:p>
              <a:pPr algn="ctr"/>
              <a:r>
                <a:rPr lang="en-GB" sz="1300" dirty="0">
                  <a:latin typeface="Arial" charset="0"/>
                  <a:ea typeface="Arial" charset="0"/>
                  <a:cs typeface="Arial" charset="0"/>
                </a:rPr>
                <a:t>9 prisoners</a:t>
              </a:r>
            </a:p>
          </p:txBody>
        </p:sp>
        <p:pic>
          <p:nvPicPr>
            <p:cNvPr id="59" name="Picture 10">
              <a:extLst>
                <a:ext uri="{FF2B5EF4-FFF2-40B4-BE49-F238E27FC236}">
                  <a16:creationId xmlns:a16="http://schemas.microsoft.com/office/drawing/2014/main" id="{F07B7082-0BA4-9A4E-B619-F451F8534D9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832987" y="720000"/>
              <a:ext cx="701711" cy="427757"/>
            </a:xfrm>
            <a:prstGeom prst="rect">
              <a:avLst/>
            </a:prstGeom>
            <a:solidFill>
              <a:schemeClr val="accent5">
                <a:lumMod val="75000"/>
              </a:schemeClr>
            </a:solidFill>
            <a:ln w="9525">
              <a:noFill/>
              <a:miter lim="800000"/>
              <a:headEnd/>
              <a:tailEnd/>
            </a:ln>
          </p:spPr>
        </p:pic>
        <p:sp>
          <p:nvSpPr>
            <p:cNvPr id="60" name="Rectangle 59">
              <a:extLst>
                <a:ext uri="{FF2B5EF4-FFF2-40B4-BE49-F238E27FC236}">
                  <a16:creationId xmlns:a16="http://schemas.microsoft.com/office/drawing/2014/main" id="{327C1798-5C80-B546-ADA8-B11D8EAFEE10}"/>
                </a:ext>
              </a:extLst>
            </p:cNvPr>
            <p:cNvSpPr/>
            <p:nvPr/>
          </p:nvSpPr>
          <p:spPr>
            <a:xfrm>
              <a:off x="6120000" y="2160000"/>
              <a:ext cx="2520000" cy="1260000"/>
            </a:xfrm>
            <a:prstGeom prst="rect">
              <a:avLst/>
            </a:prstGeom>
            <a:solidFill>
              <a:schemeClr val="accent5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bIns="72000" rtlCol="0" anchor="b" anchorCtr="0"/>
            <a:lstStyle/>
            <a:p>
              <a:pPr algn="ctr"/>
              <a:r>
                <a:rPr lang="en-GB" sz="1300" b="1" dirty="0">
                  <a:latin typeface="Arial" charset="0"/>
                  <a:ea typeface="Arial" charset="0"/>
                  <a:cs typeface="Arial" charset="0"/>
                </a:rPr>
                <a:t>New Zealand </a:t>
              </a:r>
              <a:endParaRPr lang="en-GB" sz="1300" dirty="0">
                <a:latin typeface="Arial" charset="0"/>
                <a:ea typeface="Arial" charset="0"/>
                <a:cs typeface="Arial" charset="0"/>
              </a:endParaRPr>
            </a:p>
            <a:p>
              <a:pPr algn="ctr"/>
              <a:r>
                <a:rPr lang="en-GB" sz="1300" dirty="0">
                  <a:latin typeface="Arial" charset="0"/>
                  <a:ea typeface="Arial" charset="0"/>
                  <a:cs typeface="Arial" charset="0"/>
                </a:rPr>
                <a:t>Total military deaths 34</a:t>
              </a:r>
            </a:p>
            <a:p>
              <a:pPr algn="ctr"/>
              <a:r>
                <a:rPr lang="en-GB" sz="1300" dirty="0">
                  <a:latin typeface="Arial" charset="0"/>
                  <a:ea typeface="Arial" charset="0"/>
                  <a:cs typeface="Arial" charset="0"/>
                </a:rPr>
                <a:t> 299 wounded</a:t>
              </a:r>
            </a:p>
            <a:p>
              <a:pPr algn="ctr"/>
              <a:r>
                <a:rPr lang="en-GB" sz="1300" dirty="0">
                  <a:latin typeface="Arial" charset="0"/>
                  <a:ea typeface="Arial" charset="0"/>
                  <a:cs typeface="Arial" charset="0"/>
                </a:rPr>
                <a:t>1 missing/prisoner</a:t>
              </a:r>
            </a:p>
          </p:txBody>
        </p:sp>
        <p:pic>
          <p:nvPicPr>
            <p:cNvPr id="61" name="Picture 11">
              <a:extLst>
                <a:ext uri="{FF2B5EF4-FFF2-40B4-BE49-F238E27FC236}">
                  <a16:creationId xmlns:a16="http://schemas.microsoft.com/office/drawing/2014/main" id="{FB7A01BC-2900-F441-B860-7C2AD495EBD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120000" y="2160000"/>
              <a:ext cx="548543" cy="300057"/>
            </a:xfrm>
            <a:prstGeom prst="rect">
              <a:avLst/>
            </a:prstGeom>
            <a:solidFill>
              <a:schemeClr val="accent5">
                <a:lumMod val="75000"/>
              </a:schemeClr>
            </a:solidFill>
            <a:ln>
              <a:noFill/>
            </a:ln>
          </p:spPr>
        </p:pic>
        <p:sp>
          <p:nvSpPr>
            <p:cNvPr id="62" name="Rectangle 61">
              <a:extLst>
                <a:ext uri="{FF2B5EF4-FFF2-40B4-BE49-F238E27FC236}">
                  <a16:creationId xmlns:a16="http://schemas.microsoft.com/office/drawing/2014/main" id="{55225DED-2C24-A842-9B75-E768B989A054}"/>
                </a:ext>
              </a:extLst>
            </p:cNvPr>
            <p:cNvSpPr/>
            <p:nvPr/>
          </p:nvSpPr>
          <p:spPr>
            <a:xfrm>
              <a:off x="6120000" y="3600000"/>
              <a:ext cx="2520000" cy="1260000"/>
            </a:xfrm>
            <a:prstGeom prst="rect">
              <a:avLst/>
            </a:prstGeom>
            <a:solidFill>
              <a:schemeClr val="accent5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bIns="72000" rtlCol="0" anchor="b" anchorCtr="0"/>
            <a:lstStyle/>
            <a:p>
              <a:pPr algn="ctr"/>
              <a:r>
                <a:rPr lang="en-GB" sz="1300" b="1" dirty="0">
                  <a:latin typeface="Arial" charset="0"/>
                  <a:ea typeface="Arial" charset="0"/>
                  <a:cs typeface="Arial" charset="0"/>
                </a:rPr>
                <a:t>Norway</a:t>
              </a:r>
            </a:p>
            <a:p>
              <a:pPr algn="ctr"/>
              <a:r>
                <a:rPr lang="en-GB" sz="1300" dirty="0">
                  <a:latin typeface="Arial" charset="0"/>
                  <a:ea typeface="Arial" charset="0"/>
                  <a:cs typeface="Arial" charset="0"/>
                </a:rPr>
                <a:t>Total military deaths 3</a:t>
              </a:r>
            </a:p>
          </p:txBody>
        </p:sp>
        <p:pic>
          <p:nvPicPr>
            <p:cNvPr id="63" name="Picture 13">
              <a:extLst>
                <a:ext uri="{FF2B5EF4-FFF2-40B4-BE49-F238E27FC236}">
                  <a16:creationId xmlns:a16="http://schemas.microsoft.com/office/drawing/2014/main" id="{A239C553-D997-2B47-BB67-8398D74D47B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120000" y="3600000"/>
              <a:ext cx="633825" cy="461107"/>
            </a:xfrm>
            <a:prstGeom prst="rect">
              <a:avLst/>
            </a:prstGeom>
            <a:solidFill>
              <a:schemeClr val="accent5">
                <a:lumMod val="75000"/>
              </a:schemeClr>
            </a:solidFill>
            <a:ln>
              <a:noFill/>
            </a:ln>
          </p:spPr>
        </p:pic>
        <p:sp>
          <p:nvSpPr>
            <p:cNvPr id="64" name="Rectangle 63">
              <a:extLst>
                <a:ext uri="{FF2B5EF4-FFF2-40B4-BE49-F238E27FC236}">
                  <a16:creationId xmlns:a16="http://schemas.microsoft.com/office/drawing/2014/main" id="{877242D0-3622-954F-B680-70B1C86FDF23}"/>
                </a:ext>
              </a:extLst>
            </p:cNvPr>
            <p:cNvSpPr/>
            <p:nvPr/>
          </p:nvSpPr>
          <p:spPr>
            <a:xfrm>
              <a:off x="8841562" y="3600000"/>
              <a:ext cx="2520000" cy="1725057"/>
            </a:xfrm>
            <a:prstGeom prst="rect">
              <a:avLst/>
            </a:prstGeom>
            <a:solidFill>
              <a:schemeClr val="accent5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bIns="72000" rtlCol="0" anchor="b" anchorCtr="0"/>
            <a:lstStyle/>
            <a:p>
              <a:pPr algn="ctr"/>
              <a:r>
                <a:rPr lang="en-GB" sz="1300" b="1" dirty="0">
                  <a:latin typeface="Arial" charset="0"/>
                  <a:ea typeface="Arial" charset="0"/>
                  <a:cs typeface="Arial" charset="0"/>
                </a:rPr>
                <a:t>Denmark</a:t>
              </a:r>
            </a:p>
            <a:p>
              <a:pPr algn="ctr"/>
              <a:r>
                <a:rPr lang="en-GB" sz="1300" dirty="0">
                  <a:latin typeface="Arial" charset="0"/>
                  <a:ea typeface="Arial" charset="0"/>
                  <a:cs typeface="Arial" charset="0"/>
                </a:rPr>
                <a:t>No Danish soldiers were sent </a:t>
              </a:r>
            </a:p>
            <a:p>
              <a:pPr algn="ctr"/>
              <a:r>
                <a:rPr lang="en-GB" sz="1300" dirty="0">
                  <a:latin typeface="Arial" charset="0"/>
                  <a:ea typeface="Arial" charset="0"/>
                  <a:cs typeface="Arial" charset="0"/>
                </a:rPr>
                <a:t>to Korea and no Danes died.</a:t>
              </a:r>
            </a:p>
            <a:p>
              <a:pPr algn="ctr"/>
              <a:r>
                <a:rPr lang="en-GB" sz="1300" dirty="0">
                  <a:latin typeface="Arial" charset="0"/>
                  <a:ea typeface="Arial" charset="0"/>
                  <a:cs typeface="Arial" charset="0"/>
                </a:rPr>
                <a:t>Instead, Denmark sent a hospital ship, where doctors and nurses tended the wounded and sick</a:t>
              </a:r>
            </a:p>
          </p:txBody>
        </p:sp>
        <p:pic>
          <p:nvPicPr>
            <p:cNvPr id="65" name="Picture 6">
              <a:extLst>
                <a:ext uri="{FF2B5EF4-FFF2-40B4-BE49-F238E27FC236}">
                  <a16:creationId xmlns:a16="http://schemas.microsoft.com/office/drawing/2014/main" id="{0B325473-EEC6-7248-9B70-5E64621FA92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841563" y="3599170"/>
              <a:ext cx="693135" cy="372550"/>
            </a:xfrm>
            <a:prstGeom prst="rect">
              <a:avLst/>
            </a:prstGeom>
            <a:solidFill>
              <a:schemeClr val="accent5">
                <a:lumMod val="75000"/>
              </a:schemeClr>
            </a:solidFill>
            <a:ln>
              <a:noFill/>
            </a:ln>
          </p:spPr>
        </p:pic>
        <p:sp>
          <p:nvSpPr>
            <p:cNvPr id="66" name="Rectangle 65">
              <a:extLst>
                <a:ext uri="{FF2B5EF4-FFF2-40B4-BE49-F238E27FC236}">
                  <a16:creationId xmlns:a16="http://schemas.microsoft.com/office/drawing/2014/main" id="{52D6D612-22C1-E943-8E49-6DE5F40A7302}"/>
                </a:ext>
              </a:extLst>
            </p:cNvPr>
            <p:cNvSpPr/>
            <p:nvPr/>
          </p:nvSpPr>
          <p:spPr>
            <a:xfrm>
              <a:off x="720000" y="5040000"/>
              <a:ext cx="2520000" cy="1260000"/>
            </a:xfrm>
            <a:prstGeom prst="rect">
              <a:avLst/>
            </a:prstGeom>
            <a:solidFill>
              <a:schemeClr val="accent5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bIns="72000" rtlCol="0" anchor="b" anchorCtr="0"/>
            <a:lstStyle/>
            <a:p>
              <a:pPr algn="ctr"/>
              <a:endParaRPr lang="en-GB" sz="1300" b="1" dirty="0">
                <a:latin typeface="Arial" charset="0"/>
                <a:ea typeface="Arial" charset="0"/>
                <a:cs typeface="Arial" charset="0"/>
              </a:endParaRPr>
            </a:p>
            <a:p>
              <a:pPr algn="ctr"/>
              <a:r>
                <a:rPr lang="en-GB" sz="1300" b="1" dirty="0">
                  <a:latin typeface="Arial" charset="0"/>
                  <a:ea typeface="Arial" charset="0"/>
                  <a:cs typeface="Arial" charset="0"/>
                </a:rPr>
                <a:t>Greece</a:t>
              </a:r>
            </a:p>
            <a:p>
              <a:pPr algn="ctr"/>
              <a:r>
                <a:rPr lang="en-GB" sz="1300" dirty="0">
                  <a:latin typeface="Arial" charset="0"/>
                  <a:ea typeface="Arial" charset="0"/>
                  <a:cs typeface="Arial" charset="0"/>
                </a:rPr>
                <a:t>Total military deaths 192 </a:t>
              </a:r>
            </a:p>
            <a:p>
              <a:pPr algn="ctr"/>
              <a:r>
                <a:rPr lang="en-GB" sz="1300" dirty="0">
                  <a:latin typeface="Arial" charset="0"/>
                  <a:ea typeface="Arial" charset="0"/>
                  <a:cs typeface="Arial" charset="0"/>
                </a:rPr>
                <a:t>543 wounded</a:t>
              </a:r>
            </a:p>
            <a:p>
              <a:pPr algn="ctr"/>
              <a:r>
                <a:rPr lang="en-GB" sz="1300" dirty="0">
                  <a:latin typeface="Arial" charset="0"/>
                  <a:ea typeface="Arial" charset="0"/>
                  <a:cs typeface="Arial" charset="0"/>
                </a:rPr>
                <a:t>3 prisoners</a:t>
              </a:r>
            </a:p>
          </p:txBody>
        </p:sp>
        <p:pic>
          <p:nvPicPr>
            <p:cNvPr id="67" name="Picture 10">
              <a:extLst>
                <a:ext uri="{FF2B5EF4-FFF2-40B4-BE49-F238E27FC236}">
                  <a16:creationId xmlns:a16="http://schemas.microsoft.com/office/drawing/2014/main" id="{EE86D7FA-34FF-374B-915C-86A9061B338E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20000" y="5040000"/>
              <a:ext cx="651297" cy="3737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5338907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479</TotalTime>
  <Words>313</Words>
  <Application>Microsoft Macintosh PowerPoint</Application>
  <PresentationFormat>Widescreen</PresentationFormat>
  <Paragraphs>104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Arial Rounded MT</vt:lpstr>
      <vt:lpstr>Calibri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Microsoft Office User</cp:lastModifiedBy>
  <cp:revision>91</cp:revision>
  <dcterms:created xsi:type="dcterms:W3CDTF">2020-03-11T22:57:07Z</dcterms:created>
  <dcterms:modified xsi:type="dcterms:W3CDTF">2020-06-15T11:12:43Z</dcterms:modified>
</cp:coreProperties>
</file>