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20" autoAdjust="0"/>
    <p:restoredTop sz="94660"/>
  </p:normalViewPr>
  <p:slideViewPr>
    <p:cSldViewPr snapToGrid="0">
      <p:cViewPr varScale="1">
        <p:scale>
          <a:sx n="182" d="100"/>
          <a:sy n="182" d="100"/>
        </p:scale>
        <p:origin x="200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A34DC03-7878-5A44-81B0-DFA772F4C8F3}"/>
              </a:ext>
            </a:extLst>
          </p:cNvPr>
          <p:cNvSpPr txBox="1"/>
          <p:nvPr userDrawn="1"/>
        </p:nvSpPr>
        <p:spPr>
          <a:xfrm>
            <a:off x="140434" y="6394536"/>
            <a:ext cx="71489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 Rounded MT" charset="0"/>
                <a:ea typeface="Arial Rounded MT" charset="0"/>
                <a:cs typeface="Arial Rounded MT" charset="0"/>
              </a:rPr>
              <a:t>Exploring and Teaching the Korean War </a:t>
            </a:r>
            <a:r>
              <a:rPr lang="en-US" sz="1200" dirty="0">
                <a:solidFill>
                  <a:schemeClr val="accent5">
                    <a:lumMod val="75000"/>
                  </a:schemeClr>
                </a:solidFill>
                <a:latin typeface="Arial Rounded MT" charset="0"/>
                <a:ea typeface="Arial Rounded MT" charset="0"/>
                <a:cs typeface="Arial Rounded MT" charset="0"/>
              </a:rPr>
              <a:t>| Lesson 6.2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55CD065-5A0C-7141-A93F-57D200F803CD}"/>
              </a:ext>
            </a:extLst>
          </p:cNvPr>
          <p:cNvSpPr/>
          <p:nvPr userDrawn="1"/>
        </p:nvSpPr>
        <p:spPr>
          <a:xfrm>
            <a:off x="0" y="6729881"/>
            <a:ext cx="12192000" cy="13349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1E1B1D4-6547-534F-85B1-344890D467E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7553" y="6155943"/>
            <a:ext cx="1244600" cy="41350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55C57AE-0F6A-8844-A37F-84F5889D963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051072" y="5863414"/>
            <a:ext cx="1087384" cy="71323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3684DFA-C77C-B84F-8590-39213F00132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1396558" y="5888677"/>
            <a:ext cx="568569" cy="687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6C033BF-6E9D-0D4A-8A06-79D9E5FE6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7F08-A76A-C04F-AC2D-B8A23795015F}" type="slidenum">
              <a:rPr lang="en-US" smtClean="0"/>
              <a:pPr/>
              <a:t>1</a:t>
            </a:fld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7665644-012E-43DC-9577-7C9AC2C3CE7D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2203097"/>
              </p:ext>
            </p:extLst>
          </p:nvPr>
        </p:nvGraphicFramePr>
        <p:xfrm>
          <a:off x="720001" y="773997"/>
          <a:ext cx="11197936" cy="50361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0784">
                  <a:extLst>
                    <a:ext uri="{9D8B030D-6E8A-4147-A177-3AD203B41FA5}">
                      <a16:colId xmlns:a16="http://schemas.microsoft.com/office/drawing/2014/main" val="3842925199"/>
                    </a:ext>
                  </a:extLst>
                </a:gridCol>
                <a:gridCol w="3649772">
                  <a:extLst>
                    <a:ext uri="{9D8B030D-6E8A-4147-A177-3AD203B41FA5}">
                      <a16:colId xmlns:a16="http://schemas.microsoft.com/office/drawing/2014/main" val="3228036003"/>
                    </a:ext>
                  </a:extLst>
                </a:gridCol>
                <a:gridCol w="2473151">
                  <a:extLst>
                    <a:ext uri="{9D8B030D-6E8A-4147-A177-3AD203B41FA5}">
                      <a16:colId xmlns:a16="http://schemas.microsoft.com/office/drawing/2014/main" val="4241908563"/>
                    </a:ext>
                  </a:extLst>
                </a:gridCol>
                <a:gridCol w="4114229">
                  <a:extLst>
                    <a:ext uri="{9D8B030D-6E8A-4147-A177-3AD203B41FA5}">
                      <a16:colId xmlns:a16="http://schemas.microsoft.com/office/drawing/2014/main" val="1328347122"/>
                    </a:ext>
                  </a:extLst>
                </a:gridCol>
              </a:tblGrid>
              <a:tr h="754656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rial" charset="0"/>
                          <a:ea typeface="Arial" charset="0"/>
                          <a:cs typeface="Arial" charset="0"/>
                        </a:rPr>
                        <a:t>Source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rial" charset="0"/>
                          <a:ea typeface="Arial" charset="0"/>
                          <a:cs typeface="Arial" charset="0"/>
                        </a:rPr>
                        <a:t>Does it support or challenge the allegations? Explain</a:t>
                      </a:r>
                      <a:r>
                        <a:rPr lang="en-GB" sz="14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your answer.</a:t>
                      </a:r>
                      <a:endParaRPr lang="en-GB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rial" charset="0"/>
                          <a:ea typeface="Arial" charset="0"/>
                          <a:cs typeface="Arial" charset="0"/>
                        </a:rPr>
                        <a:t>How convincing is the source as evidence? (Score 1–5)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rial" charset="0"/>
                          <a:ea typeface="Arial" charset="0"/>
                          <a:cs typeface="Arial" charset="0"/>
                        </a:rPr>
                        <a:t>Justification for your score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5416593"/>
                  </a:ext>
                </a:extLst>
              </a:tr>
              <a:tr h="428151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rial" charset="0"/>
                          <a:ea typeface="Arial" charset="0"/>
                          <a:cs typeface="Arial" charset="0"/>
                        </a:rPr>
                        <a:t>A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381412"/>
                  </a:ext>
                </a:extLst>
              </a:tr>
              <a:tr h="428151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rial" charset="0"/>
                          <a:ea typeface="Arial" charset="0"/>
                          <a:cs typeface="Arial" charset="0"/>
                        </a:rPr>
                        <a:t>B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723715"/>
                  </a:ext>
                </a:extLst>
              </a:tr>
              <a:tr h="428151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rial" charset="0"/>
                          <a:ea typeface="Arial" charset="0"/>
                          <a:cs typeface="Arial" charset="0"/>
                        </a:rPr>
                        <a:t>C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3372065"/>
                  </a:ext>
                </a:extLst>
              </a:tr>
              <a:tr h="428151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rial" charset="0"/>
                          <a:ea typeface="Arial" charset="0"/>
                          <a:cs typeface="Arial" charset="0"/>
                        </a:rPr>
                        <a:t>D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000336"/>
                  </a:ext>
                </a:extLst>
              </a:tr>
              <a:tr h="428151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rial" charset="0"/>
                          <a:ea typeface="Arial" charset="0"/>
                          <a:cs typeface="Arial" charset="0"/>
                        </a:rPr>
                        <a:t>E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460892"/>
                  </a:ext>
                </a:extLst>
              </a:tr>
              <a:tr h="428151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rial" charset="0"/>
                          <a:ea typeface="Arial" charset="0"/>
                          <a:cs typeface="Arial" charset="0"/>
                        </a:rPr>
                        <a:t>F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373745"/>
                  </a:ext>
                </a:extLst>
              </a:tr>
              <a:tr h="428151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rial" charset="0"/>
                          <a:ea typeface="Arial" charset="0"/>
                          <a:cs typeface="Arial" charset="0"/>
                        </a:rPr>
                        <a:t>G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52831"/>
                  </a:ext>
                </a:extLst>
              </a:tr>
              <a:tr h="428151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rial" charset="0"/>
                          <a:ea typeface="Arial" charset="0"/>
                          <a:cs typeface="Arial" charset="0"/>
                        </a:rPr>
                        <a:t>H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621610"/>
                  </a:ext>
                </a:extLst>
              </a:tr>
              <a:tr h="428151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rial" charset="0"/>
                          <a:ea typeface="Arial" charset="0"/>
                          <a:cs typeface="Arial" charset="0"/>
                        </a:rPr>
                        <a:t>I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1986973"/>
                  </a:ext>
                </a:extLst>
              </a:tr>
              <a:tr h="428151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rial" charset="0"/>
                          <a:ea typeface="Arial" charset="0"/>
                          <a:cs typeface="Arial" charset="0"/>
                        </a:rPr>
                        <a:t>J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56987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A994345-BD1F-A041-B821-DF124C28AA26}"/>
              </a:ext>
            </a:extLst>
          </p:cNvPr>
          <p:cNvSpPr txBox="1"/>
          <p:nvPr/>
        </p:nvSpPr>
        <p:spPr>
          <a:xfrm>
            <a:off x="720000" y="360000"/>
            <a:ext cx="11197936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>Resource sheet 6.2B </a:t>
            </a:r>
            <a:r>
              <a:rPr lang="en-US" b="1" dirty="0"/>
              <a:t>Evidence-recording grid</a:t>
            </a:r>
            <a:r>
              <a:rPr lang="en-US" dirty="0"/>
              <a:t>  </a:t>
            </a:r>
            <a:r>
              <a:rPr lang="en-US" i="1" dirty="0"/>
              <a:t>(Enlarge to A3 if possible</a:t>
            </a:r>
            <a:r>
              <a:rPr lang="en-US" dirty="0"/>
              <a:t>)</a:t>
            </a:r>
            <a:endParaRPr lang="en-GB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972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54</Words>
  <Application>Microsoft Macintosh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Arial Rounded MT</vt:lpstr>
      <vt:lpstr>office theme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</dc:creator>
  <cp:lastModifiedBy>Microsoft Office User</cp:lastModifiedBy>
  <cp:revision>30</cp:revision>
  <dcterms:created xsi:type="dcterms:W3CDTF">2013-07-15T20:26:40Z</dcterms:created>
  <dcterms:modified xsi:type="dcterms:W3CDTF">2020-06-15T13:34:55Z</dcterms:modified>
</cp:coreProperties>
</file>