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81" r:id="rId2"/>
    <p:sldId id="264" r:id="rId3"/>
    <p:sldId id="267" r:id="rId4"/>
    <p:sldId id="265"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73"/>
    <p:restoredTop sz="96272"/>
  </p:normalViewPr>
  <p:slideViewPr>
    <p:cSldViewPr snapToGrid="0" snapToObjects="1">
      <p:cViewPr varScale="1">
        <p:scale>
          <a:sx n="95" d="100"/>
          <a:sy n="95" d="100"/>
        </p:scale>
        <p:origin x="208" y="7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DCD6AE-0980-1545-A707-1D7C08C627CC}" type="datetimeFigureOut">
              <a:rPr lang="en-US" smtClean="0"/>
              <a:t>6/16/20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B93A2A-0A60-9E4C-B30E-C3D88B0E381D}" type="slidenum">
              <a:rPr lang="en-US" smtClean="0"/>
              <a:t>‹#›</a:t>
            </a:fld>
            <a:endParaRPr lang="en-US"/>
          </a:p>
        </p:txBody>
      </p:sp>
    </p:spTree>
    <p:extLst>
      <p:ext uri="{BB962C8B-B14F-4D97-AF65-F5344CB8AC3E}">
        <p14:creationId xmlns:p14="http://schemas.microsoft.com/office/powerpoint/2010/main" val="1982061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JhEYUXaRuI4"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hlinkClick r:id="rId3"/>
              </a:rPr>
              <a:t>www.youtube.com/watch?v=JhEYUXaRuI4</a:t>
            </a:r>
            <a:endParaRPr lang="en-US" dirty="0"/>
          </a:p>
        </p:txBody>
      </p:sp>
      <p:sp>
        <p:nvSpPr>
          <p:cNvPr id="4" name="Slide Number Placeholder 3"/>
          <p:cNvSpPr>
            <a:spLocks noGrp="1"/>
          </p:cNvSpPr>
          <p:nvPr>
            <p:ph type="sldNum" sz="quarter" idx="10"/>
          </p:nvPr>
        </p:nvSpPr>
        <p:spPr/>
        <p:txBody>
          <a:bodyPr/>
          <a:lstStyle/>
          <a:p>
            <a:fld id="{1CB93A2A-0A60-9E4C-B30E-C3D88B0E381D}" type="slidenum">
              <a:rPr lang="en-US" smtClean="0"/>
              <a:t>2</a:t>
            </a:fld>
            <a:endParaRPr lang="en-US"/>
          </a:p>
        </p:txBody>
      </p:sp>
    </p:spTree>
    <p:extLst>
      <p:ext uri="{BB962C8B-B14F-4D97-AF65-F5344CB8AC3E}">
        <p14:creationId xmlns:p14="http://schemas.microsoft.com/office/powerpoint/2010/main" val="993268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986048" y="6356350"/>
            <a:ext cx="4621923" cy="365125"/>
          </a:xfrm>
          <a:prstGeom prst="rect">
            <a:avLst/>
          </a:prstGeom>
        </p:spPr>
        <p:txBody>
          <a:bodyPr/>
          <a:lstStyle>
            <a:lvl1pPr algn="ctr">
              <a:defRPr>
                <a:latin typeface="Arial" panose="020B0604020202020204" pitchFamily="34" charset="0"/>
                <a:cs typeface="Arial" panose="020B0604020202020204" pitchFamily="34" charset="0"/>
              </a:defRPr>
            </a:lvl1pPr>
          </a:lstStyle>
          <a:p>
            <a:fld id="{91DB7F08-A76A-C04F-AC2D-B8A23795015F}" type="slidenum">
              <a:rPr lang="en-US" smtClean="0"/>
              <a:pPr/>
              <a:t>‹#›</a:t>
            </a:fld>
            <a:endParaRPr lang="en-US"/>
          </a:p>
        </p:txBody>
      </p:sp>
      <p:sp>
        <p:nvSpPr>
          <p:cNvPr id="7" name="Title Placeholder 1"/>
          <p:cNvSpPr>
            <a:spLocks noGrp="1"/>
          </p:cNvSpPr>
          <p:nvPr>
            <p:ph type="title"/>
          </p:nvPr>
        </p:nvSpPr>
        <p:spPr>
          <a:xfrm>
            <a:off x="720000" y="360000"/>
            <a:ext cx="10515600" cy="1325563"/>
          </a:xfrm>
          <a:prstGeom prst="rect">
            <a:avLst/>
          </a:prstGeom>
        </p:spPr>
        <p:txBody>
          <a:bodyPr vert="horz" lIns="0" tIns="0" rIns="0" bIns="0" rtlCol="0" anchor="t" anchorCtr="0">
            <a:normAutofit/>
          </a:bodyPr>
          <a:lstStyle/>
          <a:p>
            <a:r>
              <a:rPr lang="en-US" dirty="0"/>
              <a:t>Click to edit Master title style</a:t>
            </a:r>
          </a:p>
        </p:txBody>
      </p:sp>
      <p:sp>
        <p:nvSpPr>
          <p:cNvPr id="8" name="Text Placeholder 2"/>
          <p:cNvSpPr>
            <a:spLocks noGrp="1"/>
          </p:cNvSpPr>
          <p:nvPr>
            <p:ph idx="1"/>
          </p:nvPr>
        </p:nvSpPr>
        <p:spPr>
          <a:xfrm>
            <a:off x="720000" y="1620000"/>
            <a:ext cx="10515600" cy="435133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15616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Box 6">
            <a:extLst>
              <a:ext uri="{FF2B5EF4-FFF2-40B4-BE49-F238E27FC236}">
                <a16:creationId xmlns:a16="http://schemas.microsoft.com/office/drawing/2014/main" id="{302E9D52-B1FC-6A41-A365-605DD0E8075A}"/>
              </a:ext>
            </a:extLst>
          </p:cNvPr>
          <p:cNvSpPr txBox="1"/>
          <p:nvPr userDrawn="1"/>
        </p:nvSpPr>
        <p:spPr>
          <a:xfrm>
            <a:off x="140434" y="6394536"/>
            <a:ext cx="7148946" cy="276999"/>
          </a:xfrm>
          <a:prstGeom prst="rect">
            <a:avLst/>
          </a:prstGeom>
          <a:noFill/>
        </p:spPr>
        <p:txBody>
          <a:bodyPr wrap="square" rtlCol="0">
            <a:spAutoFit/>
          </a:bodyPr>
          <a:lstStyle/>
          <a:p>
            <a:r>
              <a:rPr lang="en-US" sz="1200" dirty="0">
                <a:latin typeface="Arial Rounded MT" charset="0"/>
                <a:ea typeface="Arial Rounded MT" charset="0"/>
                <a:cs typeface="Arial Rounded MT" charset="0"/>
              </a:rPr>
              <a:t>Exploring and Teaching the Korean War </a:t>
            </a:r>
            <a:r>
              <a:rPr lang="en-US" sz="1200" dirty="0">
                <a:solidFill>
                  <a:schemeClr val="accent5">
                    <a:lumMod val="75000"/>
                  </a:schemeClr>
                </a:solidFill>
                <a:latin typeface="Arial Rounded MT" charset="0"/>
                <a:ea typeface="Arial Rounded MT" charset="0"/>
                <a:cs typeface="Arial Rounded MT" charset="0"/>
              </a:rPr>
              <a:t>| Lesson 7.1</a:t>
            </a:r>
          </a:p>
        </p:txBody>
      </p:sp>
      <p:sp>
        <p:nvSpPr>
          <p:cNvPr id="8" name="Rectangle 7">
            <a:extLst>
              <a:ext uri="{FF2B5EF4-FFF2-40B4-BE49-F238E27FC236}">
                <a16:creationId xmlns:a16="http://schemas.microsoft.com/office/drawing/2014/main" id="{192B6912-A7A8-E84C-836F-CB52AB856606}"/>
              </a:ext>
            </a:extLst>
          </p:cNvPr>
          <p:cNvSpPr/>
          <p:nvPr userDrawn="1"/>
        </p:nvSpPr>
        <p:spPr>
          <a:xfrm>
            <a:off x="0" y="6729881"/>
            <a:ext cx="12192000" cy="13349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5E9DBB8-0E81-FF44-90B4-575C1CDE22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97553" y="6155943"/>
            <a:ext cx="1244600" cy="413502"/>
          </a:xfrm>
          <a:prstGeom prst="rect">
            <a:avLst/>
          </a:prstGeom>
        </p:spPr>
      </p:pic>
      <p:pic>
        <p:nvPicPr>
          <p:cNvPr id="10" name="Picture 9">
            <a:extLst>
              <a:ext uri="{FF2B5EF4-FFF2-40B4-BE49-F238E27FC236}">
                <a16:creationId xmlns:a16="http://schemas.microsoft.com/office/drawing/2014/main" id="{CDB164F1-DA64-DC4D-AD12-CD333B04DDC3}"/>
              </a:ext>
            </a:extLst>
          </p:cNvPr>
          <p:cNvPicPr>
            <a:picLocks noChangeAspect="1"/>
          </p:cNvPicPr>
          <p:nvPr userDrawn="1"/>
        </p:nvPicPr>
        <p:blipFill>
          <a:blip r:embed="rId4"/>
          <a:stretch>
            <a:fillRect/>
          </a:stretch>
        </p:blipFill>
        <p:spPr>
          <a:xfrm>
            <a:off x="10051072" y="5863414"/>
            <a:ext cx="1087384" cy="713231"/>
          </a:xfrm>
          <a:prstGeom prst="rect">
            <a:avLst/>
          </a:prstGeom>
        </p:spPr>
      </p:pic>
      <p:pic>
        <p:nvPicPr>
          <p:cNvPr id="11" name="Picture 10">
            <a:extLst>
              <a:ext uri="{FF2B5EF4-FFF2-40B4-BE49-F238E27FC236}">
                <a16:creationId xmlns:a16="http://schemas.microsoft.com/office/drawing/2014/main" id="{D35D6FF9-7239-464B-882C-5D5AABAE2755}"/>
              </a:ext>
            </a:extLst>
          </p:cNvPr>
          <p:cNvPicPr>
            <a:picLocks noChangeAspect="1"/>
          </p:cNvPicPr>
          <p:nvPr userDrawn="1"/>
        </p:nvPicPr>
        <p:blipFill>
          <a:blip r:embed="rId5"/>
          <a:stretch>
            <a:fillRect/>
          </a:stretch>
        </p:blipFill>
        <p:spPr>
          <a:xfrm>
            <a:off x="11396558" y="5888677"/>
            <a:ext cx="568569" cy="687968"/>
          </a:xfrm>
          <a:prstGeom prst="rect">
            <a:avLst/>
          </a:prstGeom>
        </p:spPr>
      </p:pic>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78952207-4EB1-46C4-99BE-9EEE35D92778}"/>
              </a:ext>
            </a:extLst>
          </p:cNvPr>
          <p:cNvGraphicFramePr>
            <a:graphicFrameLocks noGrp="1"/>
          </p:cNvGraphicFramePr>
          <p:nvPr>
            <p:extLst>
              <p:ext uri="{D42A27DB-BD31-4B8C-83A1-F6EECF244321}">
                <p14:modId xmlns:p14="http://schemas.microsoft.com/office/powerpoint/2010/main" val="2650704306"/>
              </p:ext>
            </p:extLst>
          </p:nvPr>
        </p:nvGraphicFramePr>
        <p:xfrm>
          <a:off x="720000" y="1150188"/>
          <a:ext cx="10820750" cy="4588105"/>
        </p:xfrm>
        <a:graphic>
          <a:graphicData uri="http://schemas.openxmlformats.org/drawingml/2006/table">
            <a:tbl>
              <a:tblPr firstRow="1" bandRow="1">
                <a:tableStyleId>{5C22544A-7EE6-4342-B048-85BDC9FD1C3A}</a:tableStyleId>
              </a:tblPr>
              <a:tblGrid>
                <a:gridCol w="1313436">
                  <a:extLst>
                    <a:ext uri="{9D8B030D-6E8A-4147-A177-3AD203B41FA5}">
                      <a16:colId xmlns:a16="http://schemas.microsoft.com/office/drawing/2014/main" val="1649473660"/>
                    </a:ext>
                  </a:extLst>
                </a:gridCol>
                <a:gridCol w="4465594">
                  <a:extLst>
                    <a:ext uri="{9D8B030D-6E8A-4147-A177-3AD203B41FA5}">
                      <a16:colId xmlns:a16="http://schemas.microsoft.com/office/drawing/2014/main" val="2120641264"/>
                    </a:ext>
                  </a:extLst>
                </a:gridCol>
                <a:gridCol w="2561458">
                  <a:extLst>
                    <a:ext uri="{9D8B030D-6E8A-4147-A177-3AD203B41FA5}">
                      <a16:colId xmlns:a16="http://schemas.microsoft.com/office/drawing/2014/main" val="2073537453"/>
                    </a:ext>
                  </a:extLst>
                </a:gridCol>
                <a:gridCol w="2480262">
                  <a:extLst>
                    <a:ext uri="{9D8B030D-6E8A-4147-A177-3AD203B41FA5}">
                      <a16:colId xmlns:a16="http://schemas.microsoft.com/office/drawing/2014/main" val="176703033"/>
                    </a:ext>
                  </a:extLst>
                </a:gridCol>
              </a:tblGrid>
              <a:tr h="827411">
                <a:tc>
                  <a:txBody>
                    <a:bodyPr/>
                    <a:lstStyle/>
                    <a:p>
                      <a:pPr algn="ctr" fontAlgn="base"/>
                      <a:r>
                        <a:rPr lang="en-US" sz="1800" dirty="0">
                          <a:solidFill>
                            <a:schemeClr val="tx1"/>
                          </a:solidFill>
                          <a:effectLst/>
                        </a:rPr>
                        <a:t>Historian​</a:t>
                      </a:r>
                      <a:endParaRPr lang="en-US" sz="2000" b="1"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n-US" sz="1800" dirty="0">
                          <a:solidFill>
                            <a:schemeClr val="tx1"/>
                          </a:solidFill>
                          <a:effectLst/>
                        </a:rPr>
                        <a:t>Main view(s) expressed by this historian</a:t>
                      </a:r>
                      <a:endParaRPr lang="en-US" sz="2000" b="1"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n-US" sz="1800" dirty="0">
                          <a:solidFill>
                            <a:schemeClr val="accent2"/>
                          </a:solidFill>
                          <a:effectLst/>
                        </a:rPr>
                        <a:t>Extension​</a:t>
                      </a:r>
                      <a:endParaRPr lang="en-US" sz="2000" dirty="0">
                        <a:solidFill>
                          <a:schemeClr val="accent2"/>
                        </a:solidFill>
                        <a:effectLst/>
                      </a:endParaRPr>
                    </a:p>
                    <a:p>
                      <a:pPr algn="ctr" fontAlgn="base"/>
                      <a:r>
                        <a:rPr lang="en-US" sz="1800" dirty="0">
                          <a:solidFill>
                            <a:schemeClr val="tx1"/>
                          </a:solidFill>
                          <a:effectLst/>
                        </a:rPr>
                        <a:t>How can the view be supported?​​</a:t>
                      </a:r>
                      <a:endParaRPr lang="en-US" sz="2000" b="1"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ase"/>
                      <a:r>
                        <a:rPr lang="en-US" sz="1800" dirty="0">
                          <a:solidFill>
                            <a:schemeClr val="accent2"/>
                          </a:solidFill>
                          <a:effectLst/>
                        </a:rPr>
                        <a:t>Extension​</a:t>
                      </a:r>
                      <a:endParaRPr lang="en-US" sz="2000" dirty="0">
                        <a:solidFill>
                          <a:schemeClr val="accent2"/>
                        </a:solidFill>
                        <a:effectLst/>
                      </a:endParaRPr>
                    </a:p>
                    <a:p>
                      <a:pPr algn="ctr" fontAlgn="base"/>
                      <a:r>
                        <a:rPr lang="en-US" sz="1800" dirty="0">
                          <a:solidFill>
                            <a:schemeClr val="tx1"/>
                          </a:solidFill>
                          <a:effectLst/>
                        </a:rPr>
                        <a:t>How can the view be challenged? ​</a:t>
                      </a:r>
                      <a:endParaRPr lang="en-US" sz="2000" b="1"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2958402"/>
                  </a:ext>
                </a:extLst>
              </a:tr>
              <a:tr h="976345">
                <a:tc>
                  <a:txBody>
                    <a:bodyPr/>
                    <a:lstStyle/>
                    <a:p>
                      <a:pPr fontAlgn="base"/>
                      <a:r>
                        <a:rPr lang="en-US" sz="1600" dirty="0">
                          <a:solidFill>
                            <a:schemeClr val="tx1"/>
                          </a:solidFill>
                          <a:effectLst/>
                        </a:rPr>
                        <a:t>Kathryn Weathersby ​​</a:t>
                      </a:r>
                      <a:endParaRPr lang="en-US"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auto"/>
                      <a:r>
                        <a:rPr lang="en-US" sz="1800" dirty="0">
                          <a:solidFill>
                            <a:schemeClr val="tx1"/>
                          </a:solidFill>
                          <a:effectLst/>
                        </a:rPr>
                        <a:t>​</a:t>
                      </a:r>
                      <a:endParaRPr lang="en-US" sz="1800" dirty="0">
                        <a:solidFill>
                          <a:schemeClr val="tx1"/>
                        </a:solidFill>
                        <a:effectLst/>
                        <a:latin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auto"/>
                      <a:r>
                        <a:rPr lang="en-US" sz="1800" dirty="0">
                          <a:solidFill>
                            <a:schemeClr val="tx1"/>
                          </a:solidFill>
                          <a:effectLst/>
                        </a:rPr>
                        <a:t>​</a:t>
                      </a:r>
                      <a:endParaRPr lang="en-US" sz="1800" dirty="0">
                        <a:solidFill>
                          <a:schemeClr val="tx1"/>
                        </a:solidFill>
                        <a:effectLst/>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fontAlgn="auto"/>
                      <a:r>
                        <a:rPr lang="en-US" sz="1800" dirty="0">
                          <a:solidFill>
                            <a:schemeClr val="tx1"/>
                          </a:solidFill>
                          <a:effectLst/>
                        </a:rPr>
                        <a:t>​</a:t>
                      </a:r>
                      <a:endParaRPr lang="en-US" sz="1800" dirty="0">
                        <a:solidFill>
                          <a:schemeClr val="tx1"/>
                        </a:solidFill>
                        <a:effectLst/>
                        <a:latin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14417496"/>
                  </a:ext>
                </a:extLst>
              </a:tr>
              <a:tr h="976345">
                <a:tc>
                  <a:txBody>
                    <a:bodyPr/>
                    <a:lstStyle/>
                    <a:p>
                      <a:pPr fontAlgn="base"/>
                      <a:r>
                        <a:rPr lang="en-US" sz="1600" dirty="0">
                          <a:solidFill>
                            <a:schemeClr val="tx1"/>
                          </a:solidFill>
                          <a:effectLst/>
                        </a:rPr>
                        <a:t>Bruce </a:t>
                      </a:r>
                      <a:r>
                        <a:rPr lang="en-US" sz="1600" dirty="0" err="1">
                          <a:solidFill>
                            <a:schemeClr val="tx1"/>
                          </a:solidFill>
                          <a:effectLst/>
                        </a:rPr>
                        <a:t>Cumings</a:t>
                      </a:r>
                      <a:r>
                        <a:rPr lang="en-US" sz="1600" dirty="0">
                          <a:solidFill>
                            <a:schemeClr val="tx1"/>
                          </a:solidFill>
                          <a:effectLst/>
                        </a:rPr>
                        <a:t>​​</a:t>
                      </a:r>
                      <a:endParaRPr lang="en-US"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auto"/>
                      <a:r>
                        <a:rPr lang="en-US" sz="1800" dirty="0">
                          <a:solidFill>
                            <a:schemeClr val="tx1"/>
                          </a:solidFill>
                          <a:effectLst/>
                        </a:rPr>
                        <a:t>​</a:t>
                      </a:r>
                      <a:endParaRPr lang="en-US" sz="1800" dirty="0">
                        <a:solidFill>
                          <a:schemeClr val="tx1"/>
                        </a:solidFill>
                        <a:effectLst/>
                        <a:latin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auto"/>
                      <a:r>
                        <a:rPr lang="en-US" sz="1800" dirty="0">
                          <a:solidFill>
                            <a:schemeClr val="tx1"/>
                          </a:solidFill>
                          <a:effectLst/>
                        </a:rPr>
                        <a:t>​</a:t>
                      </a:r>
                      <a:endParaRPr lang="en-US" sz="1800">
                        <a:solidFill>
                          <a:schemeClr val="tx1"/>
                        </a:solidFill>
                        <a:effectLst/>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fontAlgn="auto"/>
                      <a:r>
                        <a:rPr lang="en-US" sz="1800" dirty="0">
                          <a:solidFill>
                            <a:schemeClr val="tx1"/>
                          </a:solidFill>
                          <a:effectLst/>
                        </a:rPr>
                        <a:t>​</a:t>
                      </a:r>
                      <a:endParaRPr lang="en-US" sz="1800" dirty="0">
                        <a:solidFill>
                          <a:schemeClr val="tx1"/>
                        </a:solidFill>
                        <a:effectLst/>
                        <a:latin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249510206"/>
                  </a:ext>
                </a:extLst>
              </a:tr>
              <a:tr h="910152">
                <a:tc>
                  <a:txBody>
                    <a:bodyPr/>
                    <a:lstStyle/>
                    <a:p>
                      <a:pPr fontAlgn="base"/>
                      <a:r>
                        <a:rPr lang="en-US" sz="1600" dirty="0">
                          <a:solidFill>
                            <a:schemeClr val="tx1"/>
                          </a:solidFill>
                          <a:effectLst/>
                        </a:rPr>
                        <a:t>Rosemary Foot​</a:t>
                      </a:r>
                      <a:endParaRPr lang="en-US"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auto"/>
                      <a:r>
                        <a:rPr lang="en-US" sz="1800" dirty="0">
                          <a:solidFill>
                            <a:schemeClr val="tx1"/>
                          </a:solidFill>
                          <a:effectLst/>
                        </a:rPr>
                        <a:t>​</a:t>
                      </a:r>
                      <a:endParaRPr lang="en-US" sz="1800" dirty="0">
                        <a:solidFill>
                          <a:schemeClr val="tx1"/>
                        </a:solidFill>
                        <a:effectLst/>
                        <a:latin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auto"/>
                      <a:r>
                        <a:rPr lang="en-US" sz="1800" dirty="0">
                          <a:solidFill>
                            <a:schemeClr val="tx1"/>
                          </a:solidFill>
                          <a:effectLst/>
                        </a:rPr>
                        <a:t>​</a:t>
                      </a:r>
                      <a:endParaRPr lang="en-US" sz="1800">
                        <a:solidFill>
                          <a:schemeClr val="tx1"/>
                        </a:solidFill>
                        <a:effectLst/>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fontAlgn="auto"/>
                      <a:r>
                        <a:rPr lang="en-US" sz="1800" dirty="0">
                          <a:solidFill>
                            <a:schemeClr val="tx1"/>
                          </a:solidFill>
                          <a:effectLst/>
                        </a:rPr>
                        <a:t>​</a:t>
                      </a:r>
                      <a:endParaRPr lang="en-US" sz="1800" dirty="0">
                        <a:solidFill>
                          <a:schemeClr val="tx1"/>
                        </a:solidFill>
                        <a:effectLst/>
                        <a:latin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949870339"/>
                  </a:ext>
                </a:extLst>
              </a:tr>
              <a:tr h="810863">
                <a:tc>
                  <a:txBody>
                    <a:bodyPr/>
                    <a:lstStyle/>
                    <a:p>
                      <a:pPr fontAlgn="base"/>
                      <a:r>
                        <a:rPr lang="en-US" sz="1600" dirty="0">
                          <a:solidFill>
                            <a:schemeClr val="tx1"/>
                          </a:solidFill>
                          <a:effectLst/>
                        </a:rPr>
                        <a:t>Philip Towle​</a:t>
                      </a:r>
                      <a:endParaRPr lang="en-US" dirty="0">
                        <a:solidFill>
                          <a:schemeClr val="tx1"/>
                        </a:solidFill>
                        <a:effectLst/>
                      </a:endParaRPr>
                    </a:p>
                    <a:p>
                      <a:pPr fontAlgn="base"/>
                      <a:r>
                        <a:rPr lang="en-US" sz="1600" dirty="0">
                          <a:solidFill>
                            <a:schemeClr val="tx1"/>
                          </a:solidFill>
                          <a:effectLst/>
                        </a:rPr>
                        <a:t>​</a:t>
                      </a:r>
                      <a:endParaRPr lang="en-US"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auto"/>
                      <a:r>
                        <a:rPr lang="en-US" sz="1800" dirty="0">
                          <a:solidFill>
                            <a:schemeClr val="tx1"/>
                          </a:solidFill>
                          <a:effectLst/>
                        </a:rPr>
                        <a:t>​</a:t>
                      </a:r>
                      <a:endParaRPr lang="en-US" sz="1800" dirty="0">
                        <a:solidFill>
                          <a:schemeClr val="tx1"/>
                        </a:solidFill>
                        <a:effectLst/>
                        <a:latin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auto"/>
                      <a:r>
                        <a:rPr lang="en-US" sz="1800" dirty="0">
                          <a:solidFill>
                            <a:schemeClr val="tx1"/>
                          </a:solidFill>
                          <a:effectLst/>
                        </a:rPr>
                        <a:t>​</a:t>
                      </a:r>
                      <a:endParaRPr lang="en-US" sz="1800">
                        <a:solidFill>
                          <a:schemeClr val="tx1"/>
                        </a:solidFill>
                        <a:effectLst/>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fontAlgn="auto"/>
                      <a:r>
                        <a:rPr lang="en-US" sz="1800" dirty="0">
                          <a:solidFill>
                            <a:schemeClr val="tx1"/>
                          </a:solidFill>
                          <a:effectLst/>
                        </a:rPr>
                        <a:t>​</a:t>
                      </a:r>
                      <a:endParaRPr lang="en-US" sz="1800" dirty="0">
                        <a:solidFill>
                          <a:schemeClr val="tx1"/>
                        </a:solidFill>
                        <a:effectLst/>
                        <a:latin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550273848"/>
                  </a:ext>
                </a:extLst>
              </a:tr>
            </a:tbl>
          </a:graphicData>
        </a:graphic>
      </p:graphicFrame>
      <p:sp>
        <p:nvSpPr>
          <p:cNvPr id="12" name="TextBox 11">
            <a:extLst>
              <a:ext uri="{FF2B5EF4-FFF2-40B4-BE49-F238E27FC236}">
                <a16:creationId xmlns:a16="http://schemas.microsoft.com/office/drawing/2014/main" id="{AFC61C12-4473-49DB-9767-804771DCF44E}"/>
              </a:ext>
            </a:extLst>
          </p:cNvPr>
          <p:cNvSpPr txBox="1"/>
          <p:nvPr/>
        </p:nvSpPr>
        <p:spPr>
          <a:xfrm>
            <a:off x="720000" y="360000"/>
            <a:ext cx="5558188" cy="646331"/>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US" b="1" dirty="0">
                <a:solidFill>
                  <a:srgbClr val="0070C0"/>
                </a:solidFill>
              </a:rPr>
              <a:t>Resource sheet 7.1A</a:t>
            </a:r>
            <a:br>
              <a:rPr lang="en-US" b="1" dirty="0">
                <a:solidFill>
                  <a:srgbClr val="0070C0"/>
                </a:solidFill>
              </a:rPr>
            </a:br>
            <a:r>
              <a:rPr lang="en-US" sz="2400" b="1" dirty="0"/>
              <a:t>Activity 2 Recording sheet</a:t>
            </a:r>
            <a:r>
              <a:rPr lang="en-US" b="1" dirty="0">
                <a:solidFill>
                  <a:srgbClr val="0070C0"/>
                </a:solidFill>
              </a:rPr>
              <a:t> </a:t>
            </a:r>
            <a:endParaRPr lang="en-US" b="1" dirty="0">
              <a:solidFill>
                <a:srgbClr val="0070C0"/>
              </a:solidFill>
              <a:cs typeface="Calibri"/>
            </a:endParaRPr>
          </a:p>
        </p:txBody>
      </p:sp>
    </p:spTree>
    <p:extLst>
      <p:ext uri="{BB962C8B-B14F-4D97-AF65-F5344CB8AC3E}">
        <p14:creationId xmlns:p14="http://schemas.microsoft.com/office/powerpoint/2010/main" val="1280934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1">
                <a:lumMod val="40000"/>
                <a:lumOff val="60000"/>
              </a:schemeClr>
            </a:gs>
          </a:gsLst>
          <a:lin ang="16200000" scaled="1"/>
        </a:gra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943E9059-98CA-C14A-91FE-81094DDE8DBC}"/>
              </a:ext>
            </a:extLst>
          </p:cNvPr>
          <p:cNvSpPr>
            <a:spLocks noGrp="1"/>
          </p:cNvSpPr>
          <p:nvPr>
            <p:ph idx="1"/>
          </p:nvPr>
        </p:nvSpPr>
        <p:spPr>
          <a:xfrm>
            <a:off x="748317" y="1800293"/>
            <a:ext cx="10487283" cy="4105656"/>
          </a:xfrm>
        </p:spPr>
        <p:txBody>
          <a:bodyPr>
            <a:normAutofit/>
          </a:bodyPr>
          <a:lstStyle/>
          <a:p>
            <a:pPr marL="0" indent="0">
              <a:buNone/>
            </a:pPr>
            <a:r>
              <a:rPr lang="en-GB" dirty="0">
                <a:latin typeface="Arial" panose="020B0604020202020204" pitchFamily="34" charset="0"/>
                <a:cs typeface="Arial" panose="020B0604020202020204" pitchFamily="34" charset="0"/>
              </a:rPr>
              <a:t>‘Once China entered the Korean War in October 1950 and saved the DPRK from extinction, the North Korean leadership had little say in how the war was run. The Chinese took over day-to-day management of the fighting and Soviet leader Joseph Stalin had the final voice on all important decisions. As a result, when Stalin decided in January 1951 to prolong the war for two to three years to tie down American forces in Korea while the Soviets and East Europeans rearmed, the North Koreans were forced to acquiesce, even though it meant subjecting their country to complete destruction from US bombing.’</a:t>
            </a:r>
            <a:endParaRPr lang="en-US"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8636DE2-FCFF-C447-9200-4BC9544B578C}"/>
              </a:ext>
            </a:extLst>
          </p:cNvPr>
          <p:cNvSpPr/>
          <p:nvPr/>
        </p:nvSpPr>
        <p:spPr>
          <a:xfrm>
            <a:off x="720000" y="5721283"/>
            <a:ext cx="4519250"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https://</a:t>
            </a:r>
            <a:r>
              <a:rPr lang="en-US" dirty="0" err="1">
                <a:latin typeface="Arial" panose="020B0604020202020204" pitchFamily="34" charset="0"/>
                <a:cs typeface="Arial" panose="020B0604020202020204" pitchFamily="34" charset="0"/>
              </a:rPr>
              <a:t>www.icasinc.org</a:t>
            </a:r>
            <a:r>
              <a:rPr lang="en-US" dirty="0">
                <a:latin typeface="Arial" panose="020B0604020202020204" pitchFamily="34" charset="0"/>
                <a:cs typeface="Arial" panose="020B0604020202020204" pitchFamily="34" charset="0"/>
              </a:rPr>
              <a:t>/bios/</a:t>
            </a:r>
            <a:r>
              <a:rPr lang="en-US" dirty="0" err="1">
                <a:latin typeface="Arial" panose="020B0604020202020204" pitchFamily="34" charset="0"/>
                <a:cs typeface="Arial" panose="020B0604020202020204" pitchFamily="34" charset="0"/>
              </a:rPr>
              <a:t>weathers.html</a:t>
            </a:r>
            <a:endParaRPr lang="en-US"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156EEE1-8F1A-F542-B89D-C84F0000510A}"/>
              </a:ext>
            </a:extLst>
          </p:cNvPr>
          <p:cNvSpPr txBox="1"/>
          <p:nvPr/>
        </p:nvSpPr>
        <p:spPr>
          <a:xfrm>
            <a:off x="720000" y="360000"/>
            <a:ext cx="10515600" cy="1138773"/>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US" b="1" dirty="0">
                <a:solidFill>
                  <a:srgbClr val="0070C0"/>
                </a:solidFill>
              </a:rPr>
              <a:t>Resource sheet 7.1A</a:t>
            </a:r>
            <a:br>
              <a:rPr lang="en-US" b="1" dirty="0">
                <a:solidFill>
                  <a:srgbClr val="0070C0"/>
                </a:solidFill>
              </a:rPr>
            </a:br>
            <a:r>
              <a:rPr lang="en-US" sz="2800" b="1" dirty="0">
                <a:solidFill>
                  <a:schemeClr val="accent6">
                    <a:lumMod val="75000"/>
                  </a:schemeClr>
                </a:solidFill>
                <a:cs typeface="Arial"/>
              </a:rPr>
              <a:t>Historian A:</a:t>
            </a:r>
            <a:r>
              <a:rPr lang="en-US" sz="2800" b="1" dirty="0">
                <a:cs typeface="Arial"/>
              </a:rPr>
              <a:t> </a:t>
            </a:r>
            <a:r>
              <a:rPr lang="en-US" sz="2800" b="1" dirty="0">
                <a:solidFill>
                  <a:schemeClr val="accent6">
                    <a:lumMod val="75000"/>
                  </a:schemeClr>
                </a:solidFill>
                <a:cs typeface="Arial"/>
              </a:rPr>
              <a:t>Katharine Weathersby</a:t>
            </a:r>
            <a:r>
              <a:rPr lang="en-US" sz="2800" b="1" dirty="0">
                <a:cs typeface="Arial"/>
              </a:rPr>
              <a:t>… on why the war did not end in 1951</a:t>
            </a:r>
            <a:r>
              <a:rPr lang="en-US" b="1" dirty="0">
                <a:solidFill>
                  <a:srgbClr val="0070C0"/>
                </a:solidFill>
              </a:rPr>
              <a:t> </a:t>
            </a:r>
            <a:endParaRPr lang="en-US" b="1" dirty="0">
              <a:solidFill>
                <a:srgbClr val="0070C0"/>
              </a:solidFill>
              <a:cs typeface="Calibri"/>
            </a:endParaRPr>
          </a:p>
        </p:txBody>
      </p:sp>
    </p:spTree>
    <p:extLst>
      <p:ext uri="{BB962C8B-B14F-4D97-AF65-F5344CB8AC3E}">
        <p14:creationId xmlns:p14="http://schemas.microsoft.com/office/powerpoint/2010/main" val="1221491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1">
                <a:lumMod val="40000"/>
                <a:lumOff val="60000"/>
              </a:schemeClr>
            </a:gs>
          </a:gsLst>
          <a:lin ang="162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969E56B-922D-3246-AEAB-62E294C7AD2E}"/>
              </a:ext>
            </a:extLst>
          </p:cNvPr>
          <p:cNvSpPr txBox="1"/>
          <p:nvPr/>
        </p:nvSpPr>
        <p:spPr>
          <a:xfrm>
            <a:off x="720000" y="1981884"/>
            <a:ext cx="11065599" cy="3416320"/>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‘By 1952 just about everything in northern and central Korea was completely leveled. What was left of the population survived in caves, the North Koreans creating an entire life underground, in complexes of dwellings, schools, hospitals and factories… American officials sought to use aerial bombing as a type of psychological and social warfare… As Robert Lovett later put it, “If we keep on tearing the place apart, we can make it a most unpopular affair for the North Koreans. We ought to go right ahead”. The Americans did go right ahead and in the final act of this barbaric air war hit huge irrigation dams that provided water for 75 percent of the North’s food production.’</a:t>
            </a:r>
          </a:p>
        </p:txBody>
      </p:sp>
      <p:sp>
        <p:nvSpPr>
          <p:cNvPr id="7" name="TextBox 6">
            <a:extLst>
              <a:ext uri="{FF2B5EF4-FFF2-40B4-BE49-F238E27FC236}">
                <a16:creationId xmlns:a16="http://schemas.microsoft.com/office/drawing/2014/main" id="{45FCE518-E3D7-F141-8904-F81CA6101DAE}"/>
              </a:ext>
            </a:extLst>
          </p:cNvPr>
          <p:cNvSpPr txBox="1"/>
          <p:nvPr/>
        </p:nvSpPr>
        <p:spPr>
          <a:xfrm>
            <a:off x="720000" y="360000"/>
            <a:ext cx="10515600" cy="707886"/>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US" b="1" dirty="0">
                <a:solidFill>
                  <a:srgbClr val="0070C0"/>
                </a:solidFill>
              </a:rPr>
              <a:t>Resource sheet 7.1A</a:t>
            </a:r>
            <a:br>
              <a:rPr lang="en-US" b="1" dirty="0">
                <a:solidFill>
                  <a:srgbClr val="0070C0"/>
                </a:solidFill>
              </a:rPr>
            </a:br>
            <a:r>
              <a:rPr lang="en-US" sz="2800" b="1" dirty="0">
                <a:solidFill>
                  <a:schemeClr val="accent6">
                    <a:lumMod val="75000"/>
                  </a:schemeClr>
                </a:solidFill>
                <a:cs typeface="Arial"/>
              </a:rPr>
              <a:t>Historian B:</a:t>
            </a:r>
            <a:r>
              <a:rPr lang="en-US" sz="2800" b="1" dirty="0">
                <a:cs typeface="Arial"/>
              </a:rPr>
              <a:t> </a:t>
            </a:r>
            <a:r>
              <a:rPr lang="en-US" sz="2800" b="1" i="1" dirty="0">
                <a:cs typeface="Arial"/>
              </a:rPr>
              <a:t>Korea’s Place in the Sun</a:t>
            </a:r>
            <a:r>
              <a:rPr lang="en-US" sz="2800" b="1" dirty="0">
                <a:cs typeface="Arial"/>
              </a:rPr>
              <a:t>, </a:t>
            </a:r>
            <a:r>
              <a:rPr lang="en-US" sz="2800" b="1" dirty="0">
                <a:solidFill>
                  <a:schemeClr val="accent6">
                    <a:lumMod val="75000"/>
                  </a:schemeClr>
                </a:solidFill>
                <a:cs typeface="Arial"/>
              </a:rPr>
              <a:t>Bruce </a:t>
            </a:r>
            <a:r>
              <a:rPr lang="en-US" sz="2800" b="1" dirty="0" err="1">
                <a:solidFill>
                  <a:schemeClr val="accent6">
                    <a:lumMod val="75000"/>
                  </a:schemeClr>
                </a:solidFill>
                <a:cs typeface="Arial"/>
              </a:rPr>
              <a:t>Cumings</a:t>
            </a:r>
            <a:r>
              <a:rPr lang="en-US" sz="2800" b="1" dirty="0">
                <a:cs typeface="Arial"/>
              </a:rPr>
              <a:t>,</a:t>
            </a:r>
            <a:r>
              <a:rPr lang="en-US" sz="2800" b="1" dirty="0">
                <a:solidFill>
                  <a:schemeClr val="accent6">
                    <a:lumMod val="75000"/>
                  </a:schemeClr>
                </a:solidFill>
                <a:cs typeface="Arial"/>
              </a:rPr>
              <a:t> </a:t>
            </a:r>
            <a:r>
              <a:rPr lang="en-US" sz="2800" b="1" dirty="0">
                <a:cs typeface="Arial"/>
              </a:rPr>
              <a:t>1997</a:t>
            </a:r>
            <a:r>
              <a:rPr lang="en-US" b="1" dirty="0">
                <a:solidFill>
                  <a:srgbClr val="0070C0"/>
                </a:solidFill>
              </a:rPr>
              <a:t> </a:t>
            </a:r>
            <a:endParaRPr lang="en-US" b="1" dirty="0">
              <a:solidFill>
                <a:srgbClr val="0070C0"/>
              </a:solidFill>
              <a:cs typeface="Calibri"/>
            </a:endParaRPr>
          </a:p>
        </p:txBody>
      </p:sp>
    </p:spTree>
    <p:extLst>
      <p:ext uri="{BB962C8B-B14F-4D97-AF65-F5344CB8AC3E}">
        <p14:creationId xmlns:p14="http://schemas.microsoft.com/office/powerpoint/2010/main" val="502170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1">
                <a:lumMod val="40000"/>
                <a:lumOff val="60000"/>
              </a:schemeClr>
            </a:gs>
          </a:gsLst>
          <a:lin ang="162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969E56B-922D-3246-AEAB-62E294C7AD2E}"/>
              </a:ext>
            </a:extLst>
          </p:cNvPr>
          <p:cNvSpPr txBox="1"/>
          <p:nvPr/>
        </p:nvSpPr>
        <p:spPr>
          <a:xfrm>
            <a:off x="720000" y="1789624"/>
            <a:ext cx="11065599" cy="4211409"/>
          </a:xfrm>
          <a:prstGeom prst="rect">
            <a:avLst/>
          </a:prstGeom>
          <a:noFill/>
        </p:spPr>
        <p:txBody>
          <a:bodyPr wrap="square" lIns="0" tIns="0" rIns="0" bIns="0" rtlCol="0">
            <a:spAutoFit/>
          </a:bodyPr>
          <a:lstStyle/>
          <a:p>
            <a:pPr marL="36000">
              <a:spcBef>
                <a:spcPts val="500"/>
              </a:spcBef>
            </a:pPr>
            <a:r>
              <a:rPr lang="en-US" sz="1550" dirty="0">
                <a:latin typeface="Arial" panose="020B0604020202020204" pitchFamily="34" charset="0"/>
                <a:cs typeface="Arial" panose="020B0604020202020204" pitchFamily="34" charset="0"/>
              </a:rPr>
              <a:t>‘This study shows that the portrayal of Communist intransigence, against an implied flexibility on the part of U.S. officials, has never been an adequate explanation for the protracted length of these new negotiations; above all, it neglects detailed consideration of the complex domestic and international environments in which these talks took place. For example, it does not consider the difficulties of negotiating for the United States – a major power that, in the past, had always been extraordinarily successful in its employment of force. Neither does this assumption consider the additional problems that might have been introduced through the decision to use U.S. military personnel in talks that were essentially political. Such a depiction of a U.S. willingness to compromise also ignores the presence of domestic political critics in America who were only too ready to equate compromise with that negative term “appeasement” and to revive support for General Douglas </a:t>
            </a:r>
            <a:r>
              <a:rPr lang="en-US" sz="1550" dirty="0" err="1">
                <a:latin typeface="Arial" panose="020B0604020202020204" pitchFamily="34" charset="0"/>
                <a:cs typeface="Arial" panose="020B0604020202020204" pitchFamily="34" charset="0"/>
              </a:rPr>
              <a:t>MacArhur’s</a:t>
            </a:r>
            <a:r>
              <a:rPr lang="en-US" sz="1550" dirty="0">
                <a:latin typeface="Arial" panose="020B0604020202020204" pitchFamily="34" charset="0"/>
                <a:cs typeface="Arial" panose="020B0604020202020204" pitchFamily="34" charset="0"/>
              </a:rPr>
              <a:t> argument that there was “no substitute for victory”. </a:t>
            </a:r>
          </a:p>
          <a:p>
            <a:pPr marL="36000">
              <a:spcBef>
                <a:spcPts val="500"/>
              </a:spcBef>
            </a:pPr>
            <a:r>
              <a:rPr lang="en-US" sz="1550" dirty="0">
                <a:latin typeface="Arial" panose="020B0604020202020204" pitchFamily="34" charset="0"/>
                <a:cs typeface="Arial" panose="020B0604020202020204" pitchFamily="34" charset="0"/>
              </a:rPr>
              <a:t>‘This portrayal of U.S. flexibility pitted against Communist intransigence also does not take into account the complicated decision-making structure present during the Korean negotiations. As head of the U.N. Command, the United States did play the dominant role in the talks but was still subject to constraints imposed not only by Western allies who favoured compromise but also Asian allies, notably South Korea, who encouraged inflexibility. Finally, such a depiction of the U.S. role in the discussions does not consider the delay that policy divisions within the administration caused – divisions between officials in Korea and those in Washington, in addition to those among officials from the various executive departments in the nation’s capital… These opposing positions were frequently forged into a policy consensus during the course of the negotiations rather than prior to them, with negative psychological consequences for those charged with the task of negotiating.’</a:t>
            </a:r>
          </a:p>
        </p:txBody>
      </p:sp>
      <p:sp>
        <p:nvSpPr>
          <p:cNvPr id="8" name="TextBox 7">
            <a:extLst>
              <a:ext uri="{FF2B5EF4-FFF2-40B4-BE49-F238E27FC236}">
                <a16:creationId xmlns:a16="http://schemas.microsoft.com/office/drawing/2014/main" id="{8B163958-4A9B-DA42-B46C-D208B46B6196}"/>
              </a:ext>
            </a:extLst>
          </p:cNvPr>
          <p:cNvSpPr txBox="1"/>
          <p:nvPr/>
        </p:nvSpPr>
        <p:spPr>
          <a:xfrm>
            <a:off x="720000" y="360000"/>
            <a:ext cx="11472000" cy="1138773"/>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US" b="1" dirty="0">
                <a:solidFill>
                  <a:srgbClr val="0070C0"/>
                </a:solidFill>
              </a:rPr>
              <a:t>Resource sheet 7.1A</a:t>
            </a:r>
            <a:br>
              <a:rPr lang="en-US" b="1" dirty="0">
                <a:solidFill>
                  <a:srgbClr val="0070C0"/>
                </a:solidFill>
              </a:rPr>
            </a:br>
            <a:r>
              <a:rPr lang="en-GB" sz="2800" b="1" dirty="0">
                <a:solidFill>
                  <a:schemeClr val="accent6">
                    <a:lumMod val="75000"/>
                  </a:schemeClr>
                </a:solidFill>
                <a:cs typeface="Arial"/>
              </a:rPr>
              <a:t>Historian C:</a:t>
            </a:r>
            <a:r>
              <a:rPr lang="en-GB" sz="2800" b="1" dirty="0">
                <a:cs typeface="Arial"/>
              </a:rPr>
              <a:t> </a:t>
            </a:r>
            <a:r>
              <a:rPr lang="en-GB" sz="2800" b="1" i="1" dirty="0">
                <a:cs typeface="Arial"/>
              </a:rPr>
              <a:t>A Substitute for Victory: Politics of </a:t>
            </a:r>
            <a:r>
              <a:rPr lang="en-GB" sz="2800" b="1" i="1" dirty="0" err="1">
                <a:cs typeface="Arial"/>
              </a:rPr>
              <a:t>Peacemaking</a:t>
            </a:r>
            <a:r>
              <a:rPr lang="en-GB" sz="2800" b="1" i="1" dirty="0">
                <a:cs typeface="Arial"/>
              </a:rPr>
              <a:t> </a:t>
            </a:r>
            <a:br>
              <a:rPr lang="en-GB" sz="2800" b="1" i="1" dirty="0">
                <a:cs typeface="Arial"/>
              </a:rPr>
            </a:br>
            <a:r>
              <a:rPr lang="en-GB" sz="2800" b="1" i="1" dirty="0">
                <a:cs typeface="Arial"/>
              </a:rPr>
              <a:t>at the Korean Armistice Talks</a:t>
            </a:r>
            <a:r>
              <a:rPr lang="en-GB" sz="2800" b="1" dirty="0">
                <a:cs typeface="Arial"/>
              </a:rPr>
              <a:t>, </a:t>
            </a:r>
            <a:r>
              <a:rPr lang="en-GB" sz="2800" b="1" dirty="0">
                <a:solidFill>
                  <a:schemeClr val="accent6">
                    <a:lumMod val="75000"/>
                  </a:schemeClr>
                </a:solidFill>
                <a:cs typeface="Arial"/>
              </a:rPr>
              <a:t>Rosemary Foot</a:t>
            </a:r>
            <a:r>
              <a:rPr lang="en-GB" sz="2800" b="1" dirty="0">
                <a:cs typeface="Arial"/>
              </a:rPr>
              <a:t>,1990</a:t>
            </a:r>
            <a:r>
              <a:rPr lang="en-US" b="1" dirty="0">
                <a:solidFill>
                  <a:srgbClr val="0070C0"/>
                </a:solidFill>
              </a:rPr>
              <a:t> </a:t>
            </a:r>
            <a:endParaRPr lang="en-US" b="1" dirty="0">
              <a:solidFill>
                <a:srgbClr val="0070C0"/>
              </a:solidFill>
              <a:cs typeface="Calibri"/>
            </a:endParaRPr>
          </a:p>
        </p:txBody>
      </p:sp>
    </p:spTree>
    <p:extLst>
      <p:ext uri="{BB962C8B-B14F-4D97-AF65-F5344CB8AC3E}">
        <p14:creationId xmlns:p14="http://schemas.microsoft.com/office/powerpoint/2010/main" val="1973873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1">
                <a:lumMod val="40000"/>
                <a:lumOff val="60000"/>
              </a:schemeClr>
            </a:gs>
          </a:gsLst>
          <a:lin ang="16200000" scaled="1"/>
        </a:gra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969E56B-922D-3246-AEAB-62E294C7AD2E}"/>
              </a:ext>
            </a:extLst>
          </p:cNvPr>
          <p:cNvSpPr txBox="1"/>
          <p:nvPr/>
        </p:nvSpPr>
        <p:spPr>
          <a:xfrm>
            <a:off x="662491" y="1787688"/>
            <a:ext cx="11065599" cy="4278094"/>
          </a:xfrm>
          <a:prstGeom prst="rect">
            <a:avLst/>
          </a:prstGeom>
          <a:noFill/>
        </p:spPr>
        <p:txBody>
          <a:bodyPr wrap="square" rtlCol="0" anchor="t">
            <a:spAutoFit/>
          </a:bodyPr>
          <a:lstStyle/>
          <a:p>
            <a:r>
              <a:rPr lang="en-US" dirty="0">
                <a:latin typeface="Arial"/>
                <a:cs typeface="Arial"/>
              </a:rPr>
              <a:t>‘The debate and the exchange of insults went on through successive days. On one occasion neither side had anything to propose and the negotiators sat in silence for </a:t>
            </a:r>
            <a:r>
              <a:rPr lang="en-US" sz="2000" dirty="0">
                <a:latin typeface="Arial"/>
                <a:cs typeface="Arial"/>
              </a:rPr>
              <a:t>more</a:t>
            </a:r>
            <a:r>
              <a:rPr lang="en-US" dirty="0">
                <a:latin typeface="Arial"/>
                <a:cs typeface="Arial"/>
              </a:rPr>
              <a:t> than two hours. Generally the POW and the various political issues prevented any meeting of minds. The communists argued that the UN principle of voluntary repatriation reflected their determination to hand large numbers of POWs to “certain friends” in South Korea and Taiwan, in other words to Syngman Rhee and Chiang Kai </a:t>
            </a:r>
            <a:r>
              <a:rPr lang="en-US" dirty="0" err="1">
                <a:latin typeface="Arial"/>
                <a:cs typeface="Arial"/>
              </a:rPr>
              <a:t>Shek</a:t>
            </a:r>
            <a:r>
              <a:rPr lang="en-US" dirty="0">
                <a:latin typeface="Arial"/>
                <a:cs typeface="Arial"/>
              </a:rPr>
              <a:t>. They dismissed the UN proposals as “absurd, unreasonable and ridiculous”. </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a:cs typeface="Arial"/>
              </a:rPr>
              <a:t>In the meantime there were military, political and ethical arguments between the UN commanders and the South Korean government under President Syngman Rhee, between the State and Defense Departments in Washington and between the various nations contributing to the UN forces. Syngman Rhee was opposed to the negotiations because he wanted to reunite the peninsula by force, a position he maintained to the end. On 30 June 1951 he had demanded the withdrawal of the Chinese forces, disarmament of North Korean communists and guarantees that no external power would assist them. Such demands were clearly not negotiable and had been tacitly ignored by the US administration. Meanwhile, Rhee’s attacks on the negotiations continued.’ </a:t>
            </a:r>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411E12E5-F35C-1C45-9628-A47FE84584CE}"/>
              </a:ext>
            </a:extLst>
          </p:cNvPr>
          <p:cNvSpPr txBox="1"/>
          <p:nvPr/>
        </p:nvSpPr>
        <p:spPr>
          <a:xfrm>
            <a:off x="720000" y="360000"/>
            <a:ext cx="10515600" cy="1138773"/>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US" b="1" dirty="0">
                <a:solidFill>
                  <a:srgbClr val="0070C0"/>
                </a:solidFill>
              </a:rPr>
              <a:t>Resource sheet 7.1A</a:t>
            </a:r>
            <a:br>
              <a:rPr lang="en-US" b="1" dirty="0">
                <a:solidFill>
                  <a:srgbClr val="0070C0"/>
                </a:solidFill>
              </a:rPr>
            </a:br>
            <a:r>
              <a:rPr lang="en-GB" sz="2800" b="1" dirty="0">
                <a:solidFill>
                  <a:schemeClr val="accent6">
                    <a:lumMod val="75000"/>
                  </a:schemeClr>
                </a:solidFill>
                <a:cs typeface="Arial"/>
              </a:rPr>
              <a:t>Historian D:</a:t>
            </a:r>
            <a:r>
              <a:rPr lang="en-GB" sz="2800" b="1" dirty="0">
                <a:cs typeface="Arial"/>
              </a:rPr>
              <a:t> </a:t>
            </a:r>
            <a:r>
              <a:rPr lang="en-GB" sz="2800" b="1" i="1" dirty="0">
                <a:cs typeface="Arial"/>
              </a:rPr>
              <a:t>Democracy and Peace Making: negotiations and debates 1815–1973</a:t>
            </a:r>
            <a:r>
              <a:rPr lang="en-GB" sz="2800" b="1" dirty="0">
                <a:cs typeface="Arial"/>
              </a:rPr>
              <a:t>, </a:t>
            </a:r>
            <a:r>
              <a:rPr lang="en-GB" sz="2800" b="1" dirty="0">
                <a:solidFill>
                  <a:schemeClr val="accent6">
                    <a:lumMod val="75000"/>
                  </a:schemeClr>
                </a:solidFill>
                <a:cs typeface="Arial"/>
              </a:rPr>
              <a:t>Philip Towle</a:t>
            </a:r>
            <a:r>
              <a:rPr lang="en-GB" sz="2800" b="1" dirty="0">
                <a:cs typeface="Arial"/>
              </a:rPr>
              <a:t>, 2000</a:t>
            </a:r>
            <a:r>
              <a:rPr lang="en-US" b="1" dirty="0">
                <a:solidFill>
                  <a:srgbClr val="0070C0"/>
                </a:solidFill>
              </a:rPr>
              <a:t> </a:t>
            </a:r>
            <a:endParaRPr lang="en-US" b="1" dirty="0">
              <a:solidFill>
                <a:srgbClr val="0070C0"/>
              </a:solidFill>
              <a:cs typeface="Calibri"/>
            </a:endParaRPr>
          </a:p>
        </p:txBody>
      </p:sp>
    </p:spTree>
    <p:extLst>
      <p:ext uri="{BB962C8B-B14F-4D97-AF65-F5344CB8AC3E}">
        <p14:creationId xmlns:p14="http://schemas.microsoft.com/office/powerpoint/2010/main" val="16800092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2705</TotalTime>
  <Words>1002</Words>
  <Application>Microsoft Macintosh PowerPoint</Application>
  <PresentationFormat>Widescreen</PresentationFormat>
  <Paragraphs>38</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Rounded MT</vt:lpstr>
      <vt:lpstr>Calibri</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488</cp:revision>
  <dcterms:created xsi:type="dcterms:W3CDTF">2020-03-11T22:57:07Z</dcterms:created>
  <dcterms:modified xsi:type="dcterms:W3CDTF">2020-06-16T11:21:22Z</dcterms:modified>
</cp:coreProperties>
</file>