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8" r:id="rId2"/>
    <p:sldId id="269" r:id="rId3"/>
    <p:sldId id="270" r:id="rId4"/>
    <p:sldId id="271" r:id="rId5"/>
    <p:sldId id="272" r:id="rId6"/>
    <p:sldId id="273" r:id="rId7"/>
    <p:sldId id="274"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3" clrIdx="0"/>
  <p:cmAuthor id="1" name="Microsoft account" initials="Ma"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p:restoredTop sz="96138" autoAdjust="0"/>
  </p:normalViewPr>
  <p:slideViewPr>
    <p:cSldViewPr snapToGrid="0" snapToObjects="1">
      <p:cViewPr varScale="1">
        <p:scale>
          <a:sx n="98" d="100"/>
          <a:sy n="98" d="100"/>
        </p:scale>
        <p:origin x="208"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use.jhu.edu/article/25361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WgCExWZaGLU"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tF6Ew8KBNx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_iTK2fglwu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3TaVwYHggr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rhttps:/www.youtube.com/watch?v=cRrD975R6-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rHMQI2GkhG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youtube.com/watch?v=3_VowxgTdK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01F1E"/>
                </a:solidFill>
                <a:latin typeface="Arial" panose="020B0604020202020204" pitchFamily="34" charset="0"/>
                <a:cs typeface="Arial" panose="020B0604020202020204" pitchFamily="34" charset="0"/>
              </a:rPr>
              <a:t>Citation: </a:t>
            </a:r>
            <a:r>
              <a:rPr lang="en-GB" sz="1200" b="0" i="0" kern="1200" dirty="0" err="1">
                <a:solidFill>
                  <a:schemeClr val="tx1"/>
                </a:solidFill>
                <a:effectLst/>
                <a:latin typeface="+mn-lt"/>
                <a:ea typeface="+mn-ea"/>
                <a:cs typeface="+mn-cs"/>
              </a:rPr>
              <a:t>Ko</a:t>
            </a:r>
            <a:r>
              <a:rPr lang="en-GB" sz="1200" b="0" i="0" kern="1200" dirty="0">
                <a:solidFill>
                  <a:schemeClr val="tx1"/>
                </a:solidFill>
                <a:effectLst/>
                <a:latin typeface="+mn-lt"/>
                <a:ea typeface="+mn-ea"/>
                <a:cs typeface="+mn-cs"/>
              </a:rPr>
              <a:t>, U. et al. (2007) ‘Five poems from </a:t>
            </a:r>
            <a:r>
              <a:rPr lang="en-GB" sz="1200" b="0" i="1" kern="1200" dirty="0" err="1">
                <a:solidFill>
                  <a:schemeClr val="tx1"/>
                </a:solidFill>
                <a:effectLst/>
                <a:latin typeface="+mn-lt"/>
                <a:ea typeface="+mn-ea"/>
                <a:cs typeface="+mn-cs"/>
              </a:rPr>
              <a:t>Maninbo</a:t>
            </a:r>
            <a:r>
              <a:rPr lang="en-GB" sz="1200" b="0" i="0" kern="1200" dirty="0">
                <a:solidFill>
                  <a:schemeClr val="tx1"/>
                </a:solidFill>
                <a:effectLst/>
                <a:latin typeface="+mn-lt"/>
                <a:ea typeface="+mn-ea"/>
                <a:cs typeface="+mn-cs"/>
              </a:rPr>
              <a:t> (ten thousand lives)’ in </a:t>
            </a:r>
            <a:r>
              <a:rPr lang="en-GB" sz="1200" b="0" i="1" kern="1200" dirty="0">
                <a:solidFill>
                  <a:schemeClr val="tx1"/>
                </a:solidFill>
                <a:effectLst/>
                <a:latin typeface="+mn-lt"/>
                <a:ea typeface="+mn-ea"/>
                <a:cs typeface="+mn-cs"/>
              </a:rPr>
              <a:t>Azalea: Journal of Korean Literature &amp; Culture</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pp. 295–303. </a:t>
            </a:r>
            <a:r>
              <a:rPr lang="en-GB" sz="1200" b="0" i="1" kern="1200" dirty="0">
                <a:solidFill>
                  <a:schemeClr val="tx1"/>
                </a:solidFill>
                <a:effectLst/>
                <a:latin typeface="+mn-lt"/>
                <a:ea typeface="+mn-ea"/>
                <a:cs typeface="+mn-cs"/>
              </a:rPr>
              <a:t>Project MUSE</a:t>
            </a:r>
            <a:r>
              <a:rPr lang="en-GB" sz="1200" b="0" i="0" kern="1200" dirty="0">
                <a:solidFill>
                  <a:schemeClr val="tx1"/>
                </a:solidFill>
                <a:effectLst/>
                <a:latin typeface="+mn-lt"/>
                <a:ea typeface="+mn-ea"/>
                <a:cs typeface="+mn-cs"/>
              </a:rPr>
              <a:t>, </a:t>
            </a:r>
            <a:r>
              <a:rPr lang="en-GB" sz="1200" dirty="0">
                <a:solidFill>
                  <a:srgbClr val="201F1E"/>
                </a:solidFill>
                <a:latin typeface="Arial" panose="020B0604020202020204" pitchFamily="34" charset="0"/>
                <a:cs typeface="Arial" panose="020B0604020202020204" pitchFamily="34" charset="0"/>
                <a:hlinkClick r:id="rId3"/>
              </a:rPr>
              <a:t>https://muse.jhu.edu/article/253619</a:t>
            </a:r>
            <a:endParaRPr lang="en-GB" sz="1200" dirty="0">
              <a:solidFill>
                <a:srgbClr val="201F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201F1E"/>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61766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Left: </a:t>
            </a:r>
            <a:r>
              <a:rPr lang="en-GB" dirty="0">
                <a:hlinkClick r:id="rId3"/>
              </a:rPr>
              <a:t>www.youtube.com/watch?v=WgCExWZaGLU</a:t>
            </a:r>
            <a:endParaRPr lang="en-US" dirty="0"/>
          </a:p>
          <a:p>
            <a:r>
              <a:rPr lang="en-US" dirty="0">
                <a:cs typeface="Calibri"/>
              </a:rPr>
              <a:t>Right:  </a:t>
            </a:r>
            <a:r>
              <a:rPr lang="en-GB" dirty="0">
                <a:hlinkClick r:id="rId4"/>
              </a:rPr>
              <a:t>www.youtube.com/watch?v=tF6Ew8KBNxo</a:t>
            </a:r>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249535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Transcribed from: </a:t>
            </a:r>
            <a:r>
              <a:rPr lang="en-GB" dirty="0">
                <a:solidFill>
                  <a:srgbClr val="201F1E"/>
                </a:solidFill>
                <a:latin typeface="inherit"/>
                <a:hlinkClick r:id="rId3"/>
              </a:rPr>
              <a:t>www.youtube.com/watch?v=_iTK2fglwuI</a:t>
            </a:r>
            <a:endParaRPr lang="en-GB" dirty="0">
              <a:solidFill>
                <a:srgbClr val="201F1E"/>
              </a:solidFill>
              <a:latin typeface="inherit"/>
            </a:endParaRP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77774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Transcribed from: </a:t>
            </a:r>
            <a:r>
              <a:rPr lang="en-GB" sz="1200" dirty="0">
                <a:solidFill>
                  <a:srgbClr val="201F1E"/>
                </a:solidFill>
                <a:latin typeface="inherit"/>
                <a:hlinkClick r:id="rId3"/>
              </a:rPr>
              <a:t>www.youtube.com/watch?v=</a:t>
            </a:r>
            <a:r>
              <a:rPr lang="en-GB" dirty="0">
                <a:solidFill>
                  <a:srgbClr val="201F1E"/>
                </a:solidFill>
                <a:latin typeface="inherit"/>
                <a:hlinkClick r:id="rId3"/>
              </a:rPr>
              <a:t>3TaVwYHggrw</a:t>
            </a:r>
            <a:r>
              <a:rPr lang="en-GB" b="1" dirty="0">
                <a:solidFill>
                  <a:srgbClr val="201F1E"/>
                </a:solidFill>
                <a:latin typeface="Segoe UI"/>
                <a:cs typeface="Segoe UI"/>
              </a:rPr>
              <a:t> </a:t>
            </a:r>
            <a:endParaRPr lang="en-GB" sz="1200" b="1" dirty="0">
              <a:solidFill>
                <a:srgbClr val="201F1E"/>
              </a:solidFill>
              <a:latin typeface="Segoe UI"/>
              <a:cs typeface="Segoe UI"/>
            </a:endParaRPr>
          </a:p>
          <a:p>
            <a:r>
              <a:rPr lang="en-GB" dirty="0">
                <a:solidFill>
                  <a:srgbClr val="201F1E"/>
                </a:solidFill>
                <a:latin typeface="Segoe UI"/>
                <a:cs typeface="Segoe UI"/>
              </a:rPr>
              <a:t>Start at 4'10</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145683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Transcribed from: </a:t>
            </a:r>
            <a:r>
              <a:rPr lang="en-GB" dirty="0">
                <a:solidFill>
                  <a:srgbClr val="201F1E"/>
                </a:solidFill>
                <a:latin typeface="Arial"/>
                <a:ea typeface="Arial" charset="0"/>
                <a:cs typeface="Arial"/>
                <a:hlinkClick r:id="rId3"/>
              </a:rPr>
              <a:t>www.youtube.com/watch?v=cRrD975R6-s</a:t>
            </a:r>
            <a:r>
              <a:rPr lang="en-GB" dirty="0">
                <a:solidFill>
                  <a:srgbClr val="201F1E"/>
                </a:solidFill>
                <a:latin typeface="Arial"/>
                <a:ea typeface="Arial" charset="0"/>
                <a:cs typeface="Arial"/>
              </a:rPr>
              <a:t> </a:t>
            </a:r>
            <a:endParaRPr lang="en-GB" dirty="0">
              <a:solidFill>
                <a:srgbClr val="201F1E"/>
              </a:solidFill>
              <a:latin typeface="Arial"/>
              <a:ea typeface="Arial" charset="0"/>
              <a:cs typeface="Arial" charset="0"/>
            </a:endParaRPr>
          </a:p>
          <a:p>
            <a:r>
              <a:rPr lang="en-US" dirty="0">
                <a:cs typeface="Calibri"/>
              </a:rPr>
              <a:t>Start at 1'20</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151783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Left (Source 8): </a:t>
            </a:r>
            <a:r>
              <a:rPr lang="en-GB" dirty="0">
                <a:hlinkClick r:id="rId3"/>
              </a:rPr>
              <a:t>www.youtube.com/watch?v=rHMQI2GkhGs</a:t>
            </a:r>
            <a:r>
              <a:rPr lang="en-GB" dirty="0"/>
              <a:t> </a:t>
            </a:r>
            <a:endParaRPr lang="en-US" dirty="0"/>
          </a:p>
          <a:p>
            <a:pPr>
              <a:defRPr/>
            </a:pPr>
            <a:r>
              <a:rPr lang="en-GB" dirty="0"/>
              <a:t>Right (Source 9): Transcribed from: </a:t>
            </a:r>
            <a:r>
              <a:rPr lang="en-GB" sz="1200" dirty="0">
                <a:solidFill>
                  <a:srgbClr val="201F1E"/>
                </a:solidFill>
                <a:latin typeface="inherit"/>
                <a:hlinkClick r:id="rId4"/>
              </a:rPr>
              <a:t>www.youtube.com/watch?v=3_</a:t>
            </a:r>
            <a:r>
              <a:rPr lang="en-GB" dirty="0">
                <a:solidFill>
                  <a:srgbClr val="201F1E"/>
                </a:solidFill>
                <a:latin typeface="inherit"/>
                <a:hlinkClick r:id="rId4"/>
              </a:rPr>
              <a:t>VowxgTdKU</a:t>
            </a:r>
            <a:endParaRPr lang="en-US" dirty="0">
              <a:solidFill>
                <a:srgbClr val="000000"/>
              </a:solidFill>
              <a:latin typeface="Calibri" panose="020F0502020204030204"/>
              <a:cs typeface="Calibri" panose="020F0502020204030204"/>
            </a:endParaRPr>
          </a:p>
          <a:p>
            <a:pPr>
              <a:defRPr/>
            </a:pPr>
            <a:r>
              <a:rPr lang="en-GB" dirty="0">
                <a:solidFill>
                  <a:srgbClr val="201F1E"/>
                </a:solidFill>
                <a:latin typeface="Segoe UI"/>
              </a:rPr>
              <a:t>From</a:t>
            </a:r>
            <a:r>
              <a:rPr lang="en-GB" sz="1200" dirty="0">
                <a:solidFill>
                  <a:srgbClr val="201F1E"/>
                </a:solidFill>
                <a:latin typeface="Segoe UI"/>
              </a:rPr>
              <a:t> 8:50 ~ 11:25</a:t>
            </a:r>
            <a:endParaRPr lang="en-US"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115510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969026" y="6356350"/>
            <a:ext cx="4628322"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7.2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1086260B-6819-C047-8257-D41A2D6E919B}"/>
              </a:ext>
            </a:extLst>
          </p:cNvPr>
          <p:cNvSpPr>
            <a:spLocks noGrp="1"/>
          </p:cNvSpPr>
          <p:nvPr>
            <p:ph type="sldNum" sz="quarter" idx="4"/>
          </p:nvPr>
        </p:nvSpPr>
        <p:spPr>
          <a:xfrm>
            <a:off x="3969026" y="6356350"/>
            <a:ext cx="4628322"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U_7srkZh_5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youtube.com/watch?v=tF6Ew8KBNxo" TargetMode="External"/><Relationship Id="rId5" Type="http://schemas.openxmlformats.org/officeDocument/2006/relationships/hyperlink" Target="http://www.youtube.com/watch?v=WgCExWZaGLU"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youtube.com/watch?v=rHMQI2Gkh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7A84AE16-CC0F-FF46-867E-DA2979ACD3F7}"/>
              </a:ext>
            </a:extLst>
          </p:cNvPr>
          <p:cNvSpPr>
            <a:spLocks noGrp="1"/>
          </p:cNvSpPr>
          <p:nvPr>
            <p:ph type="sldNum" sz="quarter" idx="12"/>
          </p:nvPr>
        </p:nvSpPr>
        <p:spPr>
          <a:xfrm>
            <a:off x="3986048" y="6356350"/>
            <a:ext cx="4621923" cy="365125"/>
          </a:xfrm>
        </p:spPr>
        <p:txBody>
          <a:bodyPr/>
          <a:lstStyle/>
          <a:p>
            <a:fld id="{91DB7F08-A76A-C04F-AC2D-B8A23795015F}" type="slidenum">
              <a:rPr lang="en-US" smtClean="0"/>
              <a:pPr/>
              <a:t>1</a:t>
            </a:fld>
            <a:endParaRPr lang="en-US"/>
          </a:p>
        </p:txBody>
      </p:sp>
      <p:sp>
        <p:nvSpPr>
          <p:cNvPr id="7" name="TextBox 1">
            <a:extLst>
              <a:ext uri="{FF2B5EF4-FFF2-40B4-BE49-F238E27FC236}">
                <a16:creationId xmlns:a16="http://schemas.microsoft.com/office/drawing/2014/main" id="{0239305C-C53A-F34D-8846-1F61C1BC4A86}"/>
              </a:ext>
            </a:extLst>
          </p:cNvPr>
          <p:cNvSpPr txBox="1"/>
          <p:nvPr/>
        </p:nvSpPr>
        <p:spPr>
          <a:xfrm>
            <a:off x="720000" y="360000"/>
            <a:ext cx="10004064" cy="923330"/>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br>
              <a:rPr lang="en-US" b="1" dirty="0">
                <a:solidFill>
                  <a:srgbClr val="0070C0"/>
                </a:solidFill>
              </a:rPr>
            </a:br>
            <a:r>
              <a:rPr lang="en-US" sz="2400" b="1" dirty="0"/>
              <a:t>Activity 1 Recording grid </a:t>
            </a:r>
            <a:r>
              <a:rPr lang="en-US" i="1" dirty="0">
                <a:solidFill>
                  <a:srgbClr val="000000"/>
                </a:solidFill>
              </a:rPr>
              <a:t>(</a:t>
            </a:r>
            <a:r>
              <a:rPr lang="en-US" i="1" dirty="0"/>
              <a:t>enlarge to A3 if possible)</a:t>
            </a:r>
            <a:endParaRPr lang="en-US" b="1" dirty="0"/>
          </a:p>
          <a:p>
            <a:r>
              <a:rPr lang="en-US" i="1" dirty="0"/>
              <a:t> </a:t>
            </a:r>
            <a:endParaRPr lang="en-US" i="1" dirty="0">
              <a:cs typeface="Calibri"/>
            </a:endParaRPr>
          </a:p>
        </p:txBody>
      </p:sp>
      <p:graphicFrame>
        <p:nvGraphicFramePr>
          <p:cNvPr id="9" name="Table 11">
            <a:extLst>
              <a:ext uri="{FF2B5EF4-FFF2-40B4-BE49-F238E27FC236}">
                <a16:creationId xmlns:a16="http://schemas.microsoft.com/office/drawing/2014/main" id="{AD504EA9-6713-9A43-A3AA-75380BFB8AEF}"/>
              </a:ext>
            </a:extLst>
          </p:cNvPr>
          <p:cNvGraphicFramePr>
            <a:graphicFrameLocks noGrp="1"/>
          </p:cNvGraphicFramePr>
          <p:nvPr>
            <p:extLst>
              <p:ext uri="{D42A27DB-BD31-4B8C-83A1-F6EECF244321}">
                <p14:modId xmlns:p14="http://schemas.microsoft.com/office/powerpoint/2010/main" val="1568639698"/>
              </p:ext>
            </p:extLst>
          </p:nvPr>
        </p:nvGraphicFramePr>
        <p:xfrm>
          <a:off x="720000" y="1283330"/>
          <a:ext cx="10739476" cy="4428000"/>
        </p:xfrm>
        <a:graphic>
          <a:graphicData uri="http://schemas.openxmlformats.org/drawingml/2006/table">
            <a:tbl>
              <a:tblPr firstRow="1" bandRow="1">
                <a:tableStyleId>{5940675A-B579-460E-94D1-54222C63F5DA}</a:tableStyleId>
              </a:tblPr>
              <a:tblGrid>
                <a:gridCol w="858157">
                  <a:extLst>
                    <a:ext uri="{9D8B030D-6E8A-4147-A177-3AD203B41FA5}">
                      <a16:colId xmlns:a16="http://schemas.microsoft.com/office/drawing/2014/main" val="4203371758"/>
                    </a:ext>
                  </a:extLst>
                </a:gridCol>
                <a:gridCol w="2649751">
                  <a:extLst>
                    <a:ext uri="{9D8B030D-6E8A-4147-A177-3AD203B41FA5}">
                      <a16:colId xmlns:a16="http://schemas.microsoft.com/office/drawing/2014/main" val="3660442253"/>
                    </a:ext>
                  </a:extLst>
                </a:gridCol>
                <a:gridCol w="2559417">
                  <a:extLst>
                    <a:ext uri="{9D8B030D-6E8A-4147-A177-3AD203B41FA5}">
                      <a16:colId xmlns:a16="http://schemas.microsoft.com/office/drawing/2014/main" val="1781891093"/>
                    </a:ext>
                  </a:extLst>
                </a:gridCol>
                <a:gridCol w="2378754">
                  <a:extLst>
                    <a:ext uri="{9D8B030D-6E8A-4147-A177-3AD203B41FA5}">
                      <a16:colId xmlns:a16="http://schemas.microsoft.com/office/drawing/2014/main" val="2752260381"/>
                    </a:ext>
                  </a:extLst>
                </a:gridCol>
                <a:gridCol w="2293397">
                  <a:extLst>
                    <a:ext uri="{9D8B030D-6E8A-4147-A177-3AD203B41FA5}">
                      <a16:colId xmlns:a16="http://schemas.microsoft.com/office/drawing/2014/main" val="2895288931"/>
                    </a:ext>
                  </a:extLst>
                </a:gridCol>
              </a:tblGrid>
              <a:tr h="864000">
                <a:tc>
                  <a:txBody>
                    <a:bodyPr/>
                    <a:lstStyle/>
                    <a:p>
                      <a:pPr lvl="0" algn="ctr">
                        <a:buNone/>
                      </a:pPr>
                      <a:r>
                        <a:rPr lang="en-US" sz="1400" b="1" u="none" strike="noStrike" noProof="0" dirty="0"/>
                        <a:t>Source</a:t>
                      </a:r>
                      <a:endParaRPr lang="en-US" sz="1400" b="1" dirty="0"/>
                    </a:p>
                  </a:txBody>
                  <a:tcPr/>
                </a:tc>
                <a:tc>
                  <a:txBody>
                    <a:bodyPr/>
                    <a:lstStyle/>
                    <a:p>
                      <a:pPr lvl="0" algn="ctr">
                        <a:buNone/>
                      </a:pPr>
                      <a:r>
                        <a:rPr lang="en-US" sz="1400" b="1" u="none" strike="noStrike" noProof="0" dirty="0"/>
                        <a:t>Experience</a:t>
                      </a:r>
                    </a:p>
                    <a:p>
                      <a:pPr lvl="0" algn="ctr">
                        <a:buNone/>
                      </a:pPr>
                      <a:r>
                        <a:rPr lang="en-US" sz="1200" u="none" strike="noStrike" noProof="0" dirty="0"/>
                        <a:t>What was the individual’s experience during </a:t>
                      </a:r>
                      <a:br>
                        <a:rPr lang="en-US" sz="1200" u="none" strike="noStrike" noProof="0" dirty="0"/>
                      </a:br>
                      <a:r>
                        <a:rPr lang="en-US" sz="1200" u="none" strike="noStrike" noProof="0" dirty="0"/>
                        <a:t>the war?</a:t>
                      </a:r>
                      <a:endParaRPr lang="en-US" sz="1200" dirty="0"/>
                    </a:p>
                  </a:txBody>
                  <a:tcPr/>
                </a:tc>
                <a:tc>
                  <a:txBody>
                    <a:bodyPr/>
                    <a:lstStyle/>
                    <a:p>
                      <a:pPr lvl="0" algn="ctr">
                        <a:buNone/>
                      </a:pPr>
                      <a:r>
                        <a:rPr lang="en-US" sz="1400" b="1" u="none" strike="noStrike" noProof="0" dirty="0"/>
                        <a:t>Nature of war</a:t>
                      </a:r>
                    </a:p>
                    <a:p>
                      <a:pPr lvl="0" algn="ctr">
                        <a:buNone/>
                      </a:pPr>
                      <a:r>
                        <a:rPr lang="en-US" sz="1200" u="none" strike="noStrike" noProof="0" dirty="0"/>
                        <a:t>What can you learn about the nature of the war from this account?</a:t>
                      </a:r>
                      <a:endParaRPr lang="en-US" sz="1200" dirty="0"/>
                    </a:p>
                  </a:txBody>
                  <a:tcPr/>
                </a:tc>
                <a:tc>
                  <a:txBody>
                    <a:bodyPr/>
                    <a:lstStyle/>
                    <a:p>
                      <a:pPr marL="0" marR="0" lvl="0" indent="0" algn="ctr">
                        <a:lnSpc>
                          <a:spcPct val="100000"/>
                        </a:lnSpc>
                        <a:spcBef>
                          <a:spcPts val="0"/>
                        </a:spcBef>
                        <a:spcAft>
                          <a:spcPts val="0"/>
                        </a:spcAft>
                        <a:buNone/>
                      </a:pPr>
                      <a:r>
                        <a:rPr lang="en-US" sz="1400" b="1" u="none" strike="noStrike" noProof="0" dirty="0"/>
                        <a:t>Impact</a:t>
                      </a:r>
                    </a:p>
                    <a:p>
                      <a:pPr marL="0" marR="0" lvl="0" indent="0" algn="ctr">
                        <a:lnSpc>
                          <a:spcPct val="100000"/>
                        </a:lnSpc>
                        <a:spcBef>
                          <a:spcPts val="0"/>
                        </a:spcBef>
                        <a:spcAft>
                          <a:spcPts val="0"/>
                        </a:spcAft>
                        <a:buNone/>
                      </a:pPr>
                      <a:r>
                        <a:rPr lang="en-US" sz="1200" u="none" strike="noStrike" noProof="0" dirty="0"/>
                        <a:t>What was the long-term impact of the war on the individual?</a:t>
                      </a:r>
                      <a:endParaRPr lang="en-US" sz="1200" dirty="0"/>
                    </a:p>
                  </a:txBody>
                  <a:tcPr/>
                </a:tc>
                <a:tc>
                  <a:txBody>
                    <a:bodyPr/>
                    <a:lstStyle/>
                    <a:p>
                      <a:pPr marL="0" marR="0" lvl="0" indent="0" algn="ctr">
                        <a:lnSpc>
                          <a:spcPct val="100000"/>
                        </a:lnSpc>
                        <a:spcBef>
                          <a:spcPts val="0"/>
                        </a:spcBef>
                        <a:spcAft>
                          <a:spcPts val="0"/>
                        </a:spcAft>
                        <a:buNone/>
                      </a:pPr>
                      <a:r>
                        <a:rPr lang="en-US" sz="1400" b="1" u="none" strike="noStrike" noProof="0" dirty="0"/>
                        <a:t>Usefulness</a:t>
                      </a:r>
                    </a:p>
                    <a:p>
                      <a:pPr marL="0" marR="0" lvl="0" indent="0" algn="ctr">
                        <a:lnSpc>
                          <a:spcPct val="100000"/>
                        </a:lnSpc>
                        <a:spcBef>
                          <a:spcPts val="0"/>
                        </a:spcBef>
                        <a:spcAft>
                          <a:spcPts val="0"/>
                        </a:spcAft>
                        <a:buNone/>
                      </a:pPr>
                      <a:r>
                        <a:rPr lang="en-US" sz="1200" u="none" strike="noStrike" noProof="0" dirty="0"/>
                        <a:t>How is the source valuable</a:t>
                      </a:r>
                      <a:r>
                        <a:rPr lang="en-US" sz="1200" u="none" strike="noStrike" baseline="0" noProof="0" dirty="0"/>
                        <a:t> for</a:t>
                      </a:r>
                      <a:r>
                        <a:rPr lang="en-US" sz="1200" u="none" strike="noStrike" noProof="0" dirty="0"/>
                        <a:t> understanding how Korean people experienced the war?</a:t>
                      </a:r>
                      <a:endParaRPr lang="en-US" sz="1200" dirty="0"/>
                    </a:p>
                  </a:txBody>
                  <a:tcPr/>
                </a:tc>
                <a:extLst>
                  <a:ext uri="{0D108BD9-81ED-4DB2-BD59-A6C34878D82A}">
                    <a16:rowId xmlns:a16="http://schemas.microsoft.com/office/drawing/2014/main" val="28196248"/>
                  </a:ext>
                </a:extLst>
              </a:tr>
              <a:tr h="396000">
                <a:tc>
                  <a:txBody>
                    <a:bodyPr/>
                    <a:lstStyle/>
                    <a:p>
                      <a:r>
                        <a:rPr lang="en-US" sz="1200" dirty="0"/>
                        <a:t>1</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824016918"/>
                  </a:ext>
                </a:extLst>
              </a:tr>
              <a:tr h="396000">
                <a:tc>
                  <a:txBody>
                    <a:bodyPr/>
                    <a:lstStyle/>
                    <a:p>
                      <a:r>
                        <a:rPr lang="en-US" sz="1200" dirty="0"/>
                        <a:t>2</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872316163"/>
                  </a:ext>
                </a:extLst>
              </a:tr>
              <a:tr h="396000">
                <a:tc>
                  <a:txBody>
                    <a:bodyPr/>
                    <a:lstStyle/>
                    <a:p>
                      <a:r>
                        <a:rPr lang="en-US" sz="1200" dirty="0"/>
                        <a:t>3</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465278932"/>
                  </a:ext>
                </a:extLst>
              </a:tr>
              <a:tr h="396000">
                <a:tc>
                  <a:txBody>
                    <a:bodyPr/>
                    <a:lstStyle/>
                    <a:p>
                      <a:r>
                        <a:rPr lang="en-US" sz="1200" dirty="0"/>
                        <a:t>4</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61399267"/>
                  </a:ext>
                </a:extLst>
              </a:tr>
              <a:tr h="396000">
                <a:tc>
                  <a:txBody>
                    <a:bodyPr/>
                    <a:lstStyle/>
                    <a:p>
                      <a:r>
                        <a:rPr lang="en-US" sz="1200" dirty="0"/>
                        <a:t>5</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937935388"/>
                  </a:ext>
                </a:extLst>
              </a:tr>
              <a:tr h="396000">
                <a:tc>
                  <a:txBody>
                    <a:bodyPr/>
                    <a:lstStyle/>
                    <a:p>
                      <a:r>
                        <a:rPr lang="en-US" sz="1200" dirty="0"/>
                        <a:t>6</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56802725"/>
                  </a:ext>
                </a:extLst>
              </a:tr>
              <a:tr h="396000">
                <a:tc>
                  <a:txBody>
                    <a:bodyPr/>
                    <a:lstStyle/>
                    <a:p>
                      <a:pPr lvl="0">
                        <a:buNone/>
                      </a:pPr>
                      <a:r>
                        <a:rPr lang="en-US" sz="1200" dirty="0"/>
                        <a:t>7</a:t>
                      </a:r>
                    </a:p>
                  </a:txBody>
                  <a:tcPr/>
                </a:tc>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extLst>
                  <a:ext uri="{0D108BD9-81ED-4DB2-BD59-A6C34878D82A}">
                    <a16:rowId xmlns:a16="http://schemas.microsoft.com/office/drawing/2014/main" val="3254584030"/>
                  </a:ext>
                </a:extLst>
              </a:tr>
              <a:tr h="396000">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extLst>
                  <a:ext uri="{0D108BD9-81ED-4DB2-BD59-A6C34878D82A}">
                    <a16:rowId xmlns:a16="http://schemas.microsoft.com/office/drawing/2014/main" val="530688704"/>
                  </a:ext>
                </a:extLst>
              </a:tr>
              <a:tr h="396000">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tc>
                  <a:txBody>
                    <a:bodyPr/>
                    <a:lstStyle/>
                    <a:p>
                      <a:pPr lvl="0">
                        <a:buNone/>
                      </a:pPr>
                      <a:endParaRPr lang="en-US" sz="1200" dirty="0"/>
                    </a:p>
                  </a:txBody>
                  <a:tcPr/>
                </a:tc>
                <a:extLst>
                  <a:ext uri="{0D108BD9-81ED-4DB2-BD59-A6C34878D82A}">
                    <a16:rowId xmlns:a16="http://schemas.microsoft.com/office/drawing/2014/main" val="3632676781"/>
                  </a:ext>
                </a:extLst>
              </a:tr>
            </a:tbl>
          </a:graphicData>
        </a:graphic>
      </p:graphicFrame>
    </p:spTree>
    <p:extLst>
      <p:ext uri="{BB962C8B-B14F-4D97-AF65-F5344CB8AC3E}">
        <p14:creationId xmlns:p14="http://schemas.microsoft.com/office/powerpoint/2010/main" val="324442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980000"/>
            <a:ext cx="10515600" cy="2756387"/>
          </a:xfrm>
        </p:spPr>
        <p:txBody>
          <a:bodyPr/>
          <a:lstStyle/>
          <a:p>
            <a:pPr marL="0" indent="0">
              <a:buNone/>
            </a:pPr>
            <a:r>
              <a:rPr lang="en-US" dirty="0">
                <a:cs typeface="Arial" panose="020B0604020202020204" pitchFamily="34" charset="0"/>
              </a:rPr>
              <a:t>‘I was 12 years old when the war started… At the time, I was a sixth grader, first year in middle school. During the time, because I was so young, I didn’t </a:t>
            </a:r>
            <a:r>
              <a:rPr lang="en-US" dirty="0" err="1">
                <a:cs typeface="Arial" panose="020B0604020202020204" pitchFamily="34" charset="0"/>
              </a:rPr>
              <a:t>realise</a:t>
            </a:r>
            <a:r>
              <a:rPr lang="en-US" dirty="0">
                <a:cs typeface="Arial" panose="020B0604020202020204" pitchFamily="34" charset="0"/>
              </a:rPr>
              <a:t> it was a war until after the war was over. I later heard on the news that there had been a war… I was not able to attend school because I remember that all the buildings were on fire. There was no classroom so I had to study underneath trees. When I was 12 years old, I had to carry rice on my back and wear the same clothes to walk 40 </a:t>
            </a:r>
            <a:r>
              <a:rPr lang="en-US" dirty="0" err="1">
                <a:cs typeface="Arial" panose="020B0604020202020204" pitchFamily="34" charset="0"/>
              </a:rPr>
              <a:t>kilometres</a:t>
            </a:r>
            <a:r>
              <a:rPr lang="en-US" dirty="0">
                <a:cs typeface="Arial" panose="020B0604020202020204" pitchFamily="34" charset="0"/>
              </a:rPr>
              <a:t> down the road to the nearest city. It was very tiring finding new refuge.’</a:t>
            </a:r>
          </a:p>
        </p:txBody>
      </p:sp>
      <p:sp>
        <p:nvSpPr>
          <p:cNvPr id="5" name="Content Placeholder 2">
            <a:extLst>
              <a:ext uri="{FF2B5EF4-FFF2-40B4-BE49-F238E27FC236}">
                <a16:creationId xmlns:a16="http://schemas.microsoft.com/office/drawing/2014/main" id="{8270CC2F-93C8-3F43-9255-2179C1CEE87D}"/>
              </a:ext>
            </a:extLst>
          </p:cNvPr>
          <p:cNvSpPr txBox="1">
            <a:spLocks/>
          </p:cNvSpPr>
          <p:nvPr/>
        </p:nvSpPr>
        <p:spPr>
          <a:xfrm>
            <a:off x="720000" y="5017166"/>
            <a:ext cx="6389138" cy="122872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buFont typeface="Arial"/>
              <a:buNone/>
            </a:pPr>
            <a:r>
              <a:rPr lang="en-GB" sz="2000" b="1" dirty="0">
                <a:latin typeface="Arial" panose="020B0604020202020204" pitchFamily="34" charset="0"/>
                <a:cs typeface="Arial" panose="020B0604020202020204" pitchFamily="34" charset="0"/>
              </a:rPr>
              <a:t>Video available at</a:t>
            </a:r>
            <a:endParaRPr lang="en-GB" sz="2000" dirty="0">
              <a:latin typeface="Arial" panose="020B0604020202020204" pitchFamily="34" charset="0"/>
              <a:cs typeface="Arial" panose="020B0604020202020204" pitchFamily="34" charset="0"/>
            </a:endParaRPr>
          </a:p>
          <a:p>
            <a:pPr marL="0" indent="0" fontAlgn="base">
              <a:buFont typeface="Arial"/>
              <a:buNone/>
            </a:pPr>
            <a:r>
              <a:rPr lang="en-GB" sz="2000" dirty="0">
                <a:latin typeface="Arial" panose="020B0604020202020204" pitchFamily="34" charset="0"/>
                <a:cs typeface="Arial" panose="020B0604020202020204" pitchFamily="34" charset="0"/>
                <a:hlinkClick r:id="rId2"/>
              </a:rPr>
              <a:t>www.youtube.com/watch?v=U_7srkZh_5k</a:t>
            </a:r>
            <a:endParaRPr lang="en-GB"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7" name="TextBox 1">
            <a:extLst>
              <a:ext uri="{FF2B5EF4-FFF2-40B4-BE49-F238E27FC236}">
                <a16:creationId xmlns:a16="http://schemas.microsoft.com/office/drawing/2014/main" id="{7BDFB9C8-30F8-7A4E-97EB-02C7E0D4DB42}"/>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8" name="Title 1">
            <a:extLst>
              <a:ext uri="{FF2B5EF4-FFF2-40B4-BE49-F238E27FC236}">
                <a16:creationId xmlns:a16="http://schemas.microsoft.com/office/drawing/2014/main" id="{4E9C323C-50C2-AA41-AF2F-714404AD83F5}"/>
              </a:ext>
            </a:extLst>
          </p:cNvPr>
          <p:cNvSpPr>
            <a:spLocks noGrp="1"/>
          </p:cNvSpPr>
          <p:nvPr>
            <p:ph type="title"/>
          </p:nvPr>
        </p:nvSpPr>
        <p:spPr>
          <a:xfrm>
            <a:off x="720000" y="720000"/>
            <a:ext cx="10879524" cy="943700"/>
          </a:xfrm>
        </p:spPr>
        <p:txBody>
          <a:bodyPr>
            <a:noAutofit/>
          </a:bodyPr>
          <a:lstStyle/>
          <a:p>
            <a:r>
              <a:rPr lang="en-GB" sz="2800" b="1" dirty="0">
                <a:cs typeface="Arial" panose="020B0604020202020204" pitchFamily="34" charset="0"/>
              </a:rPr>
              <a:t>Source 1: </a:t>
            </a:r>
            <a:br>
              <a:rPr lang="en-GB" sz="2800" b="1" dirty="0">
                <a:cs typeface="Arial" panose="020B0604020202020204" pitchFamily="34" charset="0"/>
              </a:rPr>
            </a:br>
            <a:r>
              <a:rPr lang="en-GB" sz="2800" b="1" dirty="0">
                <a:cs typeface="Arial" panose="020B0604020202020204" pitchFamily="34" charset="0"/>
              </a:rPr>
              <a:t>‘</a:t>
            </a:r>
            <a:r>
              <a:rPr lang="en-GB" sz="2800" dirty="0">
                <a:cs typeface="Arial" panose="020B0604020202020204" pitchFamily="34" charset="0"/>
              </a:rPr>
              <a:t>A child’s life during the Korean War’ (The story of </a:t>
            </a:r>
            <a:r>
              <a:rPr lang="en-GB" sz="2800" dirty="0" err="1">
                <a:cs typeface="Arial" panose="020B0604020202020204" pitchFamily="34" charset="0"/>
              </a:rPr>
              <a:t>Jeom</a:t>
            </a:r>
            <a:r>
              <a:rPr lang="en-GB" sz="2800" dirty="0">
                <a:cs typeface="Arial" panose="020B0604020202020204" pitchFamily="34" charset="0"/>
              </a:rPr>
              <a:t> Yong </a:t>
            </a:r>
            <a:r>
              <a:rPr lang="en-GB" sz="2800" dirty="0" err="1">
                <a:cs typeface="Arial" panose="020B0604020202020204" pitchFamily="34" charset="0"/>
              </a:rPr>
              <a:t>Yeum</a:t>
            </a:r>
            <a:r>
              <a:rPr lang="en-GB" sz="2800" dirty="0">
                <a:cs typeface="Arial" panose="020B0604020202020204" pitchFamily="34" charset="0"/>
              </a:rPr>
              <a:t>)</a:t>
            </a:r>
            <a:endParaRPr lang="en-GB" sz="2800" b="1" dirty="0">
              <a:cs typeface="Arial" panose="020B0604020202020204" pitchFamily="34" charset="0"/>
            </a:endParaRPr>
          </a:p>
        </p:txBody>
      </p:sp>
      <p:sp>
        <p:nvSpPr>
          <p:cNvPr id="9" name="TextBox 8">
            <a:extLst>
              <a:ext uri="{FF2B5EF4-FFF2-40B4-BE49-F238E27FC236}">
                <a16:creationId xmlns:a16="http://schemas.microsoft.com/office/drawing/2014/main" id="{9A52D20B-4435-5044-84BD-98F542F7D8C0}"/>
              </a:ext>
            </a:extLst>
          </p:cNvPr>
          <p:cNvSpPr txBox="1"/>
          <p:nvPr/>
        </p:nvSpPr>
        <p:spPr>
          <a:xfrm>
            <a:off x="720000" y="360000"/>
            <a:ext cx="27432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endParaRPr lang="en-US" b="1" dirty="0">
              <a:solidFill>
                <a:srgbClr val="0070C0"/>
              </a:solidFill>
              <a:cs typeface="Calibri"/>
            </a:endParaRPr>
          </a:p>
        </p:txBody>
      </p:sp>
    </p:spTree>
    <p:extLst>
      <p:ext uri="{BB962C8B-B14F-4D97-AF65-F5344CB8AC3E}">
        <p14:creationId xmlns:p14="http://schemas.microsoft.com/office/powerpoint/2010/main" val="214033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DB0465-BFE1-974F-B7A1-5044750ADF94}"/>
              </a:ext>
            </a:extLst>
          </p:cNvPr>
          <p:cNvSpPr/>
          <p:nvPr/>
        </p:nvSpPr>
        <p:spPr>
          <a:xfrm>
            <a:off x="720001" y="1676126"/>
            <a:ext cx="4814986" cy="4378122"/>
          </a:xfrm>
          <a:prstGeom prst="rect">
            <a:avLst/>
          </a:prstGeom>
        </p:spPr>
        <p:txBody>
          <a:bodyPr wrap="square" lIns="0" tIns="0" rIns="0" bIns="0">
            <a:spAutoFit/>
          </a:bodyPr>
          <a:lstStyle/>
          <a:p>
            <a:pPr>
              <a:lnSpc>
                <a:spcPct val="150000"/>
              </a:lnSpc>
              <a:spcAft>
                <a:spcPts val="600"/>
              </a:spcAft>
            </a:pPr>
            <a:r>
              <a:rPr lang="en-GB" sz="1300" b="1" dirty="0" err="1">
                <a:latin typeface="Arial" charset="0"/>
                <a:ea typeface="Arial" charset="0"/>
                <a:cs typeface="Arial" charset="0"/>
              </a:rPr>
              <a:t>Jŏng-yi’s</a:t>
            </a:r>
            <a:r>
              <a:rPr lang="en-GB" sz="1300" b="1" dirty="0">
                <a:latin typeface="Arial" charset="0"/>
                <a:ea typeface="Arial" charset="0"/>
                <a:cs typeface="Arial" charset="0"/>
              </a:rPr>
              <a:t> Family</a:t>
            </a:r>
          </a:p>
          <a:p>
            <a:pPr>
              <a:spcAft>
                <a:spcPts val="600"/>
              </a:spcAft>
            </a:pPr>
            <a:r>
              <a:rPr lang="en-GB" sz="1300" dirty="0">
                <a:latin typeface="Arial" charset="0"/>
                <a:ea typeface="Arial" charset="0"/>
                <a:cs typeface="Arial" charset="0"/>
              </a:rPr>
              <a:t>They walked all the way from </a:t>
            </a:r>
            <a:r>
              <a:rPr lang="en-GB" sz="1300" dirty="0" err="1">
                <a:latin typeface="Arial" charset="0"/>
                <a:ea typeface="Arial" charset="0"/>
                <a:cs typeface="Arial" charset="0"/>
              </a:rPr>
              <a:t>Chinnamp’o</a:t>
            </a:r>
            <a:r>
              <a:rPr lang="en-GB" sz="1300" dirty="0">
                <a:latin typeface="Arial" charset="0"/>
                <a:ea typeface="Arial" charset="0"/>
                <a:cs typeface="Arial" charset="0"/>
              </a:rPr>
              <a:t> in North Korea </a:t>
            </a:r>
            <a:br>
              <a:rPr lang="en-GB" sz="1300" dirty="0">
                <a:latin typeface="Arial" charset="0"/>
                <a:ea typeface="Arial" charset="0"/>
                <a:cs typeface="Arial" charset="0"/>
              </a:rPr>
            </a:br>
            <a:r>
              <a:rPr lang="en-GB" sz="1300" dirty="0">
                <a:latin typeface="Arial" charset="0"/>
                <a:ea typeface="Arial" charset="0"/>
                <a:cs typeface="Arial" charset="0"/>
              </a:rPr>
              <a:t>to </a:t>
            </a:r>
            <a:r>
              <a:rPr lang="en-GB" sz="1300" dirty="0" err="1">
                <a:latin typeface="Arial" charset="0"/>
                <a:ea typeface="Arial" charset="0"/>
                <a:cs typeface="Arial" charset="0"/>
              </a:rPr>
              <a:t>Hongsŏng</a:t>
            </a:r>
            <a:r>
              <a:rPr lang="en-GB" sz="1300" dirty="0">
                <a:latin typeface="Arial" charset="0"/>
                <a:ea typeface="Arial" charset="0"/>
                <a:cs typeface="Arial" charset="0"/>
              </a:rPr>
              <a:t> in South Korea’s </a:t>
            </a:r>
            <a:r>
              <a:rPr lang="en-GB" sz="1300" dirty="0" err="1">
                <a:latin typeface="Arial" charset="0"/>
                <a:ea typeface="Arial" charset="0"/>
                <a:cs typeface="Arial" charset="0"/>
              </a:rPr>
              <a:t>Ch'ungch’ŏng</a:t>
            </a:r>
            <a:r>
              <a:rPr lang="en-GB" sz="1300" dirty="0">
                <a:latin typeface="Arial" charset="0"/>
                <a:ea typeface="Arial" charset="0"/>
                <a:cs typeface="Arial" charset="0"/>
              </a:rPr>
              <a:t> Province.</a:t>
            </a:r>
            <a:br>
              <a:rPr lang="en-GB" sz="1300" dirty="0">
                <a:latin typeface="Arial" charset="0"/>
                <a:ea typeface="Arial" charset="0"/>
                <a:cs typeface="Arial" charset="0"/>
              </a:rPr>
            </a:br>
            <a:r>
              <a:rPr lang="en-GB" sz="1300" dirty="0">
                <a:latin typeface="Arial" charset="0"/>
                <a:ea typeface="Arial" charset="0"/>
                <a:cs typeface="Arial" charset="0"/>
              </a:rPr>
              <a:t>They walked and walked,</a:t>
            </a:r>
            <a:br>
              <a:rPr lang="en-GB" sz="1300" dirty="0">
                <a:latin typeface="Arial" charset="0"/>
                <a:ea typeface="Arial" charset="0"/>
                <a:cs typeface="Arial" charset="0"/>
              </a:rPr>
            </a:br>
            <a:r>
              <a:rPr lang="en-GB" sz="1300" dirty="0">
                <a:latin typeface="Arial" charset="0"/>
                <a:ea typeface="Arial" charset="0"/>
                <a:cs typeface="Arial" charset="0"/>
              </a:rPr>
              <a:t>for twenty days they fled.</a:t>
            </a:r>
          </a:p>
          <a:p>
            <a:pPr>
              <a:spcAft>
                <a:spcPts val="600"/>
              </a:spcAft>
            </a:pPr>
            <a:r>
              <a:rPr lang="en-GB" sz="1300" dirty="0">
                <a:latin typeface="Arial" charset="0"/>
                <a:ea typeface="Arial" charset="0"/>
                <a:cs typeface="Arial" charset="0"/>
              </a:rPr>
              <a:t>Yi </a:t>
            </a:r>
            <a:r>
              <a:rPr lang="en-GB" sz="1300" dirty="0" err="1">
                <a:latin typeface="Arial" charset="0"/>
                <a:ea typeface="Arial" charset="0"/>
                <a:cs typeface="Arial" charset="0"/>
              </a:rPr>
              <a:t>Jŏn-hae</a:t>
            </a:r>
            <a:r>
              <a:rPr lang="en-GB" sz="1300" dirty="0">
                <a:latin typeface="Arial" charset="0"/>
                <a:ea typeface="Arial" charset="0"/>
                <a:cs typeface="Arial" charset="0"/>
              </a:rPr>
              <a:t> </a:t>
            </a:r>
            <a:br>
              <a:rPr lang="en-GB" sz="1300" dirty="0">
                <a:latin typeface="Arial" charset="0"/>
                <a:ea typeface="Arial" charset="0"/>
                <a:cs typeface="Arial" charset="0"/>
              </a:rPr>
            </a:br>
            <a:r>
              <a:rPr lang="en-GB" sz="1300" dirty="0">
                <a:latin typeface="Arial" charset="0"/>
                <a:ea typeface="Arial" charset="0"/>
                <a:cs typeface="Arial" charset="0"/>
              </a:rPr>
              <a:t>and her sister Yi </a:t>
            </a:r>
            <a:r>
              <a:rPr lang="en-GB" sz="1300" dirty="0" err="1">
                <a:latin typeface="Arial" charset="0"/>
                <a:ea typeface="Arial" charset="0"/>
                <a:cs typeface="Arial" charset="0"/>
              </a:rPr>
              <a:t>Jŏng-yi</a:t>
            </a:r>
            <a:br>
              <a:rPr lang="en-GB" sz="1300" dirty="0">
                <a:latin typeface="Arial" charset="0"/>
                <a:ea typeface="Arial" charset="0"/>
                <a:cs typeface="Arial" charset="0"/>
              </a:rPr>
            </a:br>
            <a:r>
              <a:rPr lang="en-GB" sz="1300" dirty="0">
                <a:latin typeface="Arial" charset="0"/>
                <a:ea typeface="Arial" charset="0"/>
                <a:cs typeface="Arial" charset="0"/>
              </a:rPr>
              <a:t>with their parents following them.</a:t>
            </a:r>
          </a:p>
          <a:p>
            <a:pPr>
              <a:spcAft>
                <a:spcPts val="600"/>
              </a:spcAft>
            </a:pPr>
            <a:r>
              <a:rPr lang="en-GB" sz="1300" dirty="0">
                <a:latin typeface="Arial" charset="0"/>
                <a:ea typeface="Arial" charset="0"/>
                <a:cs typeface="Arial" charset="0"/>
              </a:rPr>
              <a:t>All day long walking with nothing to eat.</a:t>
            </a:r>
            <a:br>
              <a:rPr lang="en-GB" sz="1300" dirty="0">
                <a:latin typeface="Arial" charset="0"/>
                <a:ea typeface="Arial" charset="0"/>
                <a:cs typeface="Arial" charset="0"/>
              </a:rPr>
            </a:br>
            <a:r>
              <a:rPr lang="en-GB" sz="1300" dirty="0">
                <a:latin typeface="Arial" charset="0"/>
                <a:ea typeface="Arial" charset="0"/>
                <a:cs typeface="Arial" charset="0"/>
              </a:rPr>
              <a:t>When they found a well they drank </a:t>
            </a:r>
            <a:br>
              <a:rPr lang="en-GB" sz="1300" dirty="0">
                <a:latin typeface="Arial" charset="0"/>
                <a:ea typeface="Arial" charset="0"/>
                <a:cs typeface="Arial" charset="0"/>
              </a:rPr>
            </a:br>
            <a:r>
              <a:rPr lang="en-GB" sz="1300" dirty="0">
                <a:latin typeface="Arial" charset="0"/>
                <a:ea typeface="Arial" charset="0"/>
                <a:cs typeface="Arial" charset="0"/>
              </a:rPr>
              <a:t>then walked on in the flesh-biting cold.</a:t>
            </a:r>
          </a:p>
          <a:p>
            <a:pPr>
              <a:spcAft>
                <a:spcPts val="600"/>
              </a:spcAft>
            </a:pPr>
            <a:r>
              <a:rPr lang="en-GB" sz="1300" dirty="0">
                <a:latin typeface="Arial" charset="0"/>
                <a:ea typeface="Arial" charset="0"/>
                <a:cs typeface="Arial" charset="0"/>
              </a:rPr>
              <a:t>They dreaded the American troops</a:t>
            </a:r>
            <a:br>
              <a:rPr lang="en-GB" sz="1300" dirty="0">
                <a:latin typeface="Arial" charset="0"/>
                <a:ea typeface="Arial" charset="0"/>
                <a:cs typeface="Arial" charset="0"/>
              </a:rPr>
            </a:br>
            <a:r>
              <a:rPr lang="en-GB" sz="1300" dirty="0">
                <a:latin typeface="Arial" charset="0"/>
                <a:ea typeface="Arial" charset="0"/>
                <a:cs typeface="Arial" charset="0"/>
              </a:rPr>
              <a:t>so they smeared their clothes</a:t>
            </a:r>
            <a:br>
              <a:rPr lang="en-GB" sz="1300" dirty="0">
                <a:latin typeface="Arial" charset="0"/>
                <a:ea typeface="Arial" charset="0"/>
                <a:cs typeface="Arial" charset="0"/>
              </a:rPr>
            </a:br>
            <a:r>
              <a:rPr lang="en-GB" sz="1300" dirty="0">
                <a:latin typeface="Arial" charset="0"/>
                <a:ea typeface="Arial" charset="0"/>
                <a:cs typeface="Arial" charset="0"/>
              </a:rPr>
              <a:t>with their own shit. </a:t>
            </a:r>
          </a:p>
          <a:p>
            <a:pPr>
              <a:spcAft>
                <a:spcPts val="600"/>
              </a:spcAft>
            </a:pPr>
            <a:r>
              <a:rPr lang="en-GB" sz="1300" dirty="0">
                <a:latin typeface="Arial" charset="0"/>
                <a:ea typeface="Arial" charset="0"/>
                <a:cs typeface="Arial" charset="0"/>
              </a:rPr>
              <a:t>They spread soot from kitchen chimneys </a:t>
            </a:r>
            <a:br>
              <a:rPr lang="en-GB" sz="1300" dirty="0">
                <a:latin typeface="Arial" charset="0"/>
                <a:ea typeface="Arial" charset="0"/>
                <a:cs typeface="Arial" charset="0"/>
              </a:rPr>
            </a:br>
            <a:r>
              <a:rPr lang="en-GB" sz="1300" dirty="0">
                <a:latin typeface="Arial" charset="0"/>
                <a:ea typeface="Arial" charset="0"/>
                <a:cs typeface="Arial" charset="0"/>
              </a:rPr>
              <a:t>over their faces.</a:t>
            </a:r>
            <a:br>
              <a:rPr lang="en-GB" sz="1300" dirty="0">
                <a:latin typeface="Arial" charset="0"/>
                <a:ea typeface="Arial" charset="0"/>
                <a:cs typeface="Arial" charset="0"/>
              </a:rPr>
            </a:br>
            <a:r>
              <a:rPr lang="en-GB" sz="1300" dirty="0">
                <a:latin typeface="Arial" charset="0"/>
                <a:ea typeface="Arial" charset="0"/>
                <a:cs typeface="Arial" charset="0"/>
              </a:rPr>
              <a:t>The mother became</a:t>
            </a:r>
            <a:br>
              <a:rPr lang="en-GB" sz="1300" dirty="0">
                <a:latin typeface="Arial" charset="0"/>
                <a:ea typeface="Arial" charset="0"/>
                <a:cs typeface="Arial" charset="0"/>
              </a:rPr>
            </a:br>
            <a:r>
              <a:rPr lang="en-GB" sz="1300" dirty="0">
                <a:latin typeface="Arial" charset="0"/>
                <a:ea typeface="Arial" charset="0"/>
                <a:cs typeface="Arial" charset="0"/>
              </a:rPr>
              <a:t>a beggar-mom,</a:t>
            </a:r>
            <a:br>
              <a:rPr lang="en-GB" sz="1300" dirty="0">
                <a:latin typeface="Arial" charset="0"/>
                <a:ea typeface="Arial" charset="0"/>
                <a:cs typeface="Arial" charset="0"/>
              </a:rPr>
            </a:br>
            <a:r>
              <a:rPr lang="en-GB" sz="1300" dirty="0">
                <a:latin typeface="Arial" charset="0"/>
                <a:ea typeface="Arial" charset="0"/>
                <a:cs typeface="Arial" charset="0"/>
              </a:rPr>
              <a:t>her daughters beggar kids. </a:t>
            </a:r>
          </a:p>
        </p:txBody>
      </p:sp>
      <p:sp>
        <p:nvSpPr>
          <p:cNvPr id="5" name="Rectangle 4">
            <a:extLst>
              <a:ext uri="{FF2B5EF4-FFF2-40B4-BE49-F238E27FC236}">
                <a16:creationId xmlns:a16="http://schemas.microsoft.com/office/drawing/2014/main" id="{A34ABD0F-90A8-481D-BE50-C94903AAE2F3}"/>
              </a:ext>
            </a:extLst>
          </p:cNvPr>
          <p:cNvSpPr/>
          <p:nvPr/>
        </p:nvSpPr>
        <p:spPr>
          <a:xfrm>
            <a:off x="5534986" y="2017305"/>
            <a:ext cx="6096000" cy="4078039"/>
          </a:xfrm>
          <a:prstGeom prst="rect">
            <a:avLst/>
          </a:prstGeom>
        </p:spPr>
        <p:txBody>
          <a:bodyPr lIns="0" tIns="0" rIns="0" bIns="0">
            <a:spAutoFit/>
          </a:bodyPr>
          <a:lstStyle/>
          <a:p>
            <a:pPr>
              <a:spcAft>
                <a:spcPts val="600"/>
              </a:spcAft>
            </a:pPr>
            <a:r>
              <a:rPr lang="en-GB" sz="1300" dirty="0">
                <a:latin typeface="Arial" charset="0"/>
                <a:ea typeface="Arial" charset="0"/>
                <a:cs typeface="Arial" charset="0"/>
              </a:rPr>
              <a:t>Their bodies stank of shit.</a:t>
            </a:r>
            <a:br>
              <a:rPr lang="en-GB" sz="1300" dirty="0">
                <a:latin typeface="Arial" charset="0"/>
                <a:ea typeface="Arial" charset="0"/>
                <a:cs typeface="Arial" charset="0"/>
              </a:rPr>
            </a:br>
            <a:r>
              <a:rPr lang="en-GB" sz="1300" dirty="0">
                <a:latin typeface="Arial" charset="0"/>
                <a:ea typeface="Arial" charset="0"/>
                <a:cs typeface="Arial" charset="0"/>
              </a:rPr>
              <a:t>Instead of American troops, dogs came running.</a:t>
            </a:r>
          </a:p>
          <a:p>
            <a:pPr>
              <a:spcAft>
                <a:spcPts val="600"/>
              </a:spcAft>
            </a:pPr>
            <a:r>
              <a:rPr lang="en-GB" sz="1300" dirty="0">
                <a:latin typeface="Arial" charset="0"/>
                <a:ea typeface="Arial" charset="0"/>
                <a:cs typeface="Arial" charset="0"/>
              </a:rPr>
              <a:t>Their robust father </a:t>
            </a:r>
            <a:br>
              <a:rPr lang="en-GB" sz="1300" dirty="0">
                <a:latin typeface="Arial" charset="0"/>
                <a:ea typeface="Arial" charset="0"/>
                <a:cs typeface="Arial" charset="0"/>
              </a:rPr>
            </a:br>
            <a:r>
              <a:rPr lang="en-GB" sz="1300" dirty="0">
                <a:latin typeface="Arial" charset="0"/>
                <a:ea typeface="Arial" charset="0"/>
                <a:cs typeface="Arial" charset="0"/>
              </a:rPr>
              <a:t>likewise </a:t>
            </a:r>
            <a:br>
              <a:rPr lang="en-GB" sz="1300" dirty="0">
                <a:latin typeface="Arial" charset="0"/>
                <a:ea typeface="Arial" charset="0"/>
                <a:cs typeface="Arial" charset="0"/>
              </a:rPr>
            </a:br>
            <a:r>
              <a:rPr lang="en-GB" sz="1300" dirty="0">
                <a:latin typeface="Arial" charset="0"/>
                <a:ea typeface="Arial" charset="0"/>
                <a:cs typeface="Arial" charset="0"/>
              </a:rPr>
              <a:t>blackened his face. The teeth inside his lips looked stronger still.</a:t>
            </a:r>
            <a:r>
              <a:rPr lang="en-GB" sz="1300" b="1" dirty="0">
                <a:latin typeface="Arial" charset="0"/>
                <a:ea typeface="Arial" charset="0"/>
                <a:cs typeface="Arial" charset="0"/>
              </a:rPr>
              <a:t> </a:t>
            </a:r>
          </a:p>
          <a:p>
            <a:pPr>
              <a:spcAft>
                <a:spcPts val="600"/>
              </a:spcAft>
            </a:pPr>
            <a:r>
              <a:rPr lang="en-GB" sz="1300" dirty="0">
                <a:latin typeface="Arial" charset="0"/>
                <a:ea typeface="Arial" charset="0"/>
                <a:cs typeface="Arial" charset="0"/>
              </a:rPr>
              <a:t>When snow fell </a:t>
            </a:r>
            <a:br>
              <a:rPr lang="en-GB" sz="1300" dirty="0">
                <a:latin typeface="Arial" charset="0"/>
                <a:ea typeface="Arial" charset="0"/>
                <a:cs typeface="Arial" charset="0"/>
              </a:rPr>
            </a:br>
            <a:r>
              <a:rPr lang="en-GB" sz="1300" dirty="0">
                <a:latin typeface="Arial" charset="0"/>
                <a:ea typeface="Arial" charset="0"/>
                <a:cs typeface="Arial" charset="0"/>
              </a:rPr>
              <a:t>they ventured into a village </a:t>
            </a:r>
            <a:br>
              <a:rPr lang="en-GB" sz="1300" dirty="0">
                <a:latin typeface="Arial" charset="0"/>
                <a:ea typeface="Arial" charset="0"/>
                <a:cs typeface="Arial" charset="0"/>
              </a:rPr>
            </a:br>
            <a:r>
              <a:rPr lang="en-GB" sz="1300" dirty="0">
                <a:latin typeface="Arial" charset="0"/>
                <a:ea typeface="Arial" charset="0"/>
                <a:cs typeface="Arial" charset="0"/>
              </a:rPr>
              <a:t>and were saved by a shed </a:t>
            </a:r>
            <a:br>
              <a:rPr lang="en-GB" sz="1300" dirty="0">
                <a:latin typeface="Arial" charset="0"/>
                <a:ea typeface="Arial" charset="0"/>
                <a:cs typeface="Arial" charset="0"/>
              </a:rPr>
            </a:br>
            <a:r>
              <a:rPr lang="en-GB" sz="1300" dirty="0">
                <a:latin typeface="Arial" charset="0"/>
                <a:ea typeface="Arial" charset="0"/>
                <a:cs typeface="Arial" charset="0"/>
              </a:rPr>
              <a:t>or an empty cowstall.</a:t>
            </a:r>
          </a:p>
          <a:p>
            <a:pPr>
              <a:spcAft>
                <a:spcPts val="600"/>
              </a:spcAft>
            </a:pPr>
            <a:r>
              <a:rPr lang="en-GB" sz="1300" dirty="0">
                <a:latin typeface="Arial" charset="0"/>
                <a:ea typeface="Arial" charset="0"/>
                <a:cs typeface="Arial" charset="0"/>
              </a:rPr>
              <a:t>Three hundred miles they walked, </a:t>
            </a:r>
            <a:br>
              <a:rPr lang="en-GB" sz="1300" dirty="0">
                <a:latin typeface="Arial" charset="0"/>
                <a:ea typeface="Arial" charset="0"/>
                <a:cs typeface="Arial" charset="0"/>
              </a:rPr>
            </a:br>
            <a:r>
              <a:rPr lang="en-GB" sz="1300" dirty="0">
                <a:latin typeface="Arial" charset="0"/>
                <a:ea typeface="Arial" charset="0"/>
                <a:cs typeface="Arial" charset="0"/>
              </a:rPr>
              <a:t>arrived at </a:t>
            </a:r>
            <a:r>
              <a:rPr lang="en-GB" sz="1300" dirty="0" err="1">
                <a:latin typeface="Arial" charset="0"/>
                <a:ea typeface="Arial" charset="0"/>
                <a:cs typeface="Arial" charset="0"/>
              </a:rPr>
              <a:t>Hongsŏng</a:t>
            </a:r>
            <a:r>
              <a:rPr lang="en-GB" sz="1300" dirty="0">
                <a:latin typeface="Arial" charset="0"/>
                <a:ea typeface="Arial" charset="0"/>
                <a:cs typeface="Arial" charset="0"/>
              </a:rPr>
              <a:t>, settled there.</a:t>
            </a:r>
          </a:p>
          <a:p>
            <a:pPr>
              <a:spcAft>
                <a:spcPts val="600"/>
              </a:spcAft>
            </a:pPr>
            <a:r>
              <a:rPr lang="en-GB" sz="1300" dirty="0">
                <a:latin typeface="Arial" charset="0"/>
                <a:ea typeface="Arial" charset="0"/>
                <a:cs typeface="Arial" charset="0"/>
              </a:rPr>
              <a:t>When China attacked in January ’51, </a:t>
            </a:r>
            <a:br>
              <a:rPr lang="en-GB" sz="1300" dirty="0">
                <a:latin typeface="Arial" charset="0"/>
                <a:ea typeface="Arial" charset="0"/>
                <a:cs typeface="Arial" charset="0"/>
              </a:rPr>
            </a:br>
            <a:r>
              <a:rPr lang="en-GB" sz="1300" dirty="0">
                <a:latin typeface="Arial" charset="0"/>
                <a:ea typeface="Arial" charset="0"/>
                <a:cs typeface="Arial" charset="0"/>
              </a:rPr>
              <a:t>they never reached there, </a:t>
            </a:r>
            <a:br>
              <a:rPr lang="en-GB" sz="1300" dirty="0">
                <a:latin typeface="Arial" charset="0"/>
                <a:ea typeface="Arial" charset="0"/>
                <a:cs typeface="Arial" charset="0"/>
              </a:rPr>
            </a:br>
            <a:r>
              <a:rPr lang="en-GB" sz="1300" dirty="0">
                <a:latin typeface="Arial" charset="0"/>
                <a:ea typeface="Arial" charset="0"/>
                <a:cs typeface="Arial" charset="0"/>
              </a:rPr>
              <a:t>being held back near the 38th parallel.</a:t>
            </a:r>
            <a:br>
              <a:rPr lang="en-GB" sz="1300" dirty="0">
                <a:latin typeface="Arial" charset="0"/>
                <a:ea typeface="Arial" charset="0"/>
                <a:cs typeface="Arial" charset="0"/>
              </a:rPr>
            </a:br>
            <a:r>
              <a:rPr lang="en-GB" sz="1300" dirty="0">
                <a:latin typeface="Arial" charset="0"/>
                <a:ea typeface="Arial" charset="0"/>
                <a:cs typeface="Arial" charset="0"/>
              </a:rPr>
              <a:t>They began a new life amidst the hills and fields of </a:t>
            </a:r>
            <a:r>
              <a:rPr lang="en-GB" sz="1300" dirty="0" err="1">
                <a:latin typeface="Arial" charset="0"/>
                <a:ea typeface="Arial" charset="0"/>
                <a:cs typeface="Arial" charset="0"/>
              </a:rPr>
              <a:t>Hongsŏng</a:t>
            </a:r>
            <a:r>
              <a:rPr lang="en-GB" sz="1300" dirty="0">
                <a:latin typeface="Arial" charset="0"/>
                <a:ea typeface="Arial" charset="0"/>
                <a:cs typeface="Arial" charset="0"/>
              </a:rPr>
              <a:t>,</a:t>
            </a:r>
            <a:br>
              <a:rPr lang="en-GB" sz="1300" dirty="0">
                <a:latin typeface="Arial" charset="0"/>
                <a:ea typeface="Arial" charset="0"/>
                <a:cs typeface="Arial" charset="0"/>
              </a:rPr>
            </a:br>
            <a:r>
              <a:rPr lang="en-GB" sz="1300" dirty="0">
                <a:latin typeface="Arial" charset="0"/>
                <a:ea typeface="Arial" charset="0"/>
                <a:cs typeface="Arial" charset="0"/>
              </a:rPr>
              <a:t>purchased a big hospital. </a:t>
            </a:r>
          </a:p>
          <a:p>
            <a:pPr>
              <a:spcAft>
                <a:spcPts val="600"/>
              </a:spcAft>
            </a:pPr>
            <a:r>
              <a:rPr lang="en-GB" sz="1300" dirty="0">
                <a:latin typeface="Arial" charset="0"/>
                <a:ea typeface="Arial" charset="0"/>
                <a:cs typeface="Arial" charset="0"/>
              </a:rPr>
              <a:t>One daughter, Yi </a:t>
            </a:r>
            <a:r>
              <a:rPr lang="en-GB" sz="1300" dirty="0" err="1">
                <a:latin typeface="Arial" charset="0"/>
                <a:ea typeface="Arial" charset="0"/>
                <a:cs typeface="Arial" charset="0"/>
              </a:rPr>
              <a:t>Jŏng-yi</a:t>
            </a:r>
            <a:r>
              <a:rPr lang="en-GB" sz="1300" dirty="0">
                <a:latin typeface="Arial" charset="0"/>
                <a:ea typeface="Arial" charset="0"/>
                <a:cs typeface="Arial" charset="0"/>
              </a:rPr>
              <a:t> got married, </a:t>
            </a:r>
            <a:br>
              <a:rPr lang="en-GB" sz="1300" dirty="0">
                <a:latin typeface="Arial" charset="0"/>
                <a:ea typeface="Arial" charset="0"/>
                <a:cs typeface="Arial" charset="0"/>
              </a:rPr>
            </a:br>
            <a:r>
              <a:rPr lang="en-GB" sz="1300" dirty="0">
                <a:latin typeface="Arial" charset="0"/>
                <a:ea typeface="Arial" charset="0"/>
                <a:cs typeface="Arial" charset="0"/>
              </a:rPr>
              <a:t>became the poet Kim Young-Moo’s wife. Never late for Mass.</a:t>
            </a:r>
            <a:r>
              <a:rPr lang="en-GB" sz="1300" b="1" dirty="0">
                <a:latin typeface="Arial" charset="0"/>
                <a:ea typeface="Arial" charset="0"/>
                <a:cs typeface="Arial" charset="0"/>
              </a:rPr>
              <a:t> </a:t>
            </a:r>
            <a:endParaRPr lang="en-GB" sz="1300" dirty="0">
              <a:latin typeface="Arial" charset="0"/>
              <a:ea typeface="Arial" charset="0"/>
              <a:cs typeface="Arial" charset="0"/>
            </a:endParaRPr>
          </a:p>
        </p:txBody>
      </p:sp>
      <p:sp>
        <p:nvSpPr>
          <p:cNvPr id="7" name="TextBox 1">
            <a:extLst>
              <a:ext uri="{FF2B5EF4-FFF2-40B4-BE49-F238E27FC236}">
                <a16:creationId xmlns:a16="http://schemas.microsoft.com/office/drawing/2014/main" id="{F0FB586C-3489-5E41-9530-0E4820C3B6D8}"/>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8" name="TextBox 7">
            <a:extLst>
              <a:ext uri="{FF2B5EF4-FFF2-40B4-BE49-F238E27FC236}">
                <a16:creationId xmlns:a16="http://schemas.microsoft.com/office/drawing/2014/main" id="{067ABE60-2567-D24E-806E-5B182199BD73}"/>
              </a:ext>
            </a:extLst>
          </p:cNvPr>
          <p:cNvSpPr txBox="1"/>
          <p:nvPr/>
        </p:nvSpPr>
        <p:spPr>
          <a:xfrm>
            <a:off x="720000" y="720000"/>
            <a:ext cx="6236413" cy="861774"/>
          </a:xfrm>
          <a:prstGeom prst="rect">
            <a:avLst/>
          </a:prstGeom>
          <a:noFill/>
        </p:spPr>
        <p:txBody>
          <a:bodyPr wrap="square" lIns="0" tIns="0" rIns="0" bIns="0" rtlCol="0">
            <a:noAutofit/>
          </a:bodyPr>
          <a:lstStyle/>
          <a:p>
            <a:r>
              <a:rPr lang="en-US" sz="2800" b="1" dirty="0">
                <a:latin typeface="Arial" charset="0"/>
                <a:ea typeface="Arial" charset="0"/>
                <a:cs typeface="Arial" charset="0"/>
              </a:rPr>
              <a:t>Source 2: </a:t>
            </a:r>
            <a:br>
              <a:rPr lang="en-US" sz="2800" b="1" dirty="0">
                <a:latin typeface="Arial" charset="0"/>
                <a:ea typeface="Arial" charset="0"/>
                <a:cs typeface="Arial" charset="0"/>
              </a:rPr>
            </a:br>
            <a:r>
              <a:rPr lang="en-GB" sz="2800" dirty="0">
                <a:solidFill>
                  <a:srgbClr val="201F1E"/>
                </a:solidFill>
                <a:latin typeface="Arial" charset="0"/>
                <a:ea typeface="Arial" charset="0"/>
                <a:cs typeface="Arial" charset="0"/>
              </a:rPr>
              <a:t>A poem by </a:t>
            </a:r>
            <a:r>
              <a:rPr lang="en-GB" sz="2800" dirty="0" err="1">
                <a:solidFill>
                  <a:srgbClr val="201F1E"/>
                </a:solidFill>
                <a:latin typeface="Arial" charset="0"/>
                <a:ea typeface="Arial" charset="0"/>
                <a:cs typeface="Arial" charset="0"/>
              </a:rPr>
              <a:t>Ko</a:t>
            </a:r>
            <a:r>
              <a:rPr lang="en-GB" sz="2800" dirty="0">
                <a:solidFill>
                  <a:srgbClr val="201F1E"/>
                </a:solidFill>
                <a:latin typeface="Arial" charset="0"/>
                <a:ea typeface="Arial" charset="0"/>
                <a:cs typeface="Arial" charset="0"/>
              </a:rPr>
              <a:t> Un -</a:t>
            </a:r>
            <a:r>
              <a:rPr lang="en-GB" sz="2800" dirty="0">
                <a:solidFill>
                  <a:srgbClr val="0A0A0A"/>
                </a:solidFill>
                <a:latin typeface="Arial" charset="0"/>
                <a:ea typeface="Arial" charset="0"/>
                <a:cs typeface="Arial" charset="0"/>
              </a:rPr>
              <a:t>Yi </a:t>
            </a:r>
          </a:p>
        </p:txBody>
      </p:sp>
      <p:sp>
        <p:nvSpPr>
          <p:cNvPr id="9" name="TextBox 8">
            <a:extLst>
              <a:ext uri="{FF2B5EF4-FFF2-40B4-BE49-F238E27FC236}">
                <a16:creationId xmlns:a16="http://schemas.microsoft.com/office/drawing/2014/main" id="{06C33E61-1504-654D-9DC2-7B39F5D3B9F7}"/>
              </a:ext>
            </a:extLst>
          </p:cNvPr>
          <p:cNvSpPr txBox="1"/>
          <p:nvPr/>
        </p:nvSpPr>
        <p:spPr>
          <a:xfrm>
            <a:off x="720000" y="360000"/>
            <a:ext cx="27432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endParaRPr lang="en-US" b="1" dirty="0">
              <a:solidFill>
                <a:srgbClr val="0070C0"/>
              </a:solidFill>
              <a:cs typeface="Calibri"/>
            </a:endParaRPr>
          </a:p>
        </p:txBody>
      </p:sp>
    </p:spTree>
    <p:extLst>
      <p:ext uri="{BB962C8B-B14F-4D97-AF65-F5344CB8AC3E}">
        <p14:creationId xmlns:p14="http://schemas.microsoft.com/office/powerpoint/2010/main" val="13379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F73B8B-13BC-4534-8291-2CEE469D3A42}"/>
              </a:ext>
            </a:extLst>
          </p:cNvPr>
          <p:cNvPicPr>
            <a:picLocks noChangeAspect="1"/>
          </p:cNvPicPr>
          <p:nvPr/>
        </p:nvPicPr>
        <p:blipFill rotWithShape="1">
          <a:blip r:embed="rId3"/>
          <a:srcRect l="5520" t="17223" r="28230" b="17407"/>
          <a:stretch/>
        </p:blipFill>
        <p:spPr>
          <a:xfrm>
            <a:off x="720000" y="3049799"/>
            <a:ext cx="4622080" cy="2565400"/>
          </a:xfrm>
          <a:prstGeom prst="rect">
            <a:avLst/>
          </a:prstGeom>
        </p:spPr>
      </p:pic>
      <p:pic>
        <p:nvPicPr>
          <p:cNvPr id="8" name="Picture 7">
            <a:extLst>
              <a:ext uri="{FF2B5EF4-FFF2-40B4-BE49-F238E27FC236}">
                <a16:creationId xmlns:a16="http://schemas.microsoft.com/office/drawing/2014/main" id="{0D0CA6C0-04E3-4E5F-AE88-50B47B497594}"/>
              </a:ext>
            </a:extLst>
          </p:cNvPr>
          <p:cNvPicPr>
            <a:picLocks noChangeAspect="1"/>
          </p:cNvPicPr>
          <p:nvPr/>
        </p:nvPicPr>
        <p:blipFill rotWithShape="1">
          <a:blip r:embed="rId4"/>
          <a:srcRect l="5937" t="18703" r="29583" b="16852"/>
          <a:stretch/>
        </p:blipFill>
        <p:spPr>
          <a:xfrm>
            <a:off x="6430752" y="3049799"/>
            <a:ext cx="4563168" cy="2565400"/>
          </a:xfrm>
          <a:prstGeom prst="rect">
            <a:avLst/>
          </a:prstGeom>
        </p:spPr>
      </p:pic>
      <p:sp>
        <p:nvSpPr>
          <p:cNvPr id="9" name="TextBox 1">
            <a:extLst>
              <a:ext uri="{FF2B5EF4-FFF2-40B4-BE49-F238E27FC236}">
                <a16:creationId xmlns:a16="http://schemas.microsoft.com/office/drawing/2014/main" id="{ED5BD4C8-2663-724E-BB0F-493EDBFF0284}"/>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itle 1">
            <a:extLst>
              <a:ext uri="{FF2B5EF4-FFF2-40B4-BE49-F238E27FC236}">
                <a16:creationId xmlns:a16="http://schemas.microsoft.com/office/drawing/2014/main" id="{8478DE4C-E0E4-5344-99D5-0069006F0980}"/>
              </a:ext>
            </a:extLst>
          </p:cNvPr>
          <p:cNvSpPr>
            <a:spLocks noGrp="1"/>
          </p:cNvSpPr>
          <p:nvPr>
            <p:ph type="title"/>
          </p:nvPr>
        </p:nvSpPr>
        <p:spPr>
          <a:xfrm>
            <a:off x="720000" y="1440000"/>
            <a:ext cx="4630498" cy="943700"/>
          </a:xfrm>
        </p:spPr>
        <p:txBody>
          <a:bodyPr>
            <a:noAutofit/>
          </a:bodyPr>
          <a:lstStyle/>
          <a:p>
            <a:r>
              <a:rPr lang="en-GB" sz="2000" b="1" dirty="0">
                <a:cs typeface="Arial" panose="020B0604020202020204" pitchFamily="34" charset="0"/>
              </a:rPr>
              <a:t>Source 3: </a:t>
            </a:r>
            <a:br>
              <a:rPr lang="en-GB" sz="2000" b="1" dirty="0">
                <a:cs typeface="Arial" panose="020B0604020202020204" pitchFamily="34" charset="0"/>
              </a:rPr>
            </a:br>
            <a:r>
              <a:rPr lang="en-GB" sz="2000" dirty="0">
                <a:solidFill>
                  <a:srgbClr val="201F1E"/>
                </a:solidFill>
              </a:rPr>
              <a:t>Lee Ji-</a:t>
            </a:r>
            <a:r>
              <a:rPr lang="en-GB" sz="2000" dirty="0" err="1">
                <a:solidFill>
                  <a:srgbClr val="201F1E"/>
                </a:solidFill>
              </a:rPr>
              <a:t>yeon’s</a:t>
            </a:r>
            <a:r>
              <a:rPr lang="en-GB" sz="2000" dirty="0">
                <a:solidFill>
                  <a:srgbClr val="201F1E"/>
                </a:solidFill>
              </a:rPr>
              <a:t> tearful reunion with her North Korean brother – family separation</a:t>
            </a:r>
            <a:br>
              <a:rPr lang="en-GB" sz="2000" dirty="0">
                <a:solidFill>
                  <a:srgbClr val="201F1E"/>
                </a:solidFill>
              </a:rPr>
            </a:br>
            <a:endParaRPr lang="en-GB" sz="2000" b="1" dirty="0">
              <a:cs typeface="Arial" panose="020B0604020202020204" pitchFamily="34" charset="0"/>
            </a:endParaRPr>
          </a:p>
        </p:txBody>
      </p:sp>
      <p:sp>
        <p:nvSpPr>
          <p:cNvPr id="11" name="Action Button: Forward or Next 10">
            <a:hlinkClick r:id="rId5" highlightClick="1"/>
            <a:extLst>
              <a:ext uri="{FF2B5EF4-FFF2-40B4-BE49-F238E27FC236}">
                <a16:creationId xmlns:a16="http://schemas.microsoft.com/office/drawing/2014/main" id="{8C7BEF3E-3B5C-AE42-9D24-4E7C12FC81C3}"/>
              </a:ext>
            </a:extLst>
          </p:cNvPr>
          <p:cNvSpPr/>
          <p:nvPr/>
        </p:nvSpPr>
        <p:spPr>
          <a:xfrm>
            <a:off x="2518250" y="3794798"/>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Forward or Next 11">
            <a:hlinkClick r:id="rId6" highlightClick="1"/>
            <a:extLst>
              <a:ext uri="{FF2B5EF4-FFF2-40B4-BE49-F238E27FC236}">
                <a16:creationId xmlns:a16="http://schemas.microsoft.com/office/drawing/2014/main" id="{FE3753D7-B9C8-6F44-95CE-7BA21AAFBE86}"/>
              </a:ext>
            </a:extLst>
          </p:cNvPr>
          <p:cNvSpPr/>
          <p:nvPr/>
        </p:nvSpPr>
        <p:spPr>
          <a:xfrm>
            <a:off x="8129768" y="3794798"/>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1EB00D7-DD44-AC4E-BD0A-F740C0A94DD1}"/>
              </a:ext>
            </a:extLst>
          </p:cNvPr>
          <p:cNvSpPr txBox="1">
            <a:spLocks/>
          </p:cNvSpPr>
          <p:nvPr/>
        </p:nvSpPr>
        <p:spPr>
          <a:xfrm>
            <a:off x="6452980" y="1440000"/>
            <a:ext cx="4630498" cy="9437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GB" sz="2000" b="1" dirty="0">
                <a:cs typeface="Arial" panose="020B0604020202020204" pitchFamily="34" charset="0"/>
              </a:rPr>
              <a:t>Source 4: </a:t>
            </a:r>
            <a:br>
              <a:rPr lang="en-GB" sz="2000" b="1" dirty="0">
                <a:cs typeface="Arial" panose="020B0604020202020204" pitchFamily="34" charset="0"/>
              </a:rPr>
            </a:br>
            <a:r>
              <a:rPr lang="en-GB" sz="2000" b="1" dirty="0">
                <a:solidFill>
                  <a:srgbClr val="201F1E"/>
                </a:solidFill>
              </a:rPr>
              <a:t>‘</a:t>
            </a:r>
            <a:r>
              <a:rPr lang="en-GB" sz="2000" dirty="0">
                <a:solidFill>
                  <a:srgbClr val="201F1E"/>
                </a:solidFill>
              </a:rPr>
              <a:t>My war story’ – Song </a:t>
            </a:r>
            <a:r>
              <a:rPr lang="en-GB" sz="2000" dirty="0" err="1">
                <a:solidFill>
                  <a:srgbClr val="201F1E"/>
                </a:solidFill>
              </a:rPr>
              <a:t>Hae</a:t>
            </a:r>
            <a:r>
              <a:rPr lang="en-GB" sz="2000" dirty="0">
                <a:solidFill>
                  <a:srgbClr val="201F1E"/>
                </a:solidFill>
              </a:rPr>
              <a:t>, </a:t>
            </a:r>
            <a:br>
              <a:rPr lang="en-GB" sz="2000" dirty="0">
                <a:solidFill>
                  <a:srgbClr val="201F1E"/>
                </a:solidFill>
              </a:rPr>
            </a:br>
            <a:r>
              <a:rPr lang="en-GB" sz="2000" dirty="0">
                <a:solidFill>
                  <a:srgbClr val="201F1E"/>
                </a:solidFill>
              </a:rPr>
              <a:t>‘Fleeing the war’</a:t>
            </a:r>
          </a:p>
          <a:p>
            <a:br>
              <a:rPr lang="en-GB" sz="2000" dirty="0">
                <a:solidFill>
                  <a:srgbClr val="201F1E"/>
                </a:solidFill>
              </a:rPr>
            </a:br>
            <a:endParaRPr lang="en-GB" sz="2000" b="1" dirty="0">
              <a:cs typeface="Arial" panose="020B0604020202020204" pitchFamily="34" charset="0"/>
            </a:endParaRPr>
          </a:p>
        </p:txBody>
      </p:sp>
      <p:sp>
        <p:nvSpPr>
          <p:cNvPr id="14" name="TextBox 13">
            <a:extLst>
              <a:ext uri="{FF2B5EF4-FFF2-40B4-BE49-F238E27FC236}">
                <a16:creationId xmlns:a16="http://schemas.microsoft.com/office/drawing/2014/main" id="{2D36D217-8C56-604B-838E-564BEA3DD290}"/>
              </a:ext>
            </a:extLst>
          </p:cNvPr>
          <p:cNvSpPr txBox="1"/>
          <p:nvPr/>
        </p:nvSpPr>
        <p:spPr>
          <a:xfrm>
            <a:off x="720000" y="360000"/>
            <a:ext cx="27432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endParaRPr lang="en-US" b="1" dirty="0">
              <a:solidFill>
                <a:srgbClr val="0070C0"/>
              </a:solidFill>
              <a:cs typeface="Calibri"/>
            </a:endParaRPr>
          </a:p>
        </p:txBody>
      </p:sp>
    </p:spTree>
    <p:extLst>
      <p:ext uri="{BB962C8B-B14F-4D97-AF65-F5344CB8AC3E}">
        <p14:creationId xmlns:p14="http://schemas.microsoft.com/office/powerpoint/2010/main" val="10000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DB0465-BFE1-974F-B7A1-5044750ADF94}"/>
              </a:ext>
            </a:extLst>
          </p:cNvPr>
          <p:cNvSpPr/>
          <p:nvPr/>
        </p:nvSpPr>
        <p:spPr>
          <a:xfrm>
            <a:off x="720000" y="1980000"/>
            <a:ext cx="11180079" cy="4047262"/>
          </a:xfrm>
          <a:prstGeom prst="rect">
            <a:avLst/>
          </a:prstGeom>
        </p:spPr>
        <p:txBody>
          <a:bodyPr wrap="square" anchor="t">
            <a:spAutoFit/>
          </a:bodyPr>
          <a:lstStyle/>
          <a:p>
            <a:pPr fontAlgn="base">
              <a:spcAft>
                <a:spcPts val="600"/>
              </a:spcAft>
            </a:pPr>
            <a:r>
              <a:rPr lang="en-GB" sz="1400" dirty="0">
                <a:solidFill>
                  <a:srgbClr val="201F1E"/>
                </a:solidFill>
                <a:latin typeface="Arial"/>
                <a:ea typeface="Arial" charset="0"/>
                <a:cs typeface="Arial"/>
              </a:rPr>
              <a:t>‘During the Korean War, the North Korean army occupied Seoul in three days. The South Korean army were not prepared. Nobody thought they would attack us, but they suddenly attacked us. At the time I was staying near a Red Cross hospital. Everybody was saying we should run away, so we moved to a friend’s house in </a:t>
            </a:r>
            <a:r>
              <a:rPr lang="en-GB" sz="1400" dirty="0" err="1">
                <a:solidFill>
                  <a:srgbClr val="201F1E"/>
                </a:solidFill>
                <a:latin typeface="Arial"/>
                <a:ea typeface="Arial" charset="0"/>
                <a:cs typeface="Arial"/>
              </a:rPr>
              <a:t>Mapo</a:t>
            </a:r>
            <a:r>
              <a:rPr lang="en-GB" sz="1400" dirty="0">
                <a:solidFill>
                  <a:srgbClr val="201F1E"/>
                </a:solidFill>
                <a:latin typeface="Arial"/>
                <a:ea typeface="Arial" charset="0"/>
                <a:cs typeface="Arial"/>
              </a:rPr>
              <a:t> (on the edge of Seoul). I saw some soldiers were limping towards us on the way. We thought they were North Korean soldiers and I was terrified, but they were South Korean. During the occupation, there was a communist group called Woman Alliance something and some girls came to visit me several times and asked how much rice I have and how much money I had in the wardrobe. They visited me many times. I was so annoyed that they asked me about things that I owned. At that time, my husband was working in the post  office and the North Korean army gave him some accounting work as he was good at mathematics. After the South Korean army recovered Seoul again, I thought we were dead because my husband had worked for the North. But fortunately a friend of my husband was able to persuade the South not to harm him. One North Korean soldier who did not know that the South had recovered Seoul found my husband and held his shoulder and asked him where he was going. He said he had to go to the head office for a budget issue and was released. The North Koreans in Seoul were later moved. I saw some people died and burned on the street. His belly was so swollen and dark. It was horrible.</a:t>
            </a:r>
          </a:p>
          <a:p>
            <a:pPr fontAlgn="base">
              <a:spcAft>
                <a:spcPts val="600"/>
              </a:spcAft>
            </a:pPr>
            <a:r>
              <a:rPr lang="en-GB" sz="1400" dirty="0">
                <a:solidFill>
                  <a:srgbClr val="201F1E"/>
                </a:solidFill>
                <a:latin typeface="Arial"/>
                <a:ea typeface="Arial" charset="0"/>
                <a:cs typeface="Arial"/>
              </a:rPr>
              <a:t>When the North came again, it was really horrible that time. We had to move to </a:t>
            </a:r>
            <a:r>
              <a:rPr lang="en-GB" sz="1400" dirty="0" err="1">
                <a:solidFill>
                  <a:srgbClr val="201F1E"/>
                </a:solidFill>
                <a:latin typeface="Arial"/>
                <a:ea typeface="Arial" charset="0"/>
                <a:cs typeface="Arial"/>
              </a:rPr>
              <a:t>Gongju</a:t>
            </a:r>
            <a:r>
              <a:rPr lang="en-GB" sz="1400" dirty="0">
                <a:solidFill>
                  <a:srgbClr val="201F1E"/>
                </a:solidFill>
                <a:latin typeface="Arial"/>
                <a:ea typeface="Arial" charset="0"/>
                <a:cs typeface="Arial"/>
              </a:rPr>
              <a:t> (90 miles from Seoul) on foot. It was very rough and mountainous. I was holding my baby with my bare hands. We stayed in </a:t>
            </a:r>
            <a:r>
              <a:rPr lang="en-GB" sz="1400" dirty="0" err="1">
                <a:solidFill>
                  <a:srgbClr val="201F1E"/>
                </a:solidFill>
                <a:latin typeface="Arial"/>
                <a:ea typeface="Arial" charset="0"/>
                <a:cs typeface="Arial"/>
              </a:rPr>
              <a:t>Gongju</a:t>
            </a:r>
            <a:r>
              <a:rPr lang="en-GB" sz="1400" dirty="0">
                <a:solidFill>
                  <a:srgbClr val="201F1E"/>
                </a:solidFill>
                <a:latin typeface="Arial"/>
                <a:ea typeface="Arial" charset="0"/>
                <a:cs typeface="Arial"/>
              </a:rPr>
              <a:t> for two days, I got bad kidney problems and found it hard to urinate. After the situation changed we went to Busan. We had two chicken and we raised them so they got big. But, one night a guy tried to steal them, but their noise scared him off. However, as he ran off he caused a fire; we tried to throw water on it, but it only made things worse. We threw a chamber pot on the fire. My husband burnt his hands. In my home, there were more than 17 people living in one house, so we ran out of money. But our neighbours thought we were rich.’</a:t>
            </a:r>
          </a:p>
        </p:txBody>
      </p:sp>
      <p:sp>
        <p:nvSpPr>
          <p:cNvPr id="9" name="TextBox 1">
            <a:extLst>
              <a:ext uri="{FF2B5EF4-FFF2-40B4-BE49-F238E27FC236}">
                <a16:creationId xmlns:a16="http://schemas.microsoft.com/office/drawing/2014/main" id="{FC3E1E4D-B7E9-1044-9646-ABDE459CE7B6}"/>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extBox 9">
            <a:extLst>
              <a:ext uri="{FF2B5EF4-FFF2-40B4-BE49-F238E27FC236}">
                <a16:creationId xmlns:a16="http://schemas.microsoft.com/office/drawing/2014/main" id="{CF6120D1-7C31-FA49-84BF-0DFC6FA33815}"/>
              </a:ext>
            </a:extLst>
          </p:cNvPr>
          <p:cNvSpPr txBox="1"/>
          <p:nvPr/>
        </p:nvSpPr>
        <p:spPr>
          <a:xfrm>
            <a:off x="720000" y="720000"/>
            <a:ext cx="11472000" cy="861774"/>
          </a:xfrm>
          <a:prstGeom prst="rect">
            <a:avLst/>
          </a:prstGeom>
          <a:noFill/>
        </p:spPr>
        <p:txBody>
          <a:bodyPr wrap="square" lIns="0" tIns="0" rIns="0" bIns="0" rtlCol="0">
            <a:noAutofit/>
          </a:bodyPr>
          <a:lstStyle/>
          <a:p>
            <a:pPr fontAlgn="base"/>
            <a:r>
              <a:rPr lang="en-GB" sz="2800" b="1" dirty="0">
                <a:solidFill>
                  <a:srgbClr val="201F1E"/>
                </a:solidFill>
                <a:latin typeface="Arial" charset="0"/>
                <a:ea typeface="Arial" charset="0"/>
                <a:cs typeface="Arial" charset="0"/>
              </a:rPr>
              <a:t>Source 5: </a:t>
            </a:r>
            <a:br>
              <a:rPr lang="en-GB" sz="2800" b="1" dirty="0">
                <a:solidFill>
                  <a:srgbClr val="201F1E"/>
                </a:solidFill>
                <a:latin typeface="Arial" charset="0"/>
                <a:ea typeface="Arial" charset="0"/>
                <a:cs typeface="Arial" charset="0"/>
              </a:rPr>
            </a:br>
            <a:r>
              <a:rPr lang="en-GB" sz="2800" dirty="0">
                <a:solidFill>
                  <a:srgbClr val="201F1E"/>
                </a:solidFill>
                <a:latin typeface="Arial" charset="0"/>
                <a:ea typeface="Arial" charset="0"/>
                <a:cs typeface="Arial" charset="0"/>
              </a:rPr>
              <a:t>‘My grandmother’s real experience during the war’ </a:t>
            </a:r>
            <a:r>
              <a:rPr lang="en-GB" sz="2400" dirty="0">
                <a:solidFill>
                  <a:srgbClr val="201F1E"/>
                </a:solidFill>
                <a:latin typeface="Arial" charset="0"/>
                <a:ea typeface="Arial" charset="0"/>
                <a:cs typeface="Arial" charset="0"/>
              </a:rPr>
              <a:t>(Mrs Hong – housewife)</a:t>
            </a:r>
          </a:p>
        </p:txBody>
      </p:sp>
      <p:sp>
        <p:nvSpPr>
          <p:cNvPr id="7" name="TextBox 6">
            <a:extLst>
              <a:ext uri="{FF2B5EF4-FFF2-40B4-BE49-F238E27FC236}">
                <a16:creationId xmlns:a16="http://schemas.microsoft.com/office/drawing/2014/main" id="{D10A2CF3-5477-2045-B3BF-845C212FE919}"/>
              </a:ext>
            </a:extLst>
          </p:cNvPr>
          <p:cNvSpPr txBox="1"/>
          <p:nvPr/>
        </p:nvSpPr>
        <p:spPr>
          <a:xfrm>
            <a:off x="720000" y="360000"/>
            <a:ext cx="27432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endParaRPr lang="en-US" b="1" dirty="0">
              <a:solidFill>
                <a:srgbClr val="0070C0"/>
              </a:solidFill>
              <a:cs typeface="Calibri"/>
            </a:endParaRPr>
          </a:p>
        </p:txBody>
      </p:sp>
    </p:spTree>
    <p:extLst>
      <p:ext uri="{BB962C8B-B14F-4D97-AF65-F5344CB8AC3E}">
        <p14:creationId xmlns:p14="http://schemas.microsoft.com/office/powerpoint/2010/main" val="39789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DB0465-BFE1-974F-B7A1-5044750ADF94}"/>
              </a:ext>
            </a:extLst>
          </p:cNvPr>
          <p:cNvSpPr/>
          <p:nvPr/>
        </p:nvSpPr>
        <p:spPr>
          <a:xfrm>
            <a:off x="720000" y="1980000"/>
            <a:ext cx="11180079" cy="3539430"/>
          </a:xfrm>
          <a:prstGeom prst="rect">
            <a:avLst/>
          </a:prstGeom>
        </p:spPr>
        <p:txBody>
          <a:bodyPr wrap="square">
            <a:spAutoFit/>
          </a:bodyPr>
          <a:lstStyle/>
          <a:p>
            <a:pPr fontAlgn="base"/>
            <a:r>
              <a:rPr lang="en-GB" sz="1600" dirty="0">
                <a:solidFill>
                  <a:srgbClr val="201F1E"/>
                </a:solidFill>
                <a:latin typeface="Arial" charset="0"/>
                <a:ea typeface="Arial" charset="0"/>
                <a:cs typeface="Arial" charset="0"/>
              </a:rPr>
              <a:t>‘Almost 200,000 refugees gathered in Hungnam Port (in North Korea) with 100,000 Korean soldiers who failed to </a:t>
            </a:r>
            <a:br>
              <a:rPr lang="en-GB" sz="1600" dirty="0">
                <a:solidFill>
                  <a:srgbClr val="201F1E"/>
                </a:solidFill>
                <a:latin typeface="Arial" charset="0"/>
                <a:ea typeface="Arial" charset="0"/>
                <a:cs typeface="Arial" charset="0"/>
              </a:rPr>
            </a:br>
            <a:r>
              <a:rPr lang="en-GB" sz="1600" dirty="0">
                <a:solidFill>
                  <a:srgbClr val="201F1E"/>
                </a:solidFill>
                <a:latin typeface="Arial" charset="0"/>
                <a:ea typeface="Arial" charset="0"/>
                <a:cs typeface="Arial" charset="0"/>
              </a:rPr>
              <a:t>retreat. According to my parents, the only escape route was by sea, so they went to the port carrying their </a:t>
            </a:r>
            <a:br>
              <a:rPr lang="en-GB" sz="1600" dirty="0">
                <a:solidFill>
                  <a:srgbClr val="201F1E"/>
                </a:solidFill>
                <a:latin typeface="Arial" charset="0"/>
                <a:ea typeface="Arial" charset="0"/>
                <a:cs typeface="Arial" charset="0"/>
              </a:rPr>
            </a:br>
            <a:r>
              <a:rPr lang="en-GB" sz="1600" dirty="0">
                <a:solidFill>
                  <a:srgbClr val="201F1E"/>
                </a:solidFill>
                <a:latin typeface="Arial" charset="0"/>
                <a:ea typeface="Arial" charset="0"/>
                <a:cs typeface="Arial" charset="0"/>
              </a:rPr>
              <a:t>belongings. They went to the port everyday to try and get on a ship, but couldn’t, until one day they finally got aboard </a:t>
            </a:r>
            <a:br>
              <a:rPr lang="en-GB" sz="1600" dirty="0">
                <a:solidFill>
                  <a:srgbClr val="201F1E"/>
                </a:solidFill>
                <a:latin typeface="Arial" charset="0"/>
                <a:ea typeface="Arial" charset="0"/>
                <a:cs typeface="Arial" charset="0"/>
              </a:rPr>
            </a:br>
            <a:r>
              <a:rPr lang="en-GB" sz="1600" dirty="0">
                <a:solidFill>
                  <a:srgbClr val="201F1E"/>
                </a:solidFill>
                <a:latin typeface="Arial" charset="0"/>
                <a:ea typeface="Arial" charset="0"/>
                <a:cs typeface="Arial" charset="0"/>
              </a:rPr>
              <a:t>(the SS </a:t>
            </a:r>
            <a:r>
              <a:rPr lang="en-GB" sz="1600" i="1" dirty="0">
                <a:solidFill>
                  <a:srgbClr val="201F1E"/>
                </a:solidFill>
                <a:latin typeface="Arial" charset="0"/>
                <a:ea typeface="Arial" charset="0"/>
                <a:cs typeface="Arial" charset="0"/>
              </a:rPr>
              <a:t>Meredith</a:t>
            </a:r>
            <a:r>
              <a:rPr lang="en-GB" sz="1600" dirty="0">
                <a:solidFill>
                  <a:srgbClr val="201F1E"/>
                </a:solidFill>
                <a:latin typeface="Arial" charset="0"/>
                <a:ea typeface="Arial" charset="0"/>
                <a:cs typeface="Arial" charset="0"/>
              </a:rPr>
              <a:t>). The cargo holds were packed with people and they couldn’t lie down or stretch their legs – they travelled for three days in a crouching position. The ship arrived at </a:t>
            </a:r>
            <a:r>
              <a:rPr lang="en-GB" sz="1600" dirty="0" err="1">
                <a:solidFill>
                  <a:srgbClr val="201F1E"/>
                </a:solidFill>
                <a:latin typeface="Arial" charset="0"/>
                <a:ea typeface="Arial" charset="0"/>
                <a:cs typeface="Arial" charset="0"/>
              </a:rPr>
              <a:t>Geoje</a:t>
            </a:r>
            <a:r>
              <a:rPr lang="en-GB" sz="1600" dirty="0">
                <a:solidFill>
                  <a:srgbClr val="201F1E"/>
                </a:solidFill>
                <a:latin typeface="Arial" charset="0"/>
                <a:ea typeface="Arial" charset="0"/>
                <a:cs typeface="Arial" charset="0"/>
              </a:rPr>
              <a:t> Island in December. The American soldiers gave out candy to all the refugees, telling them it was Christmas Eve. </a:t>
            </a:r>
          </a:p>
          <a:p>
            <a:pPr fontAlgn="base"/>
            <a:endParaRPr lang="en-GB" sz="1600" dirty="0">
              <a:solidFill>
                <a:srgbClr val="201F1E"/>
              </a:solidFill>
              <a:latin typeface="Arial" charset="0"/>
              <a:ea typeface="Arial" charset="0"/>
              <a:cs typeface="Arial" charset="0"/>
            </a:endParaRPr>
          </a:p>
          <a:p>
            <a:pPr fontAlgn="base"/>
            <a:r>
              <a:rPr lang="en-GB" sz="1600" dirty="0">
                <a:solidFill>
                  <a:srgbClr val="201F1E"/>
                </a:solidFill>
                <a:latin typeface="Arial" charset="0"/>
                <a:ea typeface="Arial" charset="0"/>
                <a:cs typeface="Arial" charset="0"/>
              </a:rPr>
              <a:t>At the time, the population of </a:t>
            </a:r>
            <a:r>
              <a:rPr lang="en-GB" sz="1600" dirty="0" err="1">
                <a:solidFill>
                  <a:srgbClr val="201F1E"/>
                </a:solidFill>
                <a:latin typeface="Arial" charset="0"/>
                <a:ea typeface="Arial" charset="0"/>
                <a:cs typeface="Arial" charset="0"/>
              </a:rPr>
              <a:t>Geoje</a:t>
            </a:r>
            <a:r>
              <a:rPr lang="en-GB" sz="1600" dirty="0">
                <a:solidFill>
                  <a:srgbClr val="201F1E"/>
                </a:solidFill>
                <a:latin typeface="Arial" charset="0"/>
                <a:ea typeface="Arial" charset="0"/>
                <a:cs typeface="Arial" charset="0"/>
              </a:rPr>
              <a:t> island was 100,000. 91,000 refugees from Hungnam arrived. When you added refugees from other regions there were around 150,000 refugees. The residents kindly gave the refugees cooking pots and some food. My parents rented a room in a thatched house. There was a prisoner of war camp that the Americans were managing; my father worked at that base. As for my mother, she bought eggs from famers and would go all the way to Busan to sell the eggs. She took the ferry in the morning to Busan and came back at night. Because life was so hard for refugees, however, many times she wanted to run; however she couldn’t run away and leave Korea because she didn’t know English.’</a:t>
            </a:r>
          </a:p>
        </p:txBody>
      </p:sp>
      <p:sp>
        <p:nvSpPr>
          <p:cNvPr id="8" name="TextBox 1">
            <a:extLst>
              <a:ext uri="{FF2B5EF4-FFF2-40B4-BE49-F238E27FC236}">
                <a16:creationId xmlns:a16="http://schemas.microsoft.com/office/drawing/2014/main" id="{E67D98C4-90E6-F94D-AF26-EA70F9B94643}"/>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extBox 9">
            <a:extLst>
              <a:ext uri="{FF2B5EF4-FFF2-40B4-BE49-F238E27FC236}">
                <a16:creationId xmlns:a16="http://schemas.microsoft.com/office/drawing/2014/main" id="{30BE6D27-64B3-2D48-89D9-38C3A16D6ACF}"/>
              </a:ext>
            </a:extLst>
          </p:cNvPr>
          <p:cNvSpPr txBox="1"/>
          <p:nvPr/>
        </p:nvSpPr>
        <p:spPr>
          <a:xfrm>
            <a:off x="720000" y="720000"/>
            <a:ext cx="11472000" cy="861774"/>
          </a:xfrm>
          <a:prstGeom prst="rect">
            <a:avLst/>
          </a:prstGeom>
          <a:noFill/>
        </p:spPr>
        <p:txBody>
          <a:bodyPr wrap="square" lIns="0" tIns="0" rIns="0" bIns="0" rtlCol="0">
            <a:noAutofit/>
          </a:bodyPr>
          <a:lstStyle/>
          <a:p>
            <a:pPr fontAlgn="base"/>
            <a:r>
              <a:rPr lang="en-GB" sz="2800" b="1" dirty="0">
                <a:solidFill>
                  <a:srgbClr val="201F1E"/>
                </a:solidFill>
                <a:latin typeface="Arial" charset="0"/>
                <a:ea typeface="Arial" charset="0"/>
                <a:cs typeface="Arial" charset="0"/>
              </a:rPr>
              <a:t>Source 6: </a:t>
            </a:r>
            <a:br>
              <a:rPr lang="en-GB" sz="2800" b="1" dirty="0">
                <a:solidFill>
                  <a:srgbClr val="201F1E"/>
                </a:solidFill>
                <a:latin typeface="Arial" charset="0"/>
                <a:ea typeface="Arial" charset="0"/>
                <a:cs typeface="Arial" charset="0"/>
              </a:rPr>
            </a:br>
            <a:r>
              <a:rPr lang="en-GB" sz="2800" b="1" dirty="0">
                <a:solidFill>
                  <a:srgbClr val="201F1E"/>
                </a:solidFill>
                <a:latin typeface="Arial" charset="0"/>
                <a:ea typeface="Arial" charset="0"/>
                <a:cs typeface="Arial" charset="0"/>
              </a:rPr>
              <a:t>‘</a:t>
            </a:r>
            <a:r>
              <a:rPr lang="en-GB" sz="2800" dirty="0">
                <a:solidFill>
                  <a:srgbClr val="201F1E"/>
                </a:solidFill>
                <a:latin typeface="Arial" charset="0"/>
                <a:ea typeface="Arial" charset="0"/>
                <a:cs typeface="Arial" charset="0"/>
              </a:rPr>
              <a:t>My war story’ – President Moon, South Korean President, 2017</a:t>
            </a:r>
          </a:p>
          <a:p>
            <a:pPr fontAlgn="base"/>
            <a:endParaRPr lang="en-GB" sz="2400" dirty="0">
              <a:solidFill>
                <a:srgbClr val="201F1E"/>
              </a:solidFill>
              <a:latin typeface="Arial" charset="0"/>
              <a:ea typeface="Arial" charset="0"/>
              <a:cs typeface="Arial" charset="0"/>
            </a:endParaRPr>
          </a:p>
        </p:txBody>
      </p:sp>
      <p:sp>
        <p:nvSpPr>
          <p:cNvPr id="6" name="TextBox 5">
            <a:extLst>
              <a:ext uri="{FF2B5EF4-FFF2-40B4-BE49-F238E27FC236}">
                <a16:creationId xmlns:a16="http://schemas.microsoft.com/office/drawing/2014/main" id="{9CB04A31-E580-D047-929F-BCC16C260BAE}"/>
              </a:ext>
            </a:extLst>
          </p:cNvPr>
          <p:cNvSpPr txBox="1"/>
          <p:nvPr/>
        </p:nvSpPr>
        <p:spPr>
          <a:xfrm>
            <a:off x="720000" y="360000"/>
            <a:ext cx="27432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endParaRPr lang="en-US" b="1" dirty="0">
              <a:solidFill>
                <a:srgbClr val="0070C0"/>
              </a:solidFill>
              <a:cs typeface="Calibri"/>
            </a:endParaRPr>
          </a:p>
        </p:txBody>
      </p:sp>
    </p:spTree>
    <p:extLst>
      <p:ext uri="{BB962C8B-B14F-4D97-AF65-F5344CB8AC3E}">
        <p14:creationId xmlns:p14="http://schemas.microsoft.com/office/powerpoint/2010/main" val="197525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5773783"/>
          </a:xfrm>
          <a:prstGeom prst="rect">
            <a:avLst/>
          </a:prstGeom>
          <a:gradFill flip="none" rotWithShape="1">
            <a:gsLst>
              <a:gs pos="0">
                <a:schemeClr val="bg1"/>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DB0465-BFE1-974F-B7A1-5044750ADF94}"/>
              </a:ext>
            </a:extLst>
          </p:cNvPr>
          <p:cNvSpPr/>
          <p:nvPr/>
        </p:nvSpPr>
        <p:spPr>
          <a:xfrm>
            <a:off x="720000" y="1980000"/>
            <a:ext cx="11180079" cy="3754874"/>
          </a:xfrm>
          <a:prstGeom prst="rect">
            <a:avLst/>
          </a:prstGeom>
        </p:spPr>
        <p:txBody>
          <a:bodyPr wrap="square">
            <a:spAutoFit/>
          </a:bodyPr>
          <a:lstStyle/>
          <a:p>
            <a:pPr fontAlgn="base"/>
            <a:r>
              <a:rPr lang="en-GB" sz="1700" dirty="0">
                <a:solidFill>
                  <a:srgbClr val="201F1E"/>
                </a:solidFill>
                <a:latin typeface="Arial" charset="0"/>
                <a:ea typeface="Arial" charset="0"/>
                <a:cs typeface="Arial" charset="0"/>
              </a:rPr>
              <a:t>‘Everybody was thirsty, hungry… my parents died. In the beginning, people carried everything. Pots and pans and blankets. Gradually they threw everything down and just walked: even a baby. They wrapped the baby in a blanket, set him in the snow and the baby cried. Nobody could pick it up.</a:t>
            </a:r>
          </a:p>
          <a:p>
            <a:pPr fontAlgn="base"/>
            <a:endParaRPr lang="en-GB" sz="1700" dirty="0">
              <a:solidFill>
                <a:srgbClr val="201F1E"/>
              </a:solidFill>
              <a:latin typeface="Arial" charset="0"/>
              <a:ea typeface="Arial" charset="0"/>
              <a:cs typeface="Arial" charset="0"/>
            </a:endParaRPr>
          </a:p>
          <a:p>
            <a:pPr fontAlgn="base"/>
            <a:r>
              <a:rPr lang="en-GB" sz="1700" dirty="0">
                <a:solidFill>
                  <a:srgbClr val="201F1E"/>
                </a:solidFill>
                <a:latin typeface="Arial" charset="0"/>
                <a:ea typeface="Arial" charset="0"/>
                <a:cs typeface="Arial" charset="0"/>
              </a:rPr>
              <a:t>Nobody wanted me. But one lady, thought about it a bit and she said “I can give you a room… you have to bring an American soldier.” I said “I’m scared…” so she went out and said “Who wants a wife?” to three soldiers who were outside. So, my [future] husband and two friends laughed at each other and said “Who wants a wife, let’s go see.” </a:t>
            </a:r>
          </a:p>
          <a:p>
            <a:pPr fontAlgn="base"/>
            <a:endParaRPr lang="en-GB" sz="1700" dirty="0">
              <a:solidFill>
                <a:srgbClr val="201F1E"/>
              </a:solidFill>
              <a:latin typeface="Arial" charset="0"/>
              <a:ea typeface="Arial" charset="0"/>
              <a:cs typeface="Arial" charset="0"/>
            </a:endParaRPr>
          </a:p>
          <a:p>
            <a:pPr fontAlgn="base"/>
            <a:r>
              <a:rPr lang="en-GB" sz="1700" dirty="0">
                <a:solidFill>
                  <a:srgbClr val="201F1E"/>
                </a:solidFill>
                <a:latin typeface="Arial" charset="0"/>
                <a:ea typeface="Arial" charset="0"/>
                <a:cs typeface="Arial" charset="0"/>
              </a:rPr>
              <a:t>I felt at the time he was just going to use me. So I wanted to run away and go someplace nobody knew what I was. So I packed up some clothes – he came to see… He showed me his hand and said that he was going to come back for me and marry me. [Marriage between US soldiers and locals was banned at the time.]  </a:t>
            </a:r>
          </a:p>
          <a:p>
            <a:pPr fontAlgn="base"/>
            <a:endParaRPr lang="en-GB" sz="1700" dirty="0">
              <a:solidFill>
                <a:srgbClr val="201F1E"/>
              </a:solidFill>
              <a:latin typeface="Arial" charset="0"/>
              <a:ea typeface="Arial" charset="0"/>
              <a:cs typeface="Arial" charset="0"/>
            </a:endParaRPr>
          </a:p>
          <a:p>
            <a:pPr fontAlgn="base"/>
            <a:r>
              <a:rPr lang="en-GB" sz="1700" i="1" dirty="0">
                <a:solidFill>
                  <a:srgbClr val="201F1E"/>
                </a:solidFill>
                <a:latin typeface="Arial" charset="0"/>
                <a:ea typeface="Arial" charset="0"/>
                <a:cs typeface="Arial" charset="0"/>
              </a:rPr>
              <a:t>(</a:t>
            </a:r>
            <a:r>
              <a:rPr lang="en-GB" sz="1700" i="1" dirty="0" err="1">
                <a:solidFill>
                  <a:srgbClr val="201F1E"/>
                </a:solidFill>
                <a:latin typeface="Arial" charset="0"/>
                <a:ea typeface="Arial" charset="0"/>
                <a:cs typeface="Arial" charset="0"/>
              </a:rPr>
              <a:t>Oksun’s</a:t>
            </a:r>
            <a:r>
              <a:rPr lang="en-GB" sz="1700" i="1" dirty="0">
                <a:solidFill>
                  <a:srgbClr val="201F1E"/>
                </a:solidFill>
                <a:latin typeface="Arial" charset="0"/>
                <a:ea typeface="Arial" charset="0"/>
                <a:cs typeface="Arial" charset="0"/>
              </a:rPr>
              <a:t> husband petitioned to congressmen and various state departments. She was allowed to become the first bride of an American soldier to be allowed to go and live in the USA.)</a:t>
            </a:r>
          </a:p>
        </p:txBody>
      </p:sp>
      <p:sp>
        <p:nvSpPr>
          <p:cNvPr id="8" name="TextBox 1">
            <a:extLst>
              <a:ext uri="{FF2B5EF4-FFF2-40B4-BE49-F238E27FC236}">
                <a16:creationId xmlns:a16="http://schemas.microsoft.com/office/drawing/2014/main" id="{C6B90834-A9E3-404B-BA17-9EFD21021B73}"/>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extBox 9">
            <a:extLst>
              <a:ext uri="{FF2B5EF4-FFF2-40B4-BE49-F238E27FC236}">
                <a16:creationId xmlns:a16="http://schemas.microsoft.com/office/drawing/2014/main" id="{5D074E22-7290-AD4F-9BCE-BF63485482D2}"/>
              </a:ext>
            </a:extLst>
          </p:cNvPr>
          <p:cNvSpPr txBox="1"/>
          <p:nvPr/>
        </p:nvSpPr>
        <p:spPr>
          <a:xfrm>
            <a:off x="720000" y="720000"/>
            <a:ext cx="11472000" cy="861774"/>
          </a:xfrm>
          <a:prstGeom prst="rect">
            <a:avLst/>
          </a:prstGeom>
          <a:noFill/>
        </p:spPr>
        <p:txBody>
          <a:bodyPr wrap="square" lIns="0" tIns="0" rIns="0" bIns="0" rtlCol="0">
            <a:noAutofit/>
          </a:bodyPr>
          <a:lstStyle/>
          <a:p>
            <a:pPr fontAlgn="base"/>
            <a:r>
              <a:rPr lang="en-GB" sz="2800" b="1" dirty="0">
                <a:solidFill>
                  <a:srgbClr val="201F1E"/>
                </a:solidFill>
                <a:latin typeface="Arial" charset="0"/>
                <a:ea typeface="Arial" charset="0"/>
                <a:cs typeface="Arial" charset="0"/>
              </a:rPr>
              <a:t>Source 7: </a:t>
            </a:r>
            <a:br>
              <a:rPr lang="en-GB" sz="2800" b="1" dirty="0">
                <a:solidFill>
                  <a:srgbClr val="201F1E"/>
                </a:solidFill>
                <a:latin typeface="Arial" charset="0"/>
                <a:ea typeface="Arial" charset="0"/>
                <a:cs typeface="Arial" charset="0"/>
              </a:rPr>
            </a:br>
            <a:r>
              <a:rPr lang="en-GB" sz="2800" b="1" dirty="0">
                <a:solidFill>
                  <a:srgbClr val="201F1E"/>
                </a:solidFill>
                <a:latin typeface="Arial" charset="0"/>
                <a:ea typeface="Arial" charset="0"/>
                <a:cs typeface="Arial" charset="0"/>
              </a:rPr>
              <a:t>‘‘</a:t>
            </a:r>
            <a:r>
              <a:rPr lang="en-GB" sz="2800" dirty="0">
                <a:solidFill>
                  <a:srgbClr val="201F1E"/>
                </a:solidFill>
                <a:latin typeface="Arial" charset="0"/>
                <a:ea typeface="Arial" charset="0"/>
                <a:cs typeface="Arial" charset="0"/>
              </a:rPr>
              <a:t>A Korean war Bride’ – </a:t>
            </a:r>
            <a:r>
              <a:rPr lang="en-GB" sz="2800" dirty="0" err="1">
                <a:solidFill>
                  <a:srgbClr val="201F1E"/>
                </a:solidFill>
                <a:latin typeface="Arial" charset="0"/>
                <a:ea typeface="Arial" charset="0"/>
                <a:cs typeface="Arial" charset="0"/>
              </a:rPr>
              <a:t>Pega</a:t>
            </a:r>
            <a:r>
              <a:rPr lang="en-GB" sz="2800" dirty="0">
                <a:solidFill>
                  <a:srgbClr val="201F1E"/>
                </a:solidFill>
                <a:latin typeface="Arial" charset="0"/>
                <a:ea typeface="Arial" charset="0"/>
                <a:cs typeface="Arial" charset="0"/>
              </a:rPr>
              <a:t> </a:t>
            </a:r>
            <a:r>
              <a:rPr lang="en-GB" sz="2800" dirty="0" err="1">
                <a:solidFill>
                  <a:srgbClr val="201F1E"/>
                </a:solidFill>
                <a:latin typeface="Arial" charset="0"/>
                <a:ea typeface="Arial" charset="0"/>
                <a:cs typeface="Arial" charset="0"/>
              </a:rPr>
              <a:t>Crimbchin</a:t>
            </a:r>
            <a:r>
              <a:rPr lang="en-GB" sz="2800" dirty="0">
                <a:solidFill>
                  <a:srgbClr val="201F1E"/>
                </a:solidFill>
                <a:latin typeface="Arial" charset="0"/>
                <a:ea typeface="Arial" charset="0"/>
                <a:cs typeface="Arial" charset="0"/>
              </a:rPr>
              <a:t>  (Lee </a:t>
            </a:r>
            <a:r>
              <a:rPr lang="en-GB" sz="2800" dirty="0" err="1">
                <a:solidFill>
                  <a:srgbClr val="201F1E"/>
                </a:solidFill>
                <a:latin typeface="Arial" charset="0"/>
                <a:ea typeface="Arial" charset="0"/>
                <a:cs typeface="Arial" charset="0"/>
              </a:rPr>
              <a:t>Oksun</a:t>
            </a:r>
            <a:r>
              <a:rPr lang="en-GB" sz="2800" dirty="0">
                <a:solidFill>
                  <a:srgbClr val="201F1E"/>
                </a:solidFill>
                <a:latin typeface="Arial" charset="0"/>
                <a:ea typeface="Arial" charset="0"/>
                <a:cs typeface="Arial" charset="0"/>
              </a:rPr>
              <a:t>)</a:t>
            </a:r>
            <a:endParaRPr lang="en-GB" sz="2400" dirty="0">
              <a:solidFill>
                <a:srgbClr val="201F1E"/>
              </a:solidFill>
              <a:latin typeface="Arial" charset="0"/>
              <a:ea typeface="Arial" charset="0"/>
              <a:cs typeface="Arial" charset="0"/>
            </a:endParaRPr>
          </a:p>
        </p:txBody>
      </p:sp>
      <p:sp>
        <p:nvSpPr>
          <p:cNvPr id="9" name="TextBox 8">
            <a:extLst>
              <a:ext uri="{FF2B5EF4-FFF2-40B4-BE49-F238E27FC236}">
                <a16:creationId xmlns:a16="http://schemas.microsoft.com/office/drawing/2014/main" id="{F1D80372-44BE-384F-A259-9B386FCABAC1}"/>
              </a:ext>
            </a:extLst>
          </p:cNvPr>
          <p:cNvSpPr txBox="1"/>
          <p:nvPr/>
        </p:nvSpPr>
        <p:spPr>
          <a:xfrm>
            <a:off x="720000" y="360000"/>
            <a:ext cx="27432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endParaRPr lang="en-US" b="1" dirty="0">
              <a:solidFill>
                <a:srgbClr val="0070C0"/>
              </a:solidFill>
              <a:cs typeface="Calibri"/>
            </a:endParaRPr>
          </a:p>
        </p:txBody>
      </p:sp>
    </p:spTree>
    <p:extLst>
      <p:ext uri="{BB962C8B-B14F-4D97-AF65-F5344CB8AC3E}">
        <p14:creationId xmlns:p14="http://schemas.microsoft.com/office/powerpoint/2010/main" val="162016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39D8DC-58A0-C444-AC07-AE223F09989D}"/>
              </a:ext>
            </a:extLst>
          </p:cNvPr>
          <p:cNvSpPr/>
          <p:nvPr/>
        </p:nvSpPr>
        <p:spPr>
          <a:xfrm>
            <a:off x="6452980" y="2605167"/>
            <a:ext cx="5218805" cy="2862322"/>
          </a:xfrm>
          <a:prstGeom prst="rect">
            <a:avLst/>
          </a:prstGeom>
        </p:spPr>
        <p:txBody>
          <a:bodyPr wrap="square">
            <a:spAutoFit/>
          </a:bodyPr>
          <a:lstStyle/>
          <a:p>
            <a:pPr fontAlgn="base"/>
            <a:r>
              <a:rPr lang="en-GB" dirty="0">
                <a:solidFill>
                  <a:srgbClr val="201F1E"/>
                </a:solidFill>
                <a:latin typeface="Arial" charset="0"/>
                <a:ea typeface="Arial" charset="0"/>
                <a:cs typeface="Arial" charset="0"/>
              </a:rPr>
              <a:t>‘When we went to Anyang, I went too fast and lost my parents. I didn’t have any shoes. So barefoot… I was hungry and fainted. Soon after, </a:t>
            </a:r>
            <a:br>
              <a:rPr lang="en-GB" dirty="0">
                <a:solidFill>
                  <a:srgbClr val="201F1E"/>
                </a:solidFill>
                <a:latin typeface="Arial" charset="0"/>
                <a:ea typeface="Arial" charset="0"/>
                <a:cs typeface="Arial" charset="0"/>
              </a:rPr>
            </a:br>
            <a:r>
              <a:rPr lang="en-GB" dirty="0">
                <a:solidFill>
                  <a:srgbClr val="201F1E"/>
                </a:solidFill>
                <a:latin typeface="Arial" charset="0"/>
                <a:ea typeface="Arial" charset="0"/>
                <a:cs typeface="Arial" charset="0"/>
              </a:rPr>
              <a:t>a strange Turkish soldier was smiling when I opened my eyes. They tried very hard to get shoes for me.’ </a:t>
            </a:r>
          </a:p>
          <a:p>
            <a:pPr fontAlgn="base"/>
            <a:endParaRPr lang="en-GB" i="0" u="none" strike="noStrike" dirty="0">
              <a:solidFill>
                <a:srgbClr val="201F1E"/>
              </a:solidFill>
              <a:effectLst/>
              <a:latin typeface="Arial" charset="0"/>
              <a:ea typeface="Arial" charset="0"/>
              <a:cs typeface="Arial" charset="0"/>
            </a:endParaRPr>
          </a:p>
          <a:p>
            <a:pPr fontAlgn="base"/>
            <a:r>
              <a:rPr lang="en-GB" dirty="0">
                <a:solidFill>
                  <a:srgbClr val="201F1E"/>
                </a:solidFill>
                <a:latin typeface="Arial" charset="0"/>
                <a:ea typeface="Arial" charset="0"/>
                <a:cs typeface="Arial" charset="0"/>
              </a:rPr>
              <a:t>[</a:t>
            </a:r>
            <a:r>
              <a:rPr lang="en-GB" i="0" u="none" strike="noStrike" dirty="0">
                <a:solidFill>
                  <a:srgbClr val="201F1E"/>
                </a:solidFill>
                <a:effectLst/>
                <a:latin typeface="Arial" charset="0"/>
                <a:ea typeface="Arial" charset="0"/>
                <a:cs typeface="Arial" charset="0"/>
              </a:rPr>
              <a:t>She then became a key part of the Turkish barracks.] Without the soldier, I would not be alive now. Perhaps I would be dead.’</a:t>
            </a:r>
          </a:p>
        </p:txBody>
      </p:sp>
      <p:pic>
        <p:nvPicPr>
          <p:cNvPr id="7" name="Picture 6">
            <a:extLst>
              <a:ext uri="{FF2B5EF4-FFF2-40B4-BE49-F238E27FC236}">
                <a16:creationId xmlns:a16="http://schemas.microsoft.com/office/drawing/2014/main" id="{FB965625-3779-4AB9-A8CA-31ABDC306186}"/>
              </a:ext>
            </a:extLst>
          </p:cNvPr>
          <p:cNvPicPr>
            <a:picLocks noChangeAspect="1"/>
          </p:cNvPicPr>
          <p:nvPr/>
        </p:nvPicPr>
        <p:blipFill rotWithShape="1">
          <a:blip r:embed="rId3"/>
          <a:srcRect l="5423" t="17641" r="28461" b="16513"/>
          <a:stretch/>
        </p:blipFill>
        <p:spPr>
          <a:xfrm>
            <a:off x="720000" y="2401700"/>
            <a:ext cx="5218805" cy="2923624"/>
          </a:xfrm>
          <a:prstGeom prst="rect">
            <a:avLst/>
          </a:prstGeom>
        </p:spPr>
      </p:pic>
      <p:sp>
        <p:nvSpPr>
          <p:cNvPr id="8" name="Rectangle 7">
            <a:extLst>
              <a:ext uri="{FF2B5EF4-FFF2-40B4-BE49-F238E27FC236}">
                <a16:creationId xmlns:a16="http://schemas.microsoft.com/office/drawing/2014/main" id="{1FF4C4A8-64E0-4F79-8E28-271DE48CD7D1}"/>
              </a:ext>
            </a:extLst>
          </p:cNvPr>
          <p:cNvSpPr/>
          <p:nvPr/>
        </p:nvSpPr>
        <p:spPr>
          <a:xfrm>
            <a:off x="6557039" y="5282823"/>
            <a:ext cx="5430130" cy="369332"/>
          </a:xfrm>
          <a:prstGeom prst="rect">
            <a:avLst/>
          </a:prstGeom>
        </p:spPr>
        <p:txBody>
          <a:bodyPr wrap="square" anchor="t">
            <a:spAutoFit/>
          </a:bodyPr>
          <a:lstStyle/>
          <a:p>
            <a:pPr lvl="0" fontAlgn="base">
              <a:defRPr/>
            </a:pPr>
            <a:endParaRPr lang="en-GB" dirty="0">
              <a:solidFill>
                <a:srgbClr val="201F1E"/>
              </a:solidFill>
              <a:latin typeface="Arial" charset="0"/>
              <a:ea typeface="Arial" charset="0"/>
              <a:cs typeface="Arial" charset="0"/>
            </a:endParaRPr>
          </a:p>
        </p:txBody>
      </p:sp>
      <p:sp>
        <p:nvSpPr>
          <p:cNvPr id="10" name="TextBox 1">
            <a:extLst>
              <a:ext uri="{FF2B5EF4-FFF2-40B4-BE49-F238E27FC236}">
                <a16:creationId xmlns:a16="http://schemas.microsoft.com/office/drawing/2014/main" id="{181ADC47-F2A4-E648-BB78-034A10FFC52D}"/>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1" name="Title 1">
            <a:extLst>
              <a:ext uri="{FF2B5EF4-FFF2-40B4-BE49-F238E27FC236}">
                <a16:creationId xmlns:a16="http://schemas.microsoft.com/office/drawing/2014/main" id="{FF04C195-F7D9-4F49-93A2-0F565A1049B7}"/>
              </a:ext>
            </a:extLst>
          </p:cNvPr>
          <p:cNvSpPr>
            <a:spLocks noGrp="1"/>
          </p:cNvSpPr>
          <p:nvPr>
            <p:ph type="title"/>
          </p:nvPr>
        </p:nvSpPr>
        <p:spPr>
          <a:xfrm>
            <a:off x="720000" y="1458000"/>
            <a:ext cx="4630498" cy="943700"/>
          </a:xfrm>
        </p:spPr>
        <p:txBody>
          <a:bodyPr>
            <a:noAutofit/>
          </a:bodyPr>
          <a:lstStyle/>
          <a:p>
            <a:r>
              <a:rPr lang="en-GB" sz="2000" b="1" dirty="0">
                <a:cs typeface="Arial" panose="020B0604020202020204" pitchFamily="34" charset="0"/>
              </a:rPr>
              <a:t>Source 8: </a:t>
            </a:r>
            <a:br>
              <a:rPr lang="en-GB" sz="2000" b="1" dirty="0">
                <a:cs typeface="Arial" panose="020B0604020202020204" pitchFamily="34" charset="0"/>
              </a:rPr>
            </a:br>
            <a:r>
              <a:rPr lang="en-GB" sz="2000" dirty="0">
                <a:solidFill>
                  <a:srgbClr val="201F1E"/>
                </a:solidFill>
              </a:rPr>
              <a:t>Cold noodles and a survivor’s wish </a:t>
            </a:r>
            <a:br>
              <a:rPr lang="en-GB" sz="2000" dirty="0">
                <a:solidFill>
                  <a:srgbClr val="201F1E"/>
                </a:solidFill>
              </a:rPr>
            </a:br>
            <a:endParaRPr lang="en-GB" sz="2000" b="1" dirty="0">
              <a:cs typeface="Arial" panose="020B0604020202020204" pitchFamily="34" charset="0"/>
            </a:endParaRPr>
          </a:p>
        </p:txBody>
      </p:sp>
      <p:sp>
        <p:nvSpPr>
          <p:cNvPr id="12" name="Title 1">
            <a:extLst>
              <a:ext uri="{FF2B5EF4-FFF2-40B4-BE49-F238E27FC236}">
                <a16:creationId xmlns:a16="http://schemas.microsoft.com/office/drawing/2014/main" id="{0081D213-D82C-2C43-93E0-EA24C491ABA0}"/>
              </a:ext>
            </a:extLst>
          </p:cNvPr>
          <p:cNvSpPr txBox="1">
            <a:spLocks/>
          </p:cNvSpPr>
          <p:nvPr/>
        </p:nvSpPr>
        <p:spPr>
          <a:xfrm>
            <a:off x="6452980" y="1458000"/>
            <a:ext cx="4630498" cy="9437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fontAlgn="base"/>
            <a:r>
              <a:rPr lang="en-GB" sz="2000" b="1" dirty="0">
                <a:cs typeface="Arial" panose="020B0604020202020204" pitchFamily="34" charset="0"/>
              </a:rPr>
              <a:t>Source 9: </a:t>
            </a:r>
            <a:br>
              <a:rPr lang="en-GB" sz="2000" b="1" dirty="0">
                <a:cs typeface="Arial" panose="020B0604020202020204" pitchFamily="34" charset="0"/>
              </a:rPr>
            </a:br>
            <a:r>
              <a:rPr lang="en-GB" sz="2000" dirty="0">
                <a:solidFill>
                  <a:srgbClr val="201F1E"/>
                </a:solidFill>
              </a:rPr>
              <a:t>An orphan’s life during the war – </a:t>
            </a:r>
            <a:br>
              <a:rPr lang="en-GB" sz="2000" dirty="0">
                <a:solidFill>
                  <a:srgbClr val="201F1E"/>
                </a:solidFill>
              </a:rPr>
            </a:br>
            <a:r>
              <a:rPr lang="en-GB" sz="2000" dirty="0">
                <a:solidFill>
                  <a:srgbClr val="201F1E"/>
                </a:solidFill>
              </a:rPr>
              <a:t>Choi Min-</a:t>
            </a:r>
            <a:r>
              <a:rPr lang="en-GB" sz="2000" dirty="0" err="1">
                <a:solidFill>
                  <a:srgbClr val="201F1E"/>
                </a:solidFill>
              </a:rPr>
              <a:t>ja</a:t>
            </a:r>
            <a:endParaRPr lang="en-GB" sz="2000" dirty="0">
              <a:solidFill>
                <a:srgbClr val="201F1E"/>
              </a:solidFill>
            </a:endParaRPr>
          </a:p>
        </p:txBody>
      </p:sp>
      <p:sp>
        <p:nvSpPr>
          <p:cNvPr id="13" name="Action Button: Forward or Next 12">
            <a:hlinkClick r:id="rId4" highlightClick="1"/>
            <a:extLst>
              <a:ext uri="{FF2B5EF4-FFF2-40B4-BE49-F238E27FC236}">
                <a16:creationId xmlns:a16="http://schemas.microsoft.com/office/drawing/2014/main" id="{F483933F-EF83-1648-93FE-154D26714C40}"/>
              </a:ext>
            </a:extLst>
          </p:cNvPr>
          <p:cNvSpPr/>
          <p:nvPr/>
        </p:nvSpPr>
        <p:spPr>
          <a:xfrm>
            <a:off x="2808194" y="3342304"/>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412547A-329E-9840-9B2A-6FD41AE2636E}"/>
              </a:ext>
            </a:extLst>
          </p:cNvPr>
          <p:cNvSpPr txBox="1"/>
          <p:nvPr/>
        </p:nvSpPr>
        <p:spPr>
          <a:xfrm>
            <a:off x="720000" y="360000"/>
            <a:ext cx="2743200"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070C0"/>
                </a:solidFill>
              </a:rPr>
              <a:t>Resource sheet 7.2A </a:t>
            </a:r>
            <a:endParaRPr lang="en-US" b="1" dirty="0">
              <a:solidFill>
                <a:srgbClr val="0070C0"/>
              </a:solidFill>
              <a:cs typeface="Calibri"/>
            </a:endParaRPr>
          </a:p>
        </p:txBody>
      </p:sp>
    </p:spTree>
    <p:extLst>
      <p:ext uri="{BB962C8B-B14F-4D97-AF65-F5344CB8AC3E}">
        <p14:creationId xmlns:p14="http://schemas.microsoft.com/office/powerpoint/2010/main" val="288450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693</TotalTime>
  <Words>1976</Words>
  <Application>Microsoft Macintosh PowerPoint</Application>
  <PresentationFormat>Widescreen</PresentationFormat>
  <Paragraphs>90</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vt:lpstr>
      <vt:lpstr>Calibri</vt:lpstr>
      <vt:lpstr>inherit</vt:lpstr>
      <vt:lpstr>Segoe UI</vt:lpstr>
      <vt:lpstr>Office Theme</vt:lpstr>
      <vt:lpstr>PowerPoint Presentation</vt:lpstr>
      <vt:lpstr>Source 1:  ‘A child’s life during the Korean War’ (The story of Jeom Yong Yeum)</vt:lpstr>
      <vt:lpstr>PowerPoint Presentation</vt:lpstr>
      <vt:lpstr>Source 3:  Lee Ji-yeon’s tearful reunion with her North Korean brother – family separation </vt:lpstr>
      <vt:lpstr>PowerPoint Presentation</vt:lpstr>
      <vt:lpstr>PowerPoint Presentation</vt:lpstr>
      <vt:lpstr>PowerPoint Presentation</vt:lpstr>
      <vt:lpstr>Source 8:  Cold noodles and a survivor’s wish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497</cp:revision>
  <dcterms:created xsi:type="dcterms:W3CDTF">2020-03-11T22:57:07Z</dcterms:created>
  <dcterms:modified xsi:type="dcterms:W3CDTF">2020-06-16T10:46:38Z</dcterms:modified>
</cp:coreProperties>
</file>