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6" r:id="rId2"/>
    <p:sldId id="26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Belben" initials="JB" lastIdx="1" clrIdx="0">
    <p:extLst/>
  </p:cmAuthor>
  <p:cmAuthor id="2" name="Foolproofs" initials="FP" lastIdx="5" clrIdx="1"/>
  <p:cmAuthor id="3" name="Microsoft account" initials="Ma" lastIdx="2" clrIdx="2">
    <p:extLst>
      <p:ext uri="{19B8F6BF-5375-455C-9EA6-DF929625EA0E}">
        <p15:presenceInfo xmlns:p15="http://schemas.microsoft.com/office/powerpoint/2012/main" userId="d0ef0f6f25eef96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67"/>
    <p:restoredTop sz="96226"/>
  </p:normalViewPr>
  <p:slideViewPr>
    <p:cSldViewPr snapToGrid="0" snapToObjects="1">
      <p:cViewPr varScale="1">
        <p:scale>
          <a:sx n="148" d="100"/>
          <a:sy n="148" d="100"/>
        </p:scale>
        <p:origin x="368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CD6AE-0980-1545-A707-1D7C08C627CC}" type="datetimeFigureOut">
              <a:rPr lang="en-US" smtClean="0"/>
              <a:t>6/16/20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93A2A-0A60-9E4C-B30E-C3D88B0E3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061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6047" y="6356350"/>
            <a:ext cx="4632435" cy="36512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1DB7F08-A76A-C04F-AC2D-B8A2379501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10515600" cy="132556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720000" y="1620000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427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A55CFA-19C1-4766-B625-9C7B34FF4224}"/>
              </a:ext>
            </a:extLst>
          </p:cNvPr>
          <p:cNvSpPr txBox="1"/>
          <p:nvPr userDrawn="1"/>
        </p:nvSpPr>
        <p:spPr>
          <a:xfrm>
            <a:off x="140434" y="6394536"/>
            <a:ext cx="7148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Rounded MT" charset="0"/>
                <a:ea typeface="Arial Rounded MT" charset="0"/>
                <a:cs typeface="Arial Rounded MT" charset="0"/>
              </a:rPr>
              <a:t>Exploring and Teaching the Korean War </a:t>
            </a:r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Arial Rounded MT" charset="0"/>
                <a:ea typeface="Arial Rounded MT" charset="0"/>
                <a:cs typeface="Arial Rounded MT" charset="0"/>
              </a:rPr>
              <a:t>| Lesson 8.3</a:t>
            </a:r>
          </a:p>
          <a:p>
            <a:endParaRPr lang="en-US" sz="1200" dirty="0">
              <a:solidFill>
                <a:schemeClr val="accent5">
                  <a:lumMod val="75000"/>
                </a:schemeClr>
              </a:solidFill>
              <a:latin typeface="Arial Rounded MT" charset="0"/>
              <a:ea typeface="Arial Rounded MT" charset="0"/>
              <a:cs typeface="Arial Rounded MT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5294E6-D97D-4975-BA83-6E167677D1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7553" y="6155943"/>
            <a:ext cx="1244600" cy="41350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964E386-5C5D-4D8D-9744-182699CB0F8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4553" y="5794901"/>
            <a:ext cx="1205442" cy="85090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729881"/>
            <a:ext cx="12192000" cy="13349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3567" y="5828033"/>
            <a:ext cx="814552" cy="814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814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080000"/>
            <a:ext cx="5896198" cy="354433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2000" dirty="0">
                <a:latin typeface="Arial"/>
                <a:cs typeface="Arial"/>
              </a:rPr>
              <a:t>Use the cards on page 2 to complete this table.</a:t>
            </a:r>
            <a:endParaRPr lang="en-GB" sz="2000" dirty="0">
              <a:latin typeface="Arial"/>
              <a:cs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1490D24-83BD-4992-A171-8B5538BAB1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209078"/>
              </p:ext>
            </p:extLst>
          </p:nvPr>
        </p:nvGraphicFramePr>
        <p:xfrm>
          <a:off x="720000" y="1620000"/>
          <a:ext cx="11062238" cy="4126551"/>
        </p:xfrm>
        <a:graphic>
          <a:graphicData uri="http://schemas.openxmlformats.org/drawingml/2006/table">
            <a:tbl>
              <a:tblPr firstRow="1" firstCol="1">
                <a:tableStyleId>{ED083AE6-46FA-4A59-8FB0-9F97EB10719F}</a:tableStyleId>
              </a:tblPr>
              <a:tblGrid>
                <a:gridCol w="1198379">
                  <a:extLst>
                    <a:ext uri="{9D8B030D-6E8A-4147-A177-3AD203B41FA5}">
                      <a16:colId xmlns:a16="http://schemas.microsoft.com/office/drawing/2014/main" val="2281632025"/>
                    </a:ext>
                  </a:extLst>
                </a:gridCol>
                <a:gridCol w="1640299">
                  <a:extLst>
                    <a:ext uri="{9D8B030D-6E8A-4147-A177-3AD203B41FA5}">
                      <a16:colId xmlns:a16="http://schemas.microsoft.com/office/drawing/2014/main" val="1654636122"/>
                    </a:ext>
                  </a:extLst>
                </a:gridCol>
                <a:gridCol w="1534995">
                  <a:extLst>
                    <a:ext uri="{9D8B030D-6E8A-4147-A177-3AD203B41FA5}">
                      <a16:colId xmlns:a16="http://schemas.microsoft.com/office/drawing/2014/main" val="352523842"/>
                    </a:ext>
                  </a:extLst>
                </a:gridCol>
                <a:gridCol w="1274334">
                  <a:extLst>
                    <a:ext uri="{9D8B030D-6E8A-4147-A177-3AD203B41FA5}">
                      <a16:colId xmlns:a16="http://schemas.microsoft.com/office/drawing/2014/main" val="63165694"/>
                    </a:ext>
                  </a:extLst>
                </a:gridCol>
                <a:gridCol w="1433627">
                  <a:extLst>
                    <a:ext uri="{9D8B030D-6E8A-4147-A177-3AD203B41FA5}">
                      <a16:colId xmlns:a16="http://schemas.microsoft.com/office/drawing/2014/main" val="4269401302"/>
                    </a:ext>
                  </a:extLst>
                </a:gridCol>
                <a:gridCol w="1474506">
                  <a:extLst>
                    <a:ext uri="{9D8B030D-6E8A-4147-A177-3AD203B41FA5}">
                      <a16:colId xmlns:a16="http://schemas.microsoft.com/office/drawing/2014/main" val="1074385584"/>
                    </a:ext>
                  </a:extLst>
                </a:gridCol>
                <a:gridCol w="2506098">
                  <a:extLst>
                    <a:ext uri="{9D8B030D-6E8A-4147-A177-3AD203B41FA5}">
                      <a16:colId xmlns:a16="http://schemas.microsoft.com/office/drawing/2014/main" val="4085015892"/>
                    </a:ext>
                  </a:extLst>
                </a:gridCol>
              </a:tblGrid>
              <a:tr h="9765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effectLst/>
                        </a:rPr>
                        <a:t>Scholar</a:t>
                      </a:r>
                    </a:p>
                  </a:txBody>
                  <a:tcPr marL="49133" marR="491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Experience/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desire for career progression</a:t>
                      </a:r>
                    </a:p>
                  </a:txBody>
                  <a:tcPr marL="49133" marR="491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Ideology/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political views</a:t>
                      </a:r>
                    </a:p>
                  </a:txBody>
                  <a:tcPr marL="49133" marR="491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Area of specialism</a:t>
                      </a:r>
                    </a:p>
                  </a:txBody>
                  <a:tcPr marL="49133" marR="491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Funding body</a:t>
                      </a:r>
                    </a:p>
                  </a:txBody>
                  <a:tcPr marL="49133" marR="491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Publisher</a:t>
                      </a:r>
                    </a:p>
                  </a:txBody>
                  <a:tcPr marL="49133" marR="491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Given their context, how engaged with elite power is this scholar likely to be?</a:t>
                      </a:r>
                    </a:p>
                  </a:txBody>
                  <a:tcPr marL="49133" marR="49133" marT="0" marB="0" anchor="ctr"/>
                </a:tc>
                <a:extLst>
                  <a:ext uri="{0D108BD9-81ED-4DB2-BD59-A6C34878D82A}">
                    <a16:rowId xmlns:a16="http://schemas.microsoft.com/office/drawing/2014/main" val="4106352762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Huxford</a:t>
                      </a:r>
                    </a:p>
                  </a:txBody>
                  <a:tcPr marL="49133" marR="491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extLst>
                  <a:ext uri="{0D108BD9-81ED-4DB2-BD59-A6C34878D82A}">
                    <a16:rowId xmlns:a16="http://schemas.microsoft.com/office/drawing/2014/main" val="345022657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Dockrill</a:t>
                      </a: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</a:txBody>
                  <a:tcPr marL="49133" marR="491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extLst>
                  <a:ext uri="{0D108BD9-81ED-4DB2-BD59-A6C34878D82A}">
                    <a16:rowId xmlns:a16="http://schemas.microsoft.com/office/drawing/2014/main" val="310936747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Hopkins </a:t>
                      </a:r>
                    </a:p>
                  </a:txBody>
                  <a:tcPr marL="49133" marR="491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extLst>
                  <a:ext uri="{0D108BD9-81ED-4DB2-BD59-A6C34878D82A}">
                    <a16:rowId xmlns:a16="http://schemas.microsoft.com/office/drawing/2014/main" val="4045163052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Curtis</a:t>
                      </a:r>
                    </a:p>
                  </a:txBody>
                  <a:tcPr marL="49133" marR="491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extLst>
                  <a:ext uri="{0D108BD9-81ED-4DB2-BD59-A6C34878D82A}">
                    <a16:rowId xmlns:a16="http://schemas.microsoft.com/office/drawing/2014/main" val="3034701601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Joyce</a:t>
                      </a:r>
                    </a:p>
                  </a:txBody>
                  <a:tcPr marL="49133" marR="491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extLst>
                  <a:ext uri="{0D108BD9-81ED-4DB2-BD59-A6C34878D82A}">
                    <a16:rowId xmlns:a16="http://schemas.microsoft.com/office/drawing/2014/main" val="157789753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Chomsky</a:t>
                      </a:r>
                    </a:p>
                  </a:txBody>
                  <a:tcPr marL="49133" marR="491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extLst>
                  <a:ext uri="{0D108BD9-81ED-4DB2-BD59-A6C34878D82A}">
                    <a16:rowId xmlns:a16="http://schemas.microsoft.com/office/drawing/2014/main" val="1968139382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Gramsci</a:t>
                      </a:r>
                    </a:p>
                  </a:txBody>
                  <a:tcPr marL="49133" marR="491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</a:txBody>
                  <a:tcPr marL="49133" marR="49133" marT="0" marB="0"/>
                </a:tc>
                <a:extLst>
                  <a:ext uri="{0D108BD9-81ED-4DB2-BD59-A6C34878D82A}">
                    <a16:rowId xmlns:a16="http://schemas.microsoft.com/office/drawing/2014/main" val="2532116791"/>
                  </a:ext>
                </a:extLst>
              </a:tr>
            </a:tbl>
          </a:graphicData>
        </a:graphic>
      </p:graphicFrame>
      <p:sp>
        <p:nvSpPr>
          <p:cNvPr id="8" name="TextBox 1">
            <a:extLst>
              <a:ext uri="{FF2B5EF4-FFF2-40B4-BE49-F238E27FC236}">
                <a16:creationId xmlns:a16="http://schemas.microsoft.com/office/drawing/2014/main" id="{60C99FA9-6045-4FEE-BCA8-348182C04689}"/>
              </a:ext>
            </a:extLst>
          </p:cNvPr>
          <p:cNvSpPr txBox="1"/>
          <p:nvPr/>
        </p:nvSpPr>
        <p:spPr>
          <a:xfrm>
            <a:off x="720000" y="360000"/>
            <a:ext cx="5752624" cy="646331"/>
          </a:xfrm>
          <a:prstGeom prst="rect">
            <a:avLst/>
          </a:prstGeom>
          <a:noFill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70C0"/>
                </a:solidFill>
              </a:rPr>
              <a:t>Resource sheet 8.3B (page 1)</a:t>
            </a:r>
          </a:p>
          <a:p>
            <a:r>
              <a:rPr lang="en-US" sz="2400" b="1" dirty="0">
                <a:cs typeface="Arial"/>
              </a:rPr>
              <a:t>Sorting grid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912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7">
            <a:extLst>
              <a:ext uri="{FF2B5EF4-FFF2-40B4-BE49-F238E27FC236}">
                <a16:creationId xmlns:a16="http://schemas.microsoft.com/office/drawing/2014/main" id="{2F8BB0F9-B8E8-4F1B-92B0-D0033A7E3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199056"/>
              </p:ext>
            </p:extLst>
          </p:nvPr>
        </p:nvGraphicFramePr>
        <p:xfrm>
          <a:off x="720000" y="900000"/>
          <a:ext cx="10755855" cy="4826290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2151171">
                  <a:extLst>
                    <a:ext uri="{9D8B030D-6E8A-4147-A177-3AD203B41FA5}">
                      <a16:colId xmlns:a16="http://schemas.microsoft.com/office/drawing/2014/main" val="3347809264"/>
                    </a:ext>
                  </a:extLst>
                </a:gridCol>
                <a:gridCol w="2151171">
                  <a:extLst>
                    <a:ext uri="{9D8B030D-6E8A-4147-A177-3AD203B41FA5}">
                      <a16:colId xmlns:a16="http://schemas.microsoft.com/office/drawing/2014/main" val="1947000670"/>
                    </a:ext>
                  </a:extLst>
                </a:gridCol>
                <a:gridCol w="2151171">
                  <a:extLst>
                    <a:ext uri="{9D8B030D-6E8A-4147-A177-3AD203B41FA5}">
                      <a16:colId xmlns:a16="http://schemas.microsoft.com/office/drawing/2014/main" val="3269873855"/>
                    </a:ext>
                  </a:extLst>
                </a:gridCol>
                <a:gridCol w="2151171">
                  <a:extLst>
                    <a:ext uri="{9D8B030D-6E8A-4147-A177-3AD203B41FA5}">
                      <a16:colId xmlns:a16="http://schemas.microsoft.com/office/drawing/2014/main" val="1297424942"/>
                    </a:ext>
                  </a:extLst>
                </a:gridCol>
                <a:gridCol w="2151171">
                  <a:extLst>
                    <a:ext uri="{9D8B030D-6E8A-4147-A177-3AD203B41FA5}">
                      <a16:colId xmlns:a16="http://schemas.microsoft.com/office/drawing/2014/main" val="2743061083"/>
                    </a:ext>
                  </a:extLst>
                </a:gridCol>
              </a:tblGrid>
              <a:tr h="14962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Articles by Hopkins have appeared in the following journals: </a:t>
                      </a:r>
                      <a:r>
                        <a:rPr lang="en-GB" sz="1000" i="1" dirty="0">
                          <a:effectLst/>
                        </a:rPr>
                        <a:t>Cold War History</a:t>
                      </a:r>
                      <a:r>
                        <a:rPr lang="en-GB" sz="1000" dirty="0">
                          <a:effectLst/>
                        </a:rPr>
                        <a:t>, </a:t>
                      </a:r>
                      <a:r>
                        <a:rPr lang="en-GB" sz="1000" i="1" dirty="0">
                          <a:effectLst/>
                        </a:rPr>
                        <a:t>Intelligence and National Security</a:t>
                      </a:r>
                      <a:r>
                        <a:rPr lang="en-GB" sz="1000" dirty="0">
                          <a:effectLst/>
                        </a:rPr>
                        <a:t>, and </a:t>
                      </a:r>
                      <a:r>
                        <a:rPr lang="en-GB" sz="1000" i="1" dirty="0">
                          <a:effectLst/>
                        </a:rPr>
                        <a:t>Journal of Transatlantic Studies</a:t>
                      </a:r>
                      <a:r>
                        <a:rPr lang="en-GB" sz="1000" dirty="0">
                          <a:effectLst/>
                        </a:rPr>
                        <a:t>. All journals are associated with right-wing scholarship.</a:t>
                      </a:r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Curtis has noted that, in spite of being a well-respected historian, </a:t>
                      </a:r>
                      <a:br>
                        <a:rPr lang="en-GB" sz="1000" dirty="0">
                          <a:effectLst/>
                        </a:rPr>
                      </a:br>
                      <a:r>
                        <a:rPr lang="en-GB" sz="1000" dirty="0">
                          <a:effectLst/>
                        </a:rPr>
                        <a:t>he has not been invited to appear on any BBC programmes for </a:t>
                      </a:r>
                      <a:br>
                        <a:rPr lang="en-GB" sz="1000" dirty="0">
                          <a:effectLst/>
                        </a:rPr>
                      </a:br>
                      <a:r>
                        <a:rPr lang="en-GB" sz="1000" dirty="0">
                          <a:effectLst/>
                        </a:rPr>
                        <a:t>many years.</a:t>
                      </a:r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Hopkins has been funded by the Wilson </a:t>
                      </a:r>
                      <a:r>
                        <a:rPr lang="en-GB" sz="1000" dirty="0" err="1">
                          <a:effectLst/>
                        </a:rPr>
                        <a:t>Center</a:t>
                      </a:r>
                      <a:r>
                        <a:rPr lang="en-GB" sz="1000" dirty="0">
                          <a:effectLst/>
                        </a:rPr>
                        <a:t>, which is arguably a body used to promote US foreign policy interests and is certainly extremely critical of leftist movements, both historically </a:t>
                      </a:r>
                      <a:br>
                        <a:rPr lang="en-GB" sz="1000" dirty="0">
                          <a:effectLst/>
                        </a:rPr>
                      </a:br>
                      <a:r>
                        <a:rPr lang="en-GB" sz="1000" dirty="0">
                          <a:effectLst/>
                        </a:rPr>
                        <a:t>and currently.</a:t>
                      </a:r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effectLst/>
                        </a:rPr>
                        <a:t>Dockrill</a:t>
                      </a:r>
                      <a:r>
                        <a:rPr lang="en-GB" sz="1000" dirty="0">
                          <a:effectLst/>
                        </a:rPr>
                        <a:t> focused on diplomatic history and was based in the War Studies department of his university. Both are deemed bastions of right-wing scholars.</a:t>
                      </a:r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The Royal Institute of International Affairs is the other name for Chatham House. Chatham House is an NGO that aims to promote debate on international affairs. </a:t>
                      </a:r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51528840"/>
                  </a:ext>
                </a:extLst>
              </a:tr>
              <a:tr h="99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Curtis is middle-aged and does not currently have an academic post.</a:t>
                      </a:r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Hopkins and </a:t>
                      </a:r>
                      <a:r>
                        <a:rPr lang="en-GB" sz="1000" dirty="0" err="1">
                          <a:effectLst/>
                        </a:rPr>
                        <a:t>Dockrill</a:t>
                      </a:r>
                      <a:r>
                        <a:rPr lang="en-GB" sz="1000" dirty="0">
                          <a:effectLst/>
                        </a:rPr>
                        <a:t> have authored texts together.</a:t>
                      </a:r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She focuses on social history, which is often the preserve of leftist historians.</a:t>
                      </a:r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Cold War history, which is Hopkins’ specialist area, is dominated by right-leaning works.</a:t>
                      </a:r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Her 2018 book on the Korean War in Britain was the first she had published.</a:t>
                      </a:r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589083"/>
                  </a:ext>
                </a:extLst>
              </a:tr>
              <a:tr h="99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Curtis’s views place him on the left of the political spectrum.</a:t>
                      </a:r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His most famous works were completed in the 1920s during his imprisonment by the Fascist dictator Mussolini.</a:t>
                      </a:r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Joyce is an extremely long-serving academic who works at the University of Manchester.</a:t>
                      </a:r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Joyce is a social historian, which is often the preserve of leftist historians.</a:t>
                      </a:r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Chomsky is in his 80s , has decades of renown in various fields of academia and has been voted the world’s leading intellectual.</a:t>
                      </a:r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73699841"/>
                  </a:ext>
                </a:extLst>
              </a:tr>
              <a:tr h="135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Each year, Chatham House awards a prize to those deemed to have made a significant contribution to improving international relations. In 2013, this was awarded to US Secretary of State Hillary Clinton.</a:t>
                      </a:r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Gramsci was a Marxist.</a:t>
                      </a:r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She completed her PhD from Warwick University in 2015.</a:t>
                      </a:r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Chomsky’s work is never reviewed by the mainstream media in Britain.</a:t>
                      </a:r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Chomsky is an anarchist.</a:t>
                      </a:r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6590301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9ED2ECE-E5EB-40C5-8A2C-A199E59CF92D}"/>
              </a:ext>
            </a:extLst>
          </p:cNvPr>
          <p:cNvSpPr txBox="1"/>
          <p:nvPr/>
        </p:nvSpPr>
        <p:spPr>
          <a:xfrm>
            <a:off x="720000" y="360000"/>
            <a:ext cx="3533954" cy="276999"/>
          </a:xfrm>
          <a:prstGeom prst="rect">
            <a:avLst/>
          </a:prstGeom>
          <a:noFill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70C0"/>
                </a:solidFill>
              </a:rPr>
              <a:t>Resource sheet 8.3B (page 2)</a:t>
            </a:r>
          </a:p>
        </p:txBody>
      </p:sp>
    </p:spTree>
    <p:extLst>
      <p:ext uri="{BB962C8B-B14F-4D97-AF65-F5344CB8AC3E}">
        <p14:creationId xmlns:p14="http://schemas.microsoft.com/office/powerpoint/2010/main" val="2097058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2818</TotalTime>
  <Words>445</Words>
  <Application>Microsoft Macintosh PowerPoint</Application>
  <PresentationFormat>Widescreen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Rounded MT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776</cp:revision>
  <dcterms:created xsi:type="dcterms:W3CDTF">2020-03-11T22:57:07Z</dcterms:created>
  <dcterms:modified xsi:type="dcterms:W3CDTF">2020-06-16T08:35:43Z</dcterms:modified>
</cp:coreProperties>
</file>