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85"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Belben" initials="JB" lastIdx="3" clrIdx="0"/>
  <p:cmAuthor id="2" name="Foolproofs" initials="FP"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4"/>
    <p:restoredTop sz="88445" autoAdjust="0"/>
  </p:normalViewPr>
  <p:slideViewPr>
    <p:cSldViewPr snapToGrid="0" snapToObjects="1">
      <p:cViewPr varScale="1">
        <p:scale>
          <a:sx n="59" d="100"/>
          <a:sy n="59" d="100"/>
        </p:scale>
        <p:origin x="96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 IWM GOV </a:t>
            </a:r>
            <a:r>
              <a:rPr lang="en-US"/>
              <a:t>2738 https://www.iwm.org.uk/collections/item/object/205189536</a:t>
            </a:r>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a:t>
            </a:fld>
            <a:endParaRPr lang="en-US"/>
          </a:p>
        </p:txBody>
      </p:sp>
    </p:spTree>
    <p:extLst>
      <p:ext uri="{BB962C8B-B14F-4D97-AF65-F5344CB8AC3E}">
        <p14:creationId xmlns:p14="http://schemas.microsoft.com/office/powerpoint/2010/main" val="796497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www.youtube.com/watch?v=iLV3eonORPc (</a:t>
            </a:r>
            <a:r>
              <a:rPr lang="en-GB" sz="1200" b="0" i="1" kern="1200" dirty="0">
                <a:solidFill>
                  <a:schemeClr val="tx1"/>
                </a:solidFill>
                <a:effectLst/>
                <a:latin typeface="+mn-lt"/>
                <a:ea typeface="+mn-ea"/>
                <a:cs typeface="+mn-cs"/>
              </a:rPr>
              <a:t>20th Century Battlefields: 1951 Korea</a:t>
            </a:r>
            <a:r>
              <a:rPr lang="en-GB" sz="1200" b="0" i="0" kern="1200" dirty="0">
                <a:solidFill>
                  <a:schemeClr val="tx1"/>
                </a:solidFill>
                <a:effectLst/>
                <a:latin typeface="+mn-lt"/>
                <a:ea typeface="+mn-ea"/>
                <a:cs typeface="+mn-cs"/>
              </a:rPr>
              <a:t>, by Dan and Peter Snow, BBC)</a:t>
            </a:r>
            <a:endParaRPr lang="en-US" i="0" dirty="0"/>
          </a:p>
        </p:txBody>
      </p:sp>
      <p:sp>
        <p:nvSpPr>
          <p:cNvPr id="4" name="Slide Number Placeholder 3"/>
          <p:cNvSpPr>
            <a:spLocks noGrp="1"/>
          </p:cNvSpPr>
          <p:nvPr>
            <p:ph type="sldNum" sz="quarter" idx="10"/>
          </p:nvPr>
        </p:nvSpPr>
        <p:spPr/>
        <p:txBody>
          <a:bodyPr/>
          <a:lstStyle/>
          <a:p>
            <a:fld id="{1CB93A2A-0A60-9E4C-B30E-C3D88B0E381D}" type="slidenum">
              <a:rPr lang="en-US" smtClean="0"/>
              <a:t>14</a:t>
            </a:fld>
            <a:endParaRPr lang="en-US"/>
          </a:p>
        </p:txBody>
      </p:sp>
    </p:spTree>
    <p:extLst>
      <p:ext uri="{BB962C8B-B14F-4D97-AF65-F5344CB8AC3E}">
        <p14:creationId xmlns:p14="http://schemas.microsoft.com/office/powerpoint/2010/main" val="68461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17DBE9-7AD1-43DF-9B46-6AB075852D3A}" type="slidenum">
              <a:rPr lang="en-GB" smtClean="0"/>
              <a:t>15</a:t>
            </a:fld>
            <a:endParaRPr lang="en-GB"/>
          </a:p>
        </p:txBody>
      </p:sp>
    </p:spTree>
    <p:extLst>
      <p:ext uri="{BB962C8B-B14F-4D97-AF65-F5344CB8AC3E}">
        <p14:creationId xmlns:p14="http://schemas.microsoft.com/office/powerpoint/2010/main" val="2576602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From: Walsh, B. (2013) </a:t>
            </a:r>
            <a:r>
              <a:rPr lang="en-GB" i="1" baseline="0" dirty="0"/>
              <a:t>Cambridge™ IGCSE Modern World History</a:t>
            </a:r>
            <a:r>
              <a:rPr lang="en-GB" baseline="0" dirty="0"/>
              <a:t>, Hodder Education, p. 97</a:t>
            </a:r>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16</a:t>
            </a:fld>
            <a:endParaRPr lang="en-US"/>
          </a:p>
        </p:txBody>
      </p:sp>
    </p:spTree>
    <p:extLst>
      <p:ext uri="{BB962C8B-B14F-4D97-AF65-F5344CB8AC3E}">
        <p14:creationId xmlns:p14="http://schemas.microsoft.com/office/powerpoint/2010/main" val="438874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1CB93A2A-0A60-9E4C-B30E-C3D88B0E381D}" type="slidenum">
              <a:rPr lang="en-US" smtClean="0"/>
              <a:t>17</a:t>
            </a:fld>
            <a:endParaRPr lang="en-US"/>
          </a:p>
        </p:txBody>
      </p:sp>
    </p:spTree>
    <p:extLst>
      <p:ext uri="{BB962C8B-B14F-4D97-AF65-F5344CB8AC3E}">
        <p14:creationId xmlns:p14="http://schemas.microsoft.com/office/powerpoint/2010/main" val="742189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https://commons.wikimedia.org/wiki/File:070401_Panmunjeom3.jpg</a:t>
            </a:r>
          </a:p>
        </p:txBody>
      </p:sp>
      <p:sp>
        <p:nvSpPr>
          <p:cNvPr id="4" name="Slide Number Placeholder 3"/>
          <p:cNvSpPr>
            <a:spLocks noGrp="1"/>
          </p:cNvSpPr>
          <p:nvPr>
            <p:ph type="sldNum" sz="quarter" idx="5"/>
          </p:nvPr>
        </p:nvSpPr>
        <p:spPr/>
        <p:txBody>
          <a:bodyPr/>
          <a:lstStyle/>
          <a:p>
            <a:fld id="{1CB93A2A-0A60-9E4C-B30E-C3D88B0E381D}" type="slidenum">
              <a:rPr lang="en-US" smtClean="0"/>
              <a:t>18</a:t>
            </a:fld>
            <a:endParaRPr lang="en-US"/>
          </a:p>
        </p:txBody>
      </p:sp>
    </p:spTree>
    <p:extLst>
      <p:ext uri="{BB962C8B-B14F-4D97-AF65-F5344CB8AC3E}">
        <p14:creationId xmlns:p14="http://schemas.microsoft.com/office/powerpoint/2010/main" val="36508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Audio clip at:</a:t>
            </a:r>
            <a:r>
              <a:rPr lang="en-GB" baseline="0" dirty="0"/>
              <a:t> www.iwm.org.uk/history/voices-of-the-korean-war </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2</a:t>
            </a:fld>
            <a:endParaRPr lang="en-US"/>
          </a:p>
        </p:txBody>
      </p:sp>
    </p:spTree>
    <p:extLst>
      <p:ext uri="{BB962C8B-B14F-4D97-AF65-F5344CB8AC3E}">
        <p14:creationId xmlns:p14="http://schemas.microsoft.com/office/powerpoint/2010/main" val="143123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www.iwm.org.uk/history/voices-of-the-korean-war – ‘They give you a stretcher’ </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4</a:t>
            </a:fld>
            <a:endParaRPr lang="en-US"/>
          </a:p>
        </p:txBody>
      </p:sp>
    </p:spTree>
    <p:extLst>
      <p:ext uri="{BB962C8B-B14F-4D97-AF65-F5344CB8AC3E}">
        <p14:creationId xmlns:p14="http://schemas.microsoft.com/office/powerpoint/2010/main" val="1008292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Image: © IWM MH 32850 www.iwm.org.uk/history/25-photographs-of-the-korean-war </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5</a:t>
            </a:fld>
            <a:endParaRPr lang="en-US"/>
          </a:p>
        </p:txBody>
      </p:sp>
    </p:spTree>
    <p:extLst>
      <p:ext uri="{BB962C8B-B14F-4D97-AF65-F5344CB8AC3E}">
        <p14:creationId xmlns:p14="http://schemas.microsoft.com/office/powerpoint/2010/main" val="64479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Quoted in </a:t>
            </a:r>
            <a:r>
              <a:rPr lang="en-GB" baseline="0" dirty="0" err="1"/>
              <a:t>Ferriby</a:t>
            </a:r>
            <a:r>
              <a:rPr lang="en-GB" baseline="0" dirty="0"/>
              <a:t>, D., Martin, D. and Walsh, B. (2016) </a:t>
            </a:r>
            <a:r>
              <a:rPr lang="en-GB" i="1" baseline="0" dirty="0"/>
              <a:t>Understanding the Modern World</a:t>
            </a:r>
            <a:r>
              <a:rPr lang="en-GB" baseline="0" dirty="0"/>
              <a:t>, London: Hodder, p. 335</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6</a:t>
            </a:fld>
            <a:endParaRPr lang="en-US"/>
          </a:p>
        </p:txBody>
      </p:sp>
    </p:spTree>
    <p:extLst>
      <p:ext uri="{BB962C8B-B14F-4D97-AF65-F5344CB8AC3E}">
        <p14:creationId xmlns:p14="http://schemas.microsoft.com/office/powerpoint/2010/main" val="751355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7</a:t>
            </a:fld>
            <a:endParaRPr lang="en-US"/>
          </a:p>
        </p:txBody>
      </p:sp>
    </p:spTree>
    <p:extLst>
      <p:ext uri="{BB962C8B-B14F-4D97-AF65-F5344CB8AC3E}">
        <p14:creationId xmlns:p14="http://schemas.microsoft.com/office/powerpoint/2010/main" val="146592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93A2A-0A60-9E4C-B30E-C3D88B0E381D}" type="slidenum">
              <a:rPr lang="en-US" smtClean="0"/>
              <a:t>9</a:t>
            </a:fld>
            <a:endParaRPr lang="en-US"/>
          </a:p>
        </p:txBody>
      </p:sp>
    </p:spTree>
    <p:extLst>
      <p:ext uri="{BB962C8B-B14F-4D97-AF65-F5344CB8AC3E}">
        <p14:creationId xmlns:p14="http://schemas.microsoft.com/office/powerpoint/2010/main" val="371369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Image: https://commons.wikimedia.org/wiki/File:Map_of_Asia.svg</a:t>
            </a:r>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10</a:t>
            </a:fld>
            <a:endParaRPr lang="en-US"/>
          </a:p>
        </p:txBody>
      </p:sp>
    </p:spTree>
    <p:extLst>
      <p:ext uri="{BB962C8B-B14F-4D97-AF65-F5344CB8AC3E}">
        <p14:creationId xmlns:p14="http://schemas.microsoft.com/office/powerpoint/2010/main" val="1363193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a resource,</a:t>
            </a:r>
            <a:r>
              <a:rPr lang="en-GB" baseline="0" dirty="0"/>
              <a:t> not a slide to display</a:t>
            </a:r>
            <a:endParaRPr lang="en-GB"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12</a:t>
            </a:fld>
            <a:endParaRPr lang="en-US"/>
          </a:p>
        </p:txBody>
      </p:sp>
    </p:spTree>
    <p:extLst>
      <p:ext uri="{BB962C8B-B14F-4D97-AF65-F5344CB8AC3E}">
        <p14:creationId xmlns:p14="http://schemas.microsoft.com/office/powerpoint/2010/main" val="166415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68416" y="6356350"/>
            <a:ext cx="4459357"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dirty="0"/>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9A9A0D-1F8F-459E-AFBE-A1CEA44A7723}"/>
              </a:ext>
            </a:extLst>
          </p:cNvPr>
          <p:cNvSpPr>
            <a:spLocks noGrp="1"/>
          </p:cNvSpPr>
          <p:nvPr>
            <p:ph type="dt" sz="half" idx="10"/>
          </p:nvPr>
        </p:nvSpPr>
        <p:spPr/>
        <p:txBody>
          <a:bodyPr/>
          <a:lstStyle/>
          <a:p>
            <a:fld id="{073EAA5E-CC62-4E4C-A248-6BEF67346FA5}" type="datetimeFigureOut">
              <a:rPr lang="en-GB" smtClean="0"/>
              <a:t>25/06/2020</a:t>
            </a:fld>
            <a:endParaRPr lang="en-GB"/>
          </a:p>
        </p:txBody>
      </p:sp>
      <p:sp>
        <p:nvSpPr>
          <p:cNvPr id="3" name="Footer Placeholder 2">
            <a:extLst>
              <a:ext uri="{FF2B5EF4-FFF2-40B4-BE49-F238E27FC236}">
                <a16:creationId xmlns:a16="http://schemas.microsoft.com/office/drawing/2014/main" id="{4AFD440F-9794-41B3-8C61-820C73925EA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FFBB58-DD0E-4D7C-80A8-2084F5E57A8B}"/>
              </a:ext>
            </a:extLst>
          </p:cNvPr>
          <p:cNvSpPr>
            <a:spLocks noGrp="1"/>
          </p:cNvSpPr>
          <p:nvPr>
            <p:ph type="sldNum" sz="quarter" idx="12"/>
          </p:nvPr>
        </p:nvSpPr>
        <p:spPr/>
        <p:txBody>
          <a:bodyPr/>
          <a:lstStyle/>
          <a:p>
            <a:fld id="{A9A3556D-3B92-4B9D-B8AA-444D56E37B4E}" type="slidenum">
              <a:rPr lang="en-GB" smtClean="0"/>
              <a:t>‹#›</a:t>
            </a:fld>
            <a:endParaRPr lang="en-GB"/>
          </a:p>
        </p:txBody>
      </p:sp>
    </p:spTree>
    <p:extLst>
      <p:ext uri="{BB962C8B-B14F-4D97-AF65-F5344CB8AC3E}">
        <p14:creationId xmlns:p14="http://schemas.microsoft.com/office/powerpoint/2010/main" val="899798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1.1</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D987B676-3715-4448-B47E-5107AEB14542}"/>
              </a:ext>
            </a:extLst>
          </p:cNvPr>
          <p:cNvSpPr>
            <a:spLocks noGrp="1"/>
          </p:cNvSpPr>
          <p:nvPr>
            <p:ph type="sldNum" sz="quarter" idx="4"/>
          </p:nvPr>
        </p:nvSpPr>
        <p:spPr>
          <a:xfrm>
            <a:off x="4068416" y="6356350"/>
            <a:ext cx="4459357"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dirty="0"/>
          </a:p>
        </p:txBody>
      </p:sp>
      <p:pic>
        <p:nvPicPr>
          <p:cNvPr id="12" name="Picture 11">
            <a:extLst>
              <a:ext uri="{FF2B5EF4-FFF2-40B4-BE49-F238E27FC236}">
                <a16:creationId xmlns:a16="http://schemas.microsoft.com/office/drawing/2014/main" id="{4B83B828-EBA2-BE49-A33F-F13ED0C701CE}"/>
              </a:ext>
            </a:extLst>
          </p:cNvPr>
          <p:cNvPicPr>
            <a:picLocks noChangeAspect="1"/>
          </p:cNvPicPr>
          <p:nvPr userDrawn="1"/>
        </p:nvPicPr>
        <p:blipFill>
          <a:blip r:embed="rId5"/>
          <a:stretch>
            <a:fillRect/>
          </a:stretch>
        </p:blipFill>
        <p:spPr>
          <a:xfrm>
            <a:off x="10051072" y="5863414"/>
            <a:ext cx="1087384" cy="713231"/>
          </a:xfrm>
          <a:prstGeom prst="rect">
            <a:avLst/>
          </a:prstGeom>
        </p:spPr>
      </p:pic>
      <p:pic>
        <p:nvPicPr>
          <p:cNvPr id="14" name="Picture 13">
            <a:extLst>
              <a:ext uri="{FF2B5EF4-FFF2-40B4-BE49-F238E27FC236}">
                <a16:creationId xmlns:a16="http://schemas.microsoft.com/office/drawing/2014/main" id="{9D8EAE19-C456-E242-9726-13543404B151}"/>
              </a:ext>
            </a:extLst>
          </p:cNvPr>
          <p:cNvPicPr>
            <a:picLocks noChangeAspect="1"/>
          </p:cNvPicPr>
          <p:nvPr userDrawn="1"/>
        </p:nvPicPr>
        <p:blipFill>
          <a:blip r:embed="rId6"/>
          <a:stretch>
            <a:fillRect/>
          </a:stretch>
        </p:blipFill>
        <p:spPr>
          <a:xfrm>
            <a:off x="11396558" y="5888677"/>
            <a:ext cx="568569" cy="687968"/>
          </a:xfrm>
          <a:prstGeom prst="rect">
            <a:avLst/>
          </a:prstGeom>
        </p:spPr>
      </p:pic>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www.youtube.com/watch?v=iLV3eonORPc"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www.youtube.com/watch?v=iLV3eonORPc"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iwm.org.uk/history/voices-of-the-korean-wa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iwm.org.uk/history/voices-of-the-korean-war%20&#8211;%20&#8216;They%20give%20you%20a%20stretcher&#8217;"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5597673" cy="3855740"/>
          </a:xfrm>
        </p:spPr>
        <p:txBody>
          <a:bodyPr>
            <a:normAutofit/>
          </a:bodyPr>
          <a:lstStyle/>
          <a:p>
            <a:pPr defTabSz="501650"/>
            <a:r>
              <a:rPr lang="en-GB" altLang="fr-FR" b="1" dirty="0">
                <a:solidFill>
                  <a:srgbClr val="000000"/>
                </a:solidFill>
                <a:latin typeface="Arial" panose="020B0604020202020204" pitchFamily="34" charset="0"/>
                <a:cs typeface="Arial" panose="020B0604020202020204" pitchFamily="34" charset="0"/>
                <a:sym typeface="Helvetica Neue Medium" pitchFamily="-93" charset="0"/>
              </a:rPr>
              <a:t>Enquiry 1:</a:t>
            </a:r>
            <a:br>
              <a:rPr lang="en-GB" altLang="fr-FR" b="1" dirty="0">
                <a:solidFill>
                  <a:srgbClr val="000000"/>
                </a:solidFill>
                <a:latin typeface="Arial" panose="020B0604020202020204" pitchFamily="34" charset="0"/>
                <a:cs typeface="Arial" panose="020B0604020202020204" pitchFamily="34" charset="0"/>
                <a:sym typeface="Helvetica Neue Medium" pitchFamily="-93" charset="0"/>
              </a:rPr>
            </a:br>
            <a:r>
              <a:rPr lang="en-GB" altLang="fr-FR" b="1" dirty="0">
                <a:solidFill>
                  <a:schemeClr val="accent5">
                    <a:lumMod val="75000"/>
                  </a:schemeClr>
                </a:solidFill>
                <a:latin typeface="Arial" panose="020B0604020202020204" pitchFamily="34" charset="0"/>
                <a:cs typeface="Arial" panose="020B0604020202020204" pitchFamily="34" charset="0"/>
                <a:sym typeface="Helvetica Neue Medium" pitchFamily="-93" charset="0"/>
              </a:rPr>
              <a:t>An unpopular war? </a:t>
            </a:r>
            <a:r>
              <a:rPr lang="en-GB" altLang="fr-FR" b="1" dirty="0">
                <a:solidFill>
                  <a:srgbClr val="000000"/>
                </a:solidFill>
                <a:latin typeface="Arial" panose="020B0604020202020204" pitchFamily="34" charset="0"/>
                <a:cs typeface="Arial" panose="020B0604020202020204" pitchFamily="34" charset="0"/>
                <a:sym typeface="Helvetica Neue Medium" pitchFamily="-93" charset="0"/>
              </a:rPr>
              <a:t>Why did Britain go to war (again) in 1950?</a:t>
            </a:r>
            <a:br>
              <a:rPr lang="en-US" altLang="fr-FR" b="1" dirty="0">
                <a:solidFill>
                  <a:srgbClr val="000000"/>
                </a:solidFill>
                <a:latin typeface="Arial" panose="020B0604020202020204" pitchFamily="34" charset="0"/>
                <a:cs typeface="Arial" panose="020B0604020202020204" pitchFamily="34" charset="0"/>
                <a:sym typeface="Helvetica Neue Medium" pitchFamily="-93" charset="0"/>
              </a:rPr>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4556" y="360000"/>
            <a:ext cx="5094514" cy="5229975"/>
          </a:xfrm>
          <a:prstGeom prst="rect">
            <a:avLst/>
          </a:prstGeom>
        </p:spPr>
      </p:pic>
      <p:sp>
        <p:nvSpPr>
          <p:cNvPr id="3" name="Slide Number Placeholder 2">
            <a:extLst>
              <a:ext uri="{FF2B5EF4-FFF2-40B4-BE49-F238E27FC236}">
                <a16:creationId xmlns:a16="http://schemas.microsoft.com/office/drawing/2014/main" id="{C657CA13-02E2-EF48-BC05-CC06EE0A6A6B}"/>
              </a:ext>
            </a:extLst>
          </p:cNvPr>
          <p:cNvSpPr>
            <a:spLocks noGrp="1"/>
          </p:cNvSpPr>
          <p:nvPr>
            <p:ph type="sldNum" sz="quarter" idx="12"/>
          </p:nvPr>
        </p:nvSpPr>
        <p:spPr/>
        <p:txBody>
          <a:bodyPr/>
          <a:lstStyle/>
          <a:p>
            <a:fld id="{91DB7F08-A76A-C04F-AC2D-B8A23795015F}" type="slidenum">
              <a:rPr lang="en-US" smtClean="0"/>
              <a:pPr/>
              <a:t>1</a:t>
            </a:fld>
            <a:endParaRPr lang="en-US" dirty="0"/>
          </a:p>
        </p:txBody>
      </p:sp>
    </p:spTree>
    <p:extLst>
      <p:ext uri="{BB962C8B-B14F-4D97-AF65-F5344CB8AC3E}">
        <p14:creationId xmlns:p14="http://schemas.microsoft.com/office/powerpoint/2010/main" val="2118818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A426D9-ABBE-7F4B-8D2E-51D147B7D33B}"/>
              </a:ext>
            </a:extLst>
          </p:cNvPr>
          <p:cNvPicPr>
            <a:picLocks noChangeAspect="1"/>
          </p:cNvPicPr>
          <p:nvPr/>
        </p:nvPicPr>
        <p:blipFill rotWithShape="1">
          <a:blip r:embed="rId3"/>
          <a:srcRect t="4920" b="2454"/>
          <a:stretch/>
        </p:blipFill>
        <p:spPr>
          <a:xfrm>
            <a:off x="6769828" y="1440000"/>
            <a:ext cx="4977970" cy="4068000"/>
          </a:xfrm>
          <a:prstGeom prst="rect">
            <a:avLst/>
          </a:prstGeom>
        </p:spPr>
      </p:pic>
      <p:sp>
        <p:nvSpPr>
          <p:cNvPr id="2" name="Title 1"/>
          <p:cNvSpPr>
            <a:spLocks noGrp="1"/>
          </p:cNvSpPr>
          <p:nvPr>
            <p:ph type="title"/>
          </p:nvPr>
        </p:nvSpPr>
        <p:spPr>
          <a:xfrm>
            <a:off x="720000" y="360001"/>
            <a:ext cx="11472000" cy="838224"/>
          </a:xfrm>
        </p:spPr>
        <p:txBody>
          <a:bodyPr>
            <a:normAutofit fontScale="90000"/>
          </a:bodyPr>
          <a:lstStyle/>
          <a:p>
            <a:r>
              <a:rPr lang="en-US" altLang="fr-FR" sz="4900" b="1" dirty="0">
                <a:latin typeface="Arial" panose="020B0604020202020204" pitchFamily="34" charset="0"/>
                <a:ea typeface="ＭＳ Ｐゴシック" panose="020B0600070205080204" pitchFamily="34" charset="-128"/>
                <a:cs typeface="Arial" panose="020B0604020202020204" pitchFamily="34" charset="0"/>
              </a:rPr>
              <a:t>Why did war break out in Korea in 1950?</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endParaRPr lang="en-US" dirty="0"/>
          </a:p>
        </p:txBody>
      </p:sp>
      <p:sp>
        <p:nvSpPr>
          <p:cNvPr id="5" name="Rectangle"/>
          <p:cNvSpPr>
            <a:spLocks noChangeArrowheads="1"/>
          </p:cNvSpPr>
          <p:nvPr/>
        </p:nvSpPr>
        <p:spPr bwMode="auto">
          <a:xfrm>
            <a:off x="720000" y="1440000"/>
            <a:ext cx="5847055" cy="4314574"/>
          </a:xfrm>
          <a:prstGeom prst="rect">
            <a:avLst/>
          </a:prstGeom>
          <a:noFill/>
          <a:ln>
            <a:noFill/>
          </a:ln>
        </p:spPr>
        <p:txBody>
          <a:bodyPr lIns="0" tIns="0" rIns="0" bIns="50800" anchor="t" anchorCtr="0"/>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365125" indent="-365125" eaLnBrk="1">
              <a:spcBef>
                <a:spcPts val="600"/>
              </a:spcBef>
              <a:spcAft>
                <a:spcPts val="600"/>
              </a:spcAft>
              <a:buFont typeface="Arial" panose="020B0604020202020204" pitchFamily="34" charset="0"/>
              <a:buChar char="•"/>
            </a:pPr>
            <a:r>
              <a:rPr lang="en-GB" altLang="fr-FR" sz="2300" dirty="0">
                <a:solidFill>
                  <a:srgbClr val="000000"/>
                </a:solidFill>
                <a:latin typeface="Arial" panose="020B0604020202020204" pitchFamily="34" charset="0"/>
                <a:cs typeface="Arial" panose="020B0604020202020204" pitchFamily="34" charset="0"/>
              </a:rPr>
              <a:t>During the Second World War, Korea was occupied by Japanese troops.</a:t>
            </a:r>
          </a:p>
          <a:p>
            <a:pPr marL="365125" indent="-365125" eaLnBrk="1">
              <a:spcBef>
                <a:spcPts val="600"/>
              </a:spcBef>
              <a:spcAft>
                <a:spcPts val="600"/>
              </a:spcAft>
              <a:buFont typeface="Arial" panose="020B0604020202020204" pitchFamily="34" charset="0"/>
              <a:buChar char="•"/>
            </a:pPr>
            <a:r>
              <a:rPr lang="en-GB" altLang="fr-FR" sz="2300" dirty="0">
                <a:solidFill>
                  <a:srgbClr val="000000"/>
                </a:solidFill>
                <a:latin typeface="Arial" panose="020B0604020202020204" pitchFamily="34" charset="0"/>
                <a:cs typeface="Arial" panose="020B0604020202020204" pitchFamily="34" charset="0"/>
              </a:rPr>
              <a:t>After the war it was divided.</a:t>
            </a:r>
          </a:p>
          <a:p>
            <a:pPr marL="365125" indent="-365125" eaLnBrk="1">
              <a:spcBef>
                <a:spcPts val="600"/>
              </a:spcBef>
              <a:spcAft>
                <a:spcPts val="600"/>
              </a:spcAft>
              <a:buFont typeface="Arial" panose="020B0604020202020204" pitchFamily="34" charset="0"/>
              <a:buChar char="•"/>
            </a:pPr>
            <a:r>
              <a:rPr lang="en-GB" altLang="fr-FR" sz="2300" dirty="0">
                <a:solidFill>
                  <a:srgbClr val="000000"/>
                </a:solidFill>
                <a:latin typeface="Arial" panose="020B0604020202020204" pitchFamily="34" charset="0"/>
                <a:cs typeface="Arial" panose="020B0604020202020204" pitchFamily="34" charset="0"/>
              </a:rPr>
              <a:t>The North was led by a communist, </a:t>
            </a:r>
            <a:br>
              <a:rPr lang="en-GB" altLang="fr-FR" sz="2300" dirty="0">
                <a:solidFill>
                  <a:srgbClr val="000000"/>
                </a:solidFill>
                <a:latin typeface="Arial" panose="020B0604020202020204" pitchFamily="34" charset="0"/>
                <a:cs typeface="Arial" panose="020B0604020202020204" pitchFamily="34" charset="0"/>
              </a:rPr>
            </a:br>
            <a:r>
              <a:rPr lang="en-GB" altLang="fr-FR" sz="2300" dirty="0">
                <a:solidFill>
                  <a:srgbClr val="000000"/>
                </a:solidFill>
                <a:latin typeface="Arial" panose="020B0604020202020204" pitchFamily="34" charset="0"/>
                <a:cs typeface="Arial" panose="020B0604020202020204" pitchFamily="34" charset="0"/>
              </a:rPr>
              <a:t>Kim Il Sung. </a:t>
            </a:r>
          </a:p>
          <a:p>
            <a:pPr marL="365125" indent="-365125" eaLnBrk="1">
              <a:spcBef>
                <a:spcPts val="600"/>
              </a:spcBef>
              <a:spcAft>
                <a:spcPts val="600"/>
              </a:spcAft>
              <a:buFont typeface="Arial" panose="020B0604020202020204" pitchFamily="34" charset="0"/>
              <a:buChar char="•"/>
            </a:pPr>
            <a:r>
              <a:rPr lang="en-GB" altLang="fr-FR" sz="2300" dirty="0">
                <a:solidFill>
                  <a:srgbClr val="000000"/>
                </a:solidFill>
                <a:latin typeface="Arial" panose="020B0604020202020204" pitchFamily="34" charset="0"/>
                <a:cs typeface="Arial" panose="020B0604020202020204" pitchFamily="34" charset="0"/>
              </a:rPr>
              <a:t>The South was led by Syngman Rhee. </a:t>
            </a:r>
            <a:br>
              <a:rPr lang="en-GB" altLang="fr-FR" sz="2300" dirty="0">
                <a:solidFill>
                  <a:srgbClr val="000000"/>
                </a:solidFill>
                <a:latin typeface="Arial" panose="020B0604020202020204" pitchFamily="34" charset="0"/>
                <a:cs typeface="Arial" panose="020B0604020202020204" pitchFamily="34" charset="0"/>
              </a:rPr>
            </a:br>
            <a:r>
              <a:rPr lang="en-GB" altLang="fr-FR" sz="2300" dirty="0">
                <a:solidFill>
                  <a:srgbClr val="000000"/>
                </a:solidFill>
                <a:latin typeface="Arial" panose="020B0604020202020204" pitchFamily="34" charset="0"/>
                <a:cs typeface="Arial" panose="020B0604020202020204" pitchFamily="34" charset="0"/>
              </a:rPr>
              <a:t>He was not very democratic but he was highly anti-communist.</a:t>
            </a:r>
          </a:p>
          <a:p>
            <a:pPr marL="365125" indent="-365125" eaLnBrk="1">
              <a:spcBef>
                <a:spcPts val="600"/>
              </a:spcBef>
              <a:spcAft>
                <a:spcPts val="600"/>
              </a:spcAft>
              <a:buFont typeface="Arial" panose="020B0604020202020204" pitchFamily="34" charset="0"/>
              <a:buChar char="•"/>
            </a:pPr>
            <a:r>
              <a:rPr lang="en-GB" altLang="fr-FR" sz="2300" dirty="0">
                <a:solidFill>
                  <a:srgbClr val="000000"/>
                </a:solidFill>
                <a:latin typeface="Arial" panose="020B0604020202020204" pitchFamily="34" charset="0"/>
                <a:cs typeface="Arial" panose="020B0604020202020204" pitchFamily="34" charset="0"/>
              </a:rPr>
              <a:t>The Soviet Union supported the North while the South was under the influence </a:t>
            </a:r>
            <a:br>
              <a:rPr lang="en-GB" altLang="fr-FR" sz="2300" dirty="0">
                <a:solidFill>
                  <a:srgbClr val="000000"/>
                </a:solidFill>
                <a:latin typeface="Arial" panose="020B0604020202020204" pitchFamily="34" charset="0"/>
                <a:cs typeface="Arial" panose="020B0604020202020204" pitchFamily="34" charset="0"/>
              </a:rPr>
            </a:br>
            <a:r>
              <a:rPr lang="en-GB" altLang="fr-FR" sz="2300" dirty="0">
                <a:solidFill>
                  <a:srgbClr val="000000"/>
                </a:solidFill>
                <a:latin typeface="Arial" panose="020B0604020202020204" pitchFamily="34" charset="0"/>
                <a:cs typeface="Arial" panose="020B0604020202020204" pitchFamily="34" charset="0"/>
              </a:rPr>
              <a:t>of the USA.</a:t>
            </a:r>
          </a:p>
        </p:txBody>
      </p:sp>
      <p:sp>
        <p:nvSpPr>
          <p:cNvPr id="3" name="Slide Number Placeholder 2">
            <a:extLst>
              <a:ext uri="{FF2B5EF4-FFF2-40B4-BE49-F238E27FC236}">
                <a16:creationId xmlns:a16="http://schemas.microsoft.com/office/drawing/2014/main" id="{AE08C786-58A7-3949-A12B-EE955A0DE776}"/>
              </a:ext>
            </a:extLst>
          </p:cNvPr>
          <p:cNvSpPr>
            <a:spLocks noGrp="1"/>
          </p:cNvSpPr>
          <p:nvPr>
            <p:ph type="sldNum" sz="quarter" idx="12"/>
          </p:nvPr>
        </p:nvSpPr>
        <p:spPr/>
        <p:txBody>
          <a:bodyPr/>
          <a:lstStyle/>
          <a:p>
            <a:fld id="{91DB7F08-A76A-C04F-AC2D-B8A23795015F}" type="slidenum">
              <a:rPr lang="en-US" smtClean="0"/>
              <a:pPr/>
              <a:t>10</a:t>
            </a:fld>
            <a:endParaRPr lang="en-US" dirty="0"/>
          </a:p>
        </p:txBody>
      </p:sp>
    </p:spTree>
    <p:extLst>
      <p:ext uri="{BB962C8B-B14F-4D97-AF65-F5344CB8AC3E}">
        <p14:creationId xmlns:p14="http://schemas.microsoft.com/office/powerpoint/2010/main" val="206411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1119700" cy="1325563"/>
          </a:xfrm>
        </p:spPr>
        <p:txBody>
          <a:bodyPr>
            <a:noAutofit/>
          </a:bodyPr>
          <a:lstStyle/>
          <a:p>
            <a:r>
              <a:rPr lang="en-US" altLang="fr-FR" b="1" dirty="0">
                <a:latin typeface="Arial" panose="020B0604020202020204" pitchFamily="34" charset="0"/>
                <a:ea typeface="ＭＳ Ｐゴシック" panose="020B0600070205080204" pitchFamily="34" charset="-128"/>
                <a:cs typeface="Arial" panose="020B0604020202020204" pitchFamily="34" charset="0"/>
              </a:rPr>
              <a:t>Why did war break out in Korea in 1950?</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endParaRPr lang="en-US" dirty="0"/>
          </a:p>
        </p:txBody>
      </p:sp>
      <p:sp>
        <p:nvSpPr>
          <p:cNvPr id="4" name="Rectangle"/>
          <p:cNvSpPr>
            <a:spLocks noChangeArrowheads="1"/>
          </p:cNvSpPr>
          <p:nvPr/>
        </p:nvSpPr>
        <p:spPr bwMode="auto">
          <a:xfrm>
            <a:off x="720000" y="1440000"/>
            <a:ext cx="7159335" cy="4314574"/>
          </a:xfrm>
          <a:prstGeom prst="rect">
            <a:avLst/>
          </a:prstGeom>
          <a:noFill/>
          <a:ln>
            <a:noFill/>
          </a:ln>
        </p:spPr>
        <p:txBody>
          <a:bodyPr lIns="0" tIns="0" rIns="0" bIns="0" anchor="t" anchorCtr="0"/>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365125" indent="-365125" eaLnBrk="1">
              <a:spcBef>
                <a:spcPts val="600"/>
              </a:spcBef>
              <a:spcAft>
                <a:spcPts val="600"/>
              </a:spcAft>
              <a:buFont typeface="Arial" panose="020B0604020202020204" pitchFamily="34" charset="0"/>
              <a:buChar char="•"/>
            </a:pPr>
            <a:r>
              <a:rPr lang="en-GB" altLang="fr-FR" sz="2000" dirty="0">
                <a:solidFill>
                  <a:srgbClr val="000000"/>
                </a:solidFill>
                <a:latin typeface="Arial" panose="020B0604020202020204" pitchFamily="34" charset="0"/>
                <a:cs typeface="Arial" panose="020B0604020202020204" pitchFamily="34" charset="0"/>
              </a:rPr>
              <a:t>On 25 June 1950, the North’s Korean People’s Army (KPA) invaded South Korea.</a:t>
            </a:r>
          </a:p>
          <a:p>
            <a:pPr marL="365125" indent="-365125" eaLnBrk="1">
              <a:spcBef>
                <a:spcPts val="600"/>
              </a:spcBef>
              <a:spcAft>
                <a:spcPts val="600"/>
              </a:spcAft>
              <a:buFont typeface="Arial" panose="020B0604020202020204" pitchFamily="34" charset="0"/>
              <a:buChar char="•"/>
            </a:pPr>
            <a:r>
              <a:rPr lang="en-GB" altLang="fr-FR" sz="2000" dirty="0">
                <a:solidFill>
                  <a:srgbClr val="000000"/>
                </a:solidFill>
                <a:latin typeface="Arial" panose="020B0604020202020204" pitchFamily="34" charset="0"/>
                <a:cs typeface="Arial" panose="020B0604020202020204" pitchFamily="34" charset="0"/>
              </a:rPr>
              <a:t>The United Nations was quick to respond and encouraged its members to support the South. Many countries sent troops, including the USA, Great Britain, Australia, Canada, India, New Zealand and South Africa.</a:t>
            </a:r>
          </a:p>
          <a:p>
            <a:pPr marL="365125" indent="-365125" eaLnBrk="1">
              <a:spcBef>
                <a:spcPts val="600"/>
              </a:spcBef>
              <a:spcAft>
                <a:spcPts val="600"/>
              </a:spcAft>
              <a:buFont typeface="Arial" panose="020B0604020202020204" pitchFamily="34" charset="0"/>
              <a:buChar char="•"/>
            </a:pPr>
            <a:r>
              <a:rPr lang="en-GB" altLang="fr-FR" sz="2000" b="1" dirty="0">
                <a:solidFill>
                  <a:srgbClr val="C00000"/>
                </a:solidFill>
                <a:latin typeface="Arial" panose="020B0604020202020204" pitchFamily="34" charset="0"/>
                <a:cs typeface="Arial" panose="020B0604020202020204" pitchFamily="34" charset="0"/>
              </a:rPr>
              <a:t>Explanation A</a:t>
            </a:r>
            <a:r>
              <a:rPr lang="en-GB" altLang="fr-FR" sz="2000" dirty="0">
                <a:solidFill>
                  <a:srgbClr val="C00000"/>
                </a:solidFill>
                <a:latin typeface="Arial" panose="020B0604020202020204" pitchFamily="34" charset="0"/>
                <a:cs typeface="Arial" panose="020B0604020202020204" pitchFamily="34" charset="0"/>
              </a:rPr>
              <a:t>: Some historians believe that the war happened mainly because of </a:t>
            </a:r>
            <a:r>
              <a:rPr lang="en-GB" altLang="fr-FR" sz="2000" b="1" dirty="0">
                <a:solidFill>
                  <a:srgbClr val="C00000"/>
                </a:solidFill>
                <a:latin typeface="Arial" panose="020B0604020202020204" pitchFamily="34" charset="0"/>
                <a:cs typeface="Arial" panose="020B0604020202020204" pitchFamily="34" charset="0"/>
              </a:rPr>
              <a:t>tension between the USSR and the USA</a:t>
            </a:r>
            <a:r>
              <a:rPr lang="en-GB" altLang="fr-FR" sz="2000" dirty="0">
                <a:solidFill>
                  <a:srgbClr val="C00000"/>
                </a:solidFill>
                <a:latin typeface="Arial" panose="020B0604020202020204" pitchFamily="34" charset="0"/>
                <a:cs typeface="Arial" panose="020B0604020202020204" pitchFamily="34" charset="0"/>
              </a:rPr>
              <a:t>, who were using Korea as a ‘puppet’ in their Cold War.</a:t>
            </a:r>
          </a:p>
          <a:p>
            <a:pPr marL="365125" indent="-365125" eaLnBrk="1">
              <a:spcBef>
                <a:spcPts val="600"/>
              </a:spcBef>
              <a:spcAft>
                <a:spcPts val="600"/>
              </a:spcAft>
              <a:buFont typeface="Arial" panose="020B0604020202020204" pitchFamily="34" charset="0"/>
              <a:buChar char="•"/>
            </a:pPr>
            <a:r>
              <a:rPr lang="en-GB" altLang="fr-FR" sz="2000" b="1" dirty="0">
                <a:solidFill>
                  <a:schemeClr val="accent6">
                    <a:lumMod val="75000"/>
                  </a:schemeClr>
                </a:solidFill>
                <a:latin typeface="Arial" panose="020B0604020202020204" pitchFamily="34" charset="0"/>
                <a:cs typeface="Arial" panose="020B0604020202020204" pitchFamily="34" charset="0"/>
              </a:rPr>
              <a:t>Explanation B</a:t>
            </a:r>
            <a:r>
              <a:rPr lang="en-GB" altLang="fr-FR" sz="2000" dirty="0">
                <a:solidFill>
                  <a:schemeClr val="accent6">
                    <a:lumMod val="75000"/>
                  </a:schemeClr>
                </a:solidFill>
                <a:latin typeface="Arial" panose="020B0604020202020204" pitchFamily="34" charset="0"/>
                <a:cs typeface="Arial" panose="020B0604020202020204" pitchFamily="34" charset="0"/>
              </a:rPr>
              <a:t>: Other historians believe that the war was more to do with </a:t>
            </a:r>
            <a:r>
              <a:rPr lang="en-GB" altLang="fr-FR" sz="2000" b="1" dirty="0">
                <a:solidFill>
                  <a:schemeClr val="accent6">
                    <a:lumMod val="75000"/>
                  </a:schemeClr>
                </a:solidFill>
                <a:latin typeface="Arial" panose="020B0604020202020204" pitchFamily="34" charset="0"/>
                <a:cs typeface="Arial" panose="020B0604020202020204" pitchFamily="34" charset="0"/>
              </a:rPr>
              <a:t>internal tension inside Korea</a:t>
            </a:r>
            <a:r>
              <a:rPr lang="en-GB" altLang="fr-FR" sz="2000" dirty="0">
                <a:solidFill>
                  <a:schemeClr val="accent6">
                    <a:lumMod val="7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0193FFD2-5C58-418A-93FC-1A6177C44359}"/>
              </a:ext>
            </a:extLst>
          </p:cNvPr>
          <p:cNvSpPr/>
          <p:nvPr/>
        </p:nvSpPr>
        <p:spPr>
          <a:xfrm>
            <a:off x="8200386" y="1440000"/>
            <a:ext cx="3639314" cy="2185214"/>
          </a:xfrm>
          <a:prstGeom prst="rect">
            <a:avLst/>
          </a:prstGeom>
          <a:noFill/>
        </p:spPr>
        <p:txBody>
          <a:bodyPr wrap="square">
            <a:spAutoFit/>
          </a:bodyPr>
          <a:lstStyle/>
          <a:p>
            <a:pPr>
              <a:spcBef>
                <a:spcPts val="600"/>
              </a:spcBef>
              <a:spcAft>
                <a:spcPts val="600"/>
              </a:spcAft>
            </a:pPr>
            <a:r>
              <a:rPr lang="en-GB" altLang="fr-FR" b="1" dirty="0">
                <a:solidFill>
                  <a:srgbClr val="000000"/>
                </a:solidFill>
                <a:latin typeface="Arial" panose="020B0604020202020204" pitchFamily="34" charset="0"/>
                <a:cs typeface="Arial" panose="020B0604020202020204" pitchFamily="34" charset="0"/>
              </a:rPr>
              <a:t>Activity 1</a:t>
            </a:r>
          </a:p>
          <a:p>
            <a:pPr>
              <a:spcBef>
                <a:spcPts val="600"/>
              </a:spcBef>
              <a:spcAft>
                <a:spcPts val="600"/>
              </a:spcAft>
            </a:pPr>
            <a:r>
              <a:rPr lang="en-GB" altLang="fr-FR" dirty="0">
                <a:solidFill>
                  <a:srgbClr val="000000"/>
                </a:solidFill>
                <a:latin typeface="Arial" panose="020B0604020202020204" pitchFamily="34" charset="0"/>
                <a:cs typeface="Arial" panose="020B0604020202020204" pitchFamily="34" charset="0"/>
              </a:rPr>
              <a:t>Read the evidence in your explanation grid on the next slide or on Resource sheet 1.1B. Colour-code each card to show which of the explanations it supports.</a:t>
            </a:r>
            <a:endParaRPr lang="en-GB" dirty="0"/>
          </a:p>
        </p:txBody>
      </p:sp>
      <p:sp>
        <p:nvSpPr>
          <p:cNvPr id="3" name="Slide Number Placeholder 2">
            <a:extLst>
              <a:ext uri="{FF2B5EF4-FFF2-40B4-BE49-F238E27FC236}">
                <a16:creationId xmlns:a16="http://schemas.microsoft.com/office/drawing/2014/main" id="{2B63B7C5-A7E6-CC4D-84DC-B01C05DA7434}"/>
              </a:ext>
            </a:extLst>
          </p:cNvPr>
          <p:cNvSpPr>
            <a:spLocks noGrp="1"/>
          </p:cNvSpPr>
          <p:nvPr>
            <p:ph type="sldNum" sz="quarter" idx="12"/>
          </p:nvPr>
        </p:nvSpPr>
        <p:spPr/>
        <p:txBody>
          <a:bodyPr/>
          <a:lstStyle/>
          <a:p>
            <a:fld id="{91DB7F08-A76A-C04F-AC2D-B8A23795015F}" type="slidenum">
              <a:rPr lang="en-US" smtClean="0"/>
              <a:pPr/>
              <a:t>11</a:t>
            </a:fld>
            <a:endParaRPr lang="en-US" dirty="0"/>
          </a:p>
        </p:txBody>
      </p:sp>
    </p:spTree>
    <p:extLst>
      <p:ext uri="{BB962C8B-B14F-4D97-AF65-F5344CB8AC3E}">
        <p14:creationId xmlns:p14="http://schemas.microsoft.com/office/powerpoint/2010/main" val="1550928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1"/>
            <a:ext cx="10515600" cy="518774"/>
          </a:xfrm>
        </p:spPr>
        <p:txBody>
          <a:bodyPr>
            <a:normAutofit fontScale="90000"/>
          </a:bodyPr>
          <a:lstStyle/>
          <a:p>
            <a:r>
              <a:rPr lang="en-US" altLang="fr-FR" sz="3100" b="1" dirty="0">
                <a:latin typeface="Arial" panose="020B0604020202020204" pitchFamily="34" charset="0"/>
                <a:ea typeface="ＭＳ Ｐゴシック" panose="020B0600070205080204" pitchFamily="34" charset="-128"/>
                <a:cs typeface="Arial" panose="020B0604020202020204" pitchFamily="34" charset="0"/>
              </a:rPr>
              <a:t>Why did war break out in Korea in 1950? Explanation grid.</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92537661"/>
              </p:ext>
            </p:extLst>
          </p:nvPr>
        </p:nvGraphicFramePr>
        <p:xfrm>
          <a:off x="720000" y="837113"/>
          <a:ext cx="8783781" cy="5127157"/>
        </p:xfrm>
        <a:graphic>
          <a:graphicData uri="http://schemas.openxmlformats.org/drawingml/2006/table">
            <a:tbl>
              <a:tblPr firstRow="1" bandRow="1">
                <a:tableStyleId>{5940675A-B579-460E-94D1-54222C63F5DA}</a:tableStyleId>
              </a:tblPr>
              <a:tblGrid>
                <a:gridCol w="2927927">
                  <a:extLst>
                    <a:ext uri="{9D8B030D-6E8A-4147-A177-3AD203B41FA5}">
                      <a16:colId xmlns:a16="http://schemas.microsoft.com/office/drawing/2014/main" val="1810338823"/>
                    </a:ext>
                  </a:extLst>
                </a:gridCol>
                <a:gridCol w="2927927">
                  <a:extLst>
                    <a:ext uri="{9D8B030D-6E8A-4147-A177-3AD203B41FA5}">
                      <a16:colId xmlns:a16="http://schemas.microsoft.com/office/drawing/2014/main" val="1284170561"/>
                    </a:ext>
                  </a:extLst>
                </a:gridCol>
                <a:gridCol w="2927927">
                  <a:extLst>
                    <a:ext uri="{9D8B030D-6E8A-4147-A177-3AD203B41FA5}">
                      <a16:colId xmlns:a16="http://schemas.microsoft.com/office/drawing/2014/main" val="1695657504"/>
                    </a:ext>
                  </a:extLst>
                </a:gridCol>
              </a:tblGrid>
              <a:tr h="151419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At</a:t>
                      </a:r>
                      <a:r>
                        <a:rPr lang="en-GB" sz="1200" baseline="0" dirty="0">
                          <a:latin typeface="Arial" panose="020B0604020202020204" pitchFamily="34" charset="0"/>
                          <a:cs typeface="Arial" panose="020B0604020202020204" pitchFamily="34" charset="0"/>
                        </a:rPr>
                        <a:t> the end of the Second World War, there were Soviet troops all over Eastern Europe. </a:t>
                      </a:r>
                      <a:r>
                        <a:rPr lang="en-GB" sz="1200" kern="1200" dirty="0">
                          <a:solidFill>
                            <a:schemeClr val="tx1"/>
                          </a:solidFill>
                          <a:effectLst/>
                          <a:latin typeface="Arial" panose="020B0604020202020204" pitchFamily="34" charset="0"/>
                          <a:ea typeface="+mn-ea"/>
                          <a:cs typeface="Arial" panose="020B0604020202020204" pitchFamily="34" charset="0"/>
                        </a:rPr>
                        <a:t>The Americans saw this as expansion of communism and they determined to stop any further expansion. This policy became known as </a:t>
                      </a:r>
                      <a:r>
                        <a:rPr lang="en-GB" sz="1200" b="1" kern="1200" dirty="0">
                          <a:solidFill>
                            <a:schemeClr val="tx1"/>
                          </a:solidFill>
                          <a:effectLst/>
                          <a:latin typeface="Arial" panose="020B0604020202020204" pitchFamily="34" charset="0"/>
                          <a:ea typeface="+mn-ea"/>
                          <a:cs typeface="Arial" panose="020B0604020202020204" pitchFamily="34" charset="0"/>
                        </a:rPr>
                        <a:t>containment</a:t>
                      </a:r>
                      <a:r>
                        <a:rPr lang="en-GB" sz="1200" kern="1200" dirty="0">
                          <a:solidFill>
                            <a:schemeClr val="tx1"/>
                          </a:solidFill>
                          <a:effectLst/>
                          <a:latin typeface="Arial" panose="020B0604020202020204" pitchFamily="34" charset="0"/>
                          <a:ea typeface="+mn-ea"/>
                          <a:cs typeface="Arial" panose="020B0604020202020204" pitchFamily="34" charset="0"/>
                        </a:rPr>
                        <a:t>.</a:t>
                      </a:r>
                    </a:p>
                  </a:txBody>
                  <a:tcPr anchor="ctr"/>
                </a:tc>
                <a:tc>
                  <a:txBody>
                    <a:bodyPr/>
                    <a:lstStyle/>
                    <a:p>
                      <a:pPr marL="0" indent="0" algn="ctr">
                        <a:buFont typeface="Arial" panose="020B0604020202020204" pitchFamily="34" charset="0"/>
                        <a:buNone/>
                      </a:pPr>
                      <a:r>
                        <a:rPr lang="en-GB" sz="1200" dirty="0">
                          <a:latin typeface="Arial" panose="020B0604020202020204" pitchFamily="34" charset="0"/>
                          <a:cs typeface="Arial" panose="020B0604020202020204" pitchFamily="34" charset="0"/>
                        </a:rPr>
                        <a:t>China had also become communist in 1949. The</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Americans had always seen China as their ally </a:t>
                      </a:r>
                      <a:r>
                        <a:rPr lang="en-GB" sz="1200" baseline="0" dirty="0">
                          <a:latin typeface="Arial" panose="020B0604020202020204" pitchFamily="34" charset="0"/>
                          <a:cs typeface="Arial" panose="020B0604020202020204" pitchFamily="34" charset="0"/>
                        </a:rPr>
                        <a:t>and were stung by this</a:t>
                      </a:r>
                      <a:r>
                        <a:rPr lang="en-GB" sz="1200" dirty="0">
                          <a:latin typeface="Arial" panose="020B0604020202020204" pitchFamily="34" charset="0"/>
                          <a:cs typeface="Arial" panose="020B0604020202020204" pitchFamily="34" charset="0"/>
                        </a:rPr>
                        <a:t>. Now, suddenly, a massive new communist state had appeared on the map. China shared a border with Korea.</a:t>
                      </a:r>
                    </a:p>
                  </a:txBody>
                  <a:tcPr anchor="ctr"/>
                </a:tc>
                <a:tc>
                  <a:txBody>
                    <a:bodyPr/>
                    <a:lstStyle/>
                    <a:p>
                      <a:pPr marL="0" indent="0" algn="ctr">
                        <a:buFont typeface="Arial" panose="020B0604020202020204" pitchFamily="34" charset="0"/>
                        <a:buNone/>
                      </a:pPr>
                      <a:r>
                        <a:rPr lang="en-GB" sz="1200" dirty="0">
                          <a:latin typeface="Arial" panose="020B0604020202020204" pitchFamily="34" charset="0"/>
                          <a:cs typeface="Arial" panose="020B0604020202020204" pitchFamily="34" charset="0"/>
                        </a:rPr>
                        <a:t>Korea already had bitter internal</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divisions in 1945. Peasants</a:t>
                      </a:r>
                      <a:r>
                        <a:rPr lang="en-GB" sz="1200" baseline="0" dirty="0">
                          <a:latin typeface="Arial" panose="020B0604020202020204" pitchFamily="34" charset="0"/>
                          <a:cs typeface="Arial" panose="020B0604020202020204" pitchFamily="34" charset="0"/>
                        </a:rPr>
                        <a:t> made up about 80% of the population and were treated poorly by their landlords. This created tensions within Korean society.</a:t>
                      </a:r>
                      <a:endParaRPr lang="en-GB"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08808801"/>
                  </a:ext>
                </a:extLst>
              </a:tr>
              <a:tr h="1806479">
                <a:tc>
                  <a:txBody>
                    <a:bodyPr/>
                    <a:lstStyle/>
                    <a:p>
                      <a:pPr marL="0" indent="0" algn="ctr">
                        <a:buFont typeface="Arial" panose="020B0604020202020204" pitchFamily="34" charset="0"/>
                        <a:buNone/>
                      </a:pPr>
                      <a:r>
                        <a:rPr lang="en-GB" sz="1200" dirty="0">
                          <a:latin typeface="Arial" panose="020B0604020202020204" pitchFamily="34" charset="0"/>
                          <a:cs typeface="Arial" panose="020B0604020202020204" pitchFamily="34" charset="0"/>
                        </a:rPr>
                        <a:t>Japan had occupied Korea between 1910 and 1945.</a:t>
                      </a:r>
                      <a:r>
                        <a:rPr lang="en-GB" sz="1200" baseline="0" dirty="0">
                          <a:latin typeface="Arial" panose="020B0604020202020204" pitchFamily="34" charset="0"/>
                          <a:cs typeface="Arial" panose="020B0604020202020204" pitchFamily="34" charset="0"/>
                        </a:rPr>
                        <a:t> Many poorer Koreans believed that their landlords and those higher up in society collaborated (sided with) the Japanese, betraying them.</a:t>
                      </a:r>
                      <a:endParaRPr lang="en-GB" sz="1200" dirty="0">
                        <a:latin typeface="Arial" panose="020B0604020202020204" pitchFamily="34" charset="0"/>
                        <a:cs typeface="Arial" panose="020B0604020202020204" pitchFamily="34" charset="0"/>
                      </a:endParaRPr>
                    </a:p>
                  </a:txBody>
                  <a:tcPr anchor="ctr"/>
                </a:tc>
                <a:tc>
                  <a:txBody>
                    <a:bodyPr/>
                    <a:lstStyle/>
                    <a:p>
                      <a:pPr marL="0" indent="0" algn="ctr">
                        <a:buFont typeface="Arial" panose="020B0604020202020204" pitchFamily="34" charset="0"/>
                        <a:buNone/>
                      </a:pPr>
                      <a:r>
                        <a:rPr lang="en-GB" sz="1200" dirty="0">
                          <a:latin typeface="Arial" panose="020B0604020202020204" pitchFamily="34" charset="0"/>
                          <a:cs typeface="Arial" panose="020B0604020202020204" pitchFamily="34" charset="0"/>
                        </a:rPr>
                        <a:t>American spies reported to the US President Truman that the</a:t>
                      </a:r>
                      <a:r>
                        <a:rPr lang="en-GB" sz="1200" baseline="0" dirty="0">
                          <a:latin typeface="Arial" panose="020B0604020202020204" pitchFamily="34" charset="0"/>
                          <a:cs typeface="Arial" panose="020B0604020202020204" pitchFamily="34" charset="0"/>
                        </a:rPr>
                        <a:t> USSR</a:t>
                      </a:r>
                      <a:r>
                        <a:rPr lang="en-GB" sz="1200" dirty="0">
                          <a:latin typeface="Arial" panose="020B0604020202020204" pitchFamily="34" charset="0"/>
                          <a:cs typeface="Arial" panose="020B0604020202020204" pitchFamily="34" charset="0"/>
                        </a:rPr>
                        <a:t> was providing support and resources to help communists to win power in Malaya, Indonesia, Burma, the Philippines and Korea. </a:t>
                      </a:r>
                    </a:p>
                  </a:txBody>
                  <a:tcPr anchor="ctr"/>
                </a:tc>
                <a:tc>
                  <a:txBody>
                    <a:bodyPr/>
                    <a:lstStyle/>
                    <a:p>
                      <a:pPr marL="0" indent="0" algn="ctr">
                        <a:buFont typeface="Arial" panose="020B0604020202020204" pitchFamily="34" charset="0"/>
                        <a:buNone/>
                      </a:pPr>
                      <a:r>
                        <a:rPr lang="en-GB" sz="1200" dirty="0">
                          <a:latin typeface="Arial" panose="020B0604020202020204" pitchFamily="34" charset="0"/>
                          <a:cs typeface="Arial" panose="020B0604020202020204" pitchFamily="34" charset="0"/>
                        </a:rPr>
                        <a:t>When Korea was liberated from Japan in 1945, many Koreans wanted to set up a Korean</a:t>
                      </a:r>
                      <a:r>
                        <a:rPr lang="en-GB" sz="1200" baseline="0" dirty="0">
                          <a:latin typeface="Arial" panose="020B0604020202020204" pitchFamily="34" charset="0"/>
                          <a:cs typeface="Arial" panose="020B0604020202020204" pitchFamily="34" charset="0"/>
                        </a:rPr>
                        <a:t> People’s Republic to give land back to the peasants. But the US occupiers in the South refused to let this happen. They allowed the undemocratic </a:t>
                      </a:r>
                      <a:r>
                        <a:rPr lang="en-GB" sz="1200" baseline="0" dirty="0" err="1">
                          <a:latin typeface="Arial" panose="020B0604020202020204" pitchFamily="34" charset="0"/>
                          <a:cs typeface="Arial" panose="020B0604020202020204" pitchFamily="34" charset="0"/>
                        </a:rPr>
                        <a:t>Syngman</a:t>
                      </a:r>
                      <a:r>
                        <a:rPr lang="en-GB" sz="1200" baseline="0" dirty="0">
                          <a:latin typeface="Arial" panose="020B0604020202020204" pitchFamily="34" charset="0"/>
                          <a:cs typeface="Arial" panose="020B0604020202020204" pitchFamily="34" charset="0"/>
                        </a:rPr>
                        <a:t> Rhee and his supporters to take over. </a:t>
                      </a:r>
                      <a:endParaRPr lang="en-GB"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82381247"/>
                  </a:ext>
                </a:extLst>
              </a:tr>
              <a:tr h="1806479">
                <a:tc>
                  <a:txBody>
                    <a:bodyPr/>
                    <a:lstStyle/>
                    <a:p>
                      <a:pPr marL="0" indent="0" algn="ctr">
                        <a:buFont typeface="Arial" panose="020B0604020202020204" pitchFamily="34" charset="0"/>
                        <a:buNone/>
                      </a:pPr>
                      <a:r>
                        <a:rPr lang="en-GB" sz="1200" dirty="0">
                          <a:latin typeface="Arial" panose="020B0604020202020204" pitchFamily="34" charset="0"/>
                          <a:cs typeface="Arial" panose="020B0604020202020204" pitchFamily="34" charset="0"/>
                        </a:rPr>
                        <a:t>There was already widespread violence,</a:t>
                      </a:r>
                      <a:r>
                        <a:rPr lang="en-GB" sz="1200" baseline="0" dirty="0">
                          <a:latin typeface="Arial" panose="020B0604020202020204" pitchFamily="34" charset="0"/>
                          <a:cs typeface="Arial" panose="020B0604020202020204" pitchFamily="34" charset="0"/>
                        </a:rPr>
                        <a:t> uprisings </a:t>
                      </a:r>
                      <a:r>
                        <a:rPr lang="en-GB" sz="1200" dirty="0">
                          <a:latin typeface="Arial" panose="020B0604020202020204" pitchFamily="34" charset="0"/>
                          <a:cs typeface="Arial" panose="020B0604020202020204" pitchFamily="34" charset="0"/>
                        </a:rPr>
                        <a:t>and assassinations across the South under </a:t>
                      </a:r>
                      <a:r>
                        <a:rPr lang="en-GB" sz="1200" dirty="0" err="1">
                          <a:latin typeface="Arial" panose="020B0604020202020204" pitchFamily="34" charset="0"/>
                          <a:cs typeface="Arial" panose="020B0604020202020204" pitchFamily="34" charset="0"/>
                        </a:rPr>
                        <a:t>Syngman</a:t>
                      </a:r>
                      <a:r>
                        <a:rPr lang="en-GB" sz="1200" baseline="0" dirty="0">
                          <a:latin typeface="Arial" panose="020B0604020202020204" pitchFamily="34" charset="0"/>
                          <a:cs typeface="Arial" panose="020B0604020202020204" pitchFamily="34" charset="0"/>
                        </a:rPr>
                        <a:t> Rhee before 1950.  </a:t>
                      </a:r>
                      <a:endParaRPr lang="en-GB" sz="12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There was bitter hostility between the North</a:t>
                      </a:r>
                      <a:r>
                        <a:rPr lang="en-GB" sz="1200" baseline="0" dirty="0">
                          <a:latin typeface="Arial" panose="020B0604020202020204" pitchFamily="34" charset="0"/>
                          <a:cs typeface="Arial" panose="020B0604020202020204" pitchFamily="34" charset="0"/>
                        </a:rPr>
                        <a:t> Korean </a:t>
                      </a:r>
                      <a:r>
                        <a:rPr lang="en-GB" sz="1200" dirty="0">
                          <a:latin typeface="Arial" panose="020B0604020202020204" pitchFamily="34" charset="0"/>
                          <a:cs typeface="Arial" panose="020B0604020202020204" pitchFamily="34" charset="0"/>
                        </a:rPr>
                        <a:t>communist leader, Kim Il Sung, and </a:t>
                      </a:r>
                      <a:r>
                        <a:rPr lang="en-GB" sz="1200" dirty="0" err="1">
                          <a:latin typeface="Arial" panose="020B0604020202020204" pitchFamily="34" charset="0"/>
                          <a:cs typeface="Arial" panose="020B0604020202020204" pitchFamily="34" charset="0"/>
                        </a:rPr>
                        <a:t>Syngman</a:t>
                      </a:r>
                      <a:r>
                        <a:rPr lang="en-GB" sz="1200" dirty="0">
                          <a:latin typeface="Arial" panose="020B0604020202020204" pitchFamily="34" charset="0"/>
                          <a:cs typeface="Arial" panose="020B0604020202020204" pitchFamily="34" charset="0"/>
                        </a:rPr>
                        <a:t> Rhee, President of South Korea.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Kim Il Sung was eager to gain more power. North Korea quickly set up strong links with the new communist regime in China. Kim tried to convince both China and the USSR to support a plan to try to take control of the whole Korean Peninsula. They were eventually persuaded. </a:t>
                      </a:r>
                    </a:p>
                  </a:txBody>
                  <a:tcPr anchor="ctr"/>
                </a:tc>
                <a:extLst>
                  <a:ext uri="{0D108BD9-81ED-4DB2-BD59-A6C34878D82A}">
                    <a16:rowId xmlns:a16="http://schemas.microsoft.com/office/drawing/2014/main" val="213827749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32780426"/>
              </p:ext>
            </p:extLst>
          </p:nvPr>
        </p:nvGraphicFramePr>
        <p:xfrm>
          <a:off x="9762805" y="837113"/>
          <a:ext cx="1945636" cy="2743200"/>
        </p:xfrm>
        <a:graphic>
          <a:graphicData uri="http://schemas.openxmlformats.org/drawingml/2006/table">
            <a:tbl>
              <a:tblPr firstRow="1" bandRow="1">
                <a:tableStyleId>{5940675A-B579-460E-94D1-54222C63F5DA}</a:tableStyleId>
              </a:tblPr>
              <a:tblGrid>
                <a:gridCol w="549509">
                  <a:extLst>
                    <a:ext uri="{9D8B030D-6E8A-4147-A177-3AD203B41FA5}">
                      <a16:colId xmlns:a16="http://schemas.microsoft.com/office/drawing/2014/main" val="2066172626"/>
                    </a:ext>
                  </a:extLst>
                </a:gridCol>
                <a:gridCol w="1396127">
                  <a:extLst>
                    <a:ext uri="{9D8B030D-6E8A-4147-A177-3AD203B41FA5}">
                      <a16:colId xmlns:a16="http://schemas.microsoft.com/office/drawing/2014/main" val="953111953"/>
                    </a:ext>
                  </a:extLst>
                </a:gridCol>
              </a:tblGrid>
              <a:tr h="300182">
                <a:tc>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dirty="0">
                          <a:latin typeface="Arial" panose="020B0604020202020204" pitchFamily="34" charset="0"/>
                          <a:cs typeface="Arial" panose="020B0604020202020204" pitchFamily="34" charset="0"/>
                        </a:rPr>
                        <a:t>Supports </a:t>
                      </a:r>
                      <a:r>
                        <a:rPr lang="en-GB" sz="1200" b="1" dirty="0">
                          <a:solidFill>
                            <a:srgbClr val="C00000"/>
                          </a:solidFill>
                          <a:latin typeface="Arial" panose="020B0604020202020204" pitchFamily="34" charset="0"/>
                          <a:cs typeface="Arial" panose="020B0604020202020204" pitchFamily="34" charset="0"/>
                        </a:rPr>
                        <a:t>Explanation A</a:t>
                      </a:r>
                      <a:r>
                        <a:rPr lang="en-GB" sz="1200" dirty="0">
                          <a:solidFill>
                            <a:srgbClr val="C00000"/>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Evidence that the</a:t>
                      </a:r>
                      <a:r>
                        <a:rPr lang="en-GB" sz="1200" baseline="0" dirty="0">
                          <a:latin typeface="Arial" panose="020B0604020202020204" pitchFamily="34" charset="0"/>
                          <a:cs typeface="Arial" panose="020B0604020202020204" pitchFamily="34" charset="0"/>
                        </a:rPr>
                        <a:t> war was caused by tension between the USA and the USSR.</a:t>
                      </a:r>
                      <a:endParaRPr lang="en-GB"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9414016"/>
                  </a:ext>
                </a:extLst>
              </a:tr>
              <a:tr h="300182">
                <a:tc>
                  <a:txBody>
                    <a:bodyPr/>
                    <a:lstStyle/>
                    <a:p>
                      <a:endParaRPr lang="en-GB" sz="1200" dirty="0">
                        <a:solidFill>
                          <a:srgbClr val="00B0F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dirty="0">
                          <a:latin typeface="Arial" panose="020B0604020202020204" pitchFamily="34" charset="0"/>
                          <a:cs typeface="Arial" panose="020B0604020202020204" pitchFamily="34" charset="0"/>
                        </a:rPr>
                        <a:t>Supports </a:t>
                      </a:r>
                      <a:r>
                        <a:rPr lang="en-GB" sz="1200" b="1" dirty="0">
                          <a:solidFill>
                            <a:schemeClr val="accent6">
                              <a:lumMod val="75000"/>
                            </a:schemeClr>
                          </a:solidFill>
                          <a:latin typeface="Arial" panose="020B0604020202020204" pitchFamily="34" charset="0"/>
                          <a:cs typeface="Arial" panose="020B0604020202020204" pitchFamily="34" charset="0"/>
                        </a:rPr>
                        <a:t>Explanation B</a:t>
                      </a:r>
                      <a:r>
                        <a:rPr lang="en-GB" sz="1200" dirty="0">
                          <a:solidFill>
                            <a:schemeClr val="accent6">
                              <a:lumMod val="75000"/>
                            </a:schemeClr>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Evidence that the war was caused by tension</a:t>
                      </a:r>
                      <a:r>
                        <a:rPr lang="en-GB" sz="1200" baseline="0" dirty="0">
                          <a:latin typeface="Arial" panose="020B0604020202020204" pitchFamily="34" charset="0"/>
                          <a:cs typeface="Arial" panose="020B0604020202020204" pitchFamily="34" charset="0"/>
                        </a:rPr>
                        <a:t> that already existed within Korea.</a:t>
                      </a:r>
                      <a:endParaRPr lang="en-GB"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2015720"/>
                  </a:ext>
                </a:extLst>
              </a:tr>
            </a:tbl>
          </a:graphicData>
        </a:graphic>
      </p:graphicFrame>
      <p:sp>
        <p:nvSpPr>
          <p:cNvPr id="3" name="Slide Number Placeholder 2">
            <a:extLst>
              <a:ext uri="{FF2B5EF4-FFF2-40B4-BE49-F238E27FC236}">
                <a16:creationId xmlns:a16="http://schemas.microsoft.com/office/drawing/2014/main" id="{0C72771E-8284-4042-A6A2-2C3D1CD74576}"/>
              </a:ext>
            </a:extLst>
          </p:cNvPr>
          <p:cNvSpPr>
            <a:spLocks noGrp="1"/>
          </p:cNvSpPr>
          <p:nvPr>
            <p:ph type="sldNum" sz="quarter" idx="12"/>
          </p:nvPr>
        </p:nvSpPr>
        <p:spPr/>
        <p:txBody>
          <a:bodyPr/>
          <a:lstStyle/>
          <a:p>
            <a:fld id="{91DB7F08-A76A-C04F-AC2D-B8A23795015F}" type="slidenum">
              <a:rPr lang="en-US" smtClean="0"/>
              <a:pPr/>
              <a:t>12</a:t>
            </a:fld>
            <a:endParaRPr lang="en-US" dirty="0"/>
          </a:p>
        </p:txBody>
      </p:sp>
    </p:spTree>
    <p:extLst>
      <p:ext uri="{BB962C8B-B14F-4D97-AF65-F5344CB8AC3E}">
        <p14:creationId xmlns:p14="http://schemas.microsoft.com/office/powerpoint/2010/main" val="26776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1279934" cy="1325563"/>
          </a:xfrm>
        </p:spPr>
        <p:txBody>
          <a:bodyPr>
            <a:noAutofit/>
          </a:bodyPr>
          <a:lstStyle/>
          <a:p>
            <a:r>
              <a:rPr lang="en-US" altLang="fr-FR" b="1" dirty="0">
                <a:latin typeface="Arial" panose="020B0604020202020204" pitchFamily="34" charset="0"/>
                <a:ea typeface="ＭＳ Ｐゴシック" panose="020B0600070205080204" pitchFamily="34" charset="-128"/>
                <a:cs typeface="Arial" panose="020B0604020202020204" pitchFamily="34" charset="0"/>
              </a:rPr>
              <a:t>Why did war break out in Korea in 1950?</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endParaRPr lang="en-US" dirty="0"/>
          </a:p>
        </p:txBody>
      </p:sp>
      <p:sp>
        <p:nvSpPr>
          <p:cNvPr id="4" name="Rectangle"/>
          <p:cNvSpPr>
            <a:spLocks noChangeArrowheads="1"/>
          </p:cNvSpPr>
          <p:nvPr/>
        </p:nvSpPr>
        <p:spPr bwMode="auto">
          <a:xfrm>
            <a:off x="720000" y="1440000"/>
            <a:ext cx="7972738" cy="1060514"/>
          </a:xfrm>
          <a:prstGeom prst="rect">
            <a:avLst/>
          </a:prstGeom>
          <a:noFill/>
          <a:ln>
            <a:noFill/>
          </a:ln>
        </p:spPr>
        <p:txBody>
          <a:bodyPr lIns="0" tIns="0" rIns="0" bIns="50800" anchor="t" anchorCtr="0"/>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0" indent="0" eaLnBrk="1">
              <a:spcBef>
                <a:spcPts val="600"/>
              </a:spcBef>
              <a:spcAft>
                <a:spcPts val="600"/>
              </a:spcAft>
            </a:pPr>
            <a:r>
              <a:rPr lang="en-GB" altLang="fr-FR" sz="2400" b="1" dirty="0">
                <a:solidFill>
                  <a:srgbClr val="000000"/>
                </a:solidFill>
                <a:latin typeface="Arial" panose="020B0604020202020204" pitchFamily="34" charset="0"/>
                <a:cs typeface="Arial" panose="020B0604020202020204" pitchFamily="34" charset="0"/>
              </a:rPr>
              <a:t>Activity 1 recap</a:t>
            </a:r>
          </a:p>
          <a:p>
            <a:pPr marL="0" indent="0" eaLnBrk="1">
              <a:spcBef>
                <a:spcPts val="600"/>
              </a:spcBef>
              <a:spcAft>
                <a:spcPts val="600"/>
              </a:spcAft>
            </a:pPr>
            <a:r>
              <a:rPr lang="en-GB" altLang="fr-FR" sz="2400" dirty="0">
                <a:solidFill>
                  <a:srgbClr val="000000"/>
                </a:solidFill>
                <a:latin typeface="Arial" panose="020B0604020202020204" pitchFamily="34" charset="0"/>
                <a:cs typeface="Arial" panose="020B0604020202020204" pitchFamily="34" charset="0"/>
              </a:rPr>
              <a:t>Which of the following statements do you most agree with?</a:t>
            </a:r>
          </a:p>
        </p:txBody>
      </p:sp>
      <p:sp>
        <p:nvSpPr>
          <p:cNvPr id="5" name="Rectangular Callout 4"/>
          <p:cNvSpPr/>
          <p:nvPr/>
        </p:nvSpPr>
        <p:spPr>
          <a:xfrm>
            <a:off x="720000" y="2642741"/>
            <a:ext cx="4524499" cy="1911927"/>
          </a:xfrm>
          <a:prstGeom prst="wedgeRect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GB" altLang="fr-FR" sz="2000" dirty="0">
                <a:solidFill>
                  <a:schemeClr val="tx1"/>
                </a:solidFill>
                <a:latin typeface="Arial" panose="020B0604020202020204" pitchFamily="34" charset="0"/>
                <a:cs typeface="Arial" panose="020B0604020202020204" pitchFamily="34" charset="0"/>
              </a:rPr>
              <a:t>‘War broke out in Korea because of </a:t>
            </a:r>
            <a:r>
              <a:rPr lang="en-GB" altLang="fr-FR" sz="2000" b="1" dirty="0">
                <a:solidFill>
                  <a:srgbClr val="C00000"/>
                </a:solidFill>
                <a:latin typeface="Arial" panose="020B0604020202020204" pitchFamily="34" charset="0"/>
                <a:cs typeface="Arial" panose="020B0604020202020204" pitchFamily="34" charset="0"/>
              </a:rPr>
              <a:t>tension between the USSR and the USA</a:t>
            </a:r>
            <a:r>
              <a:rPr lang="en-GB" altLang="fr-FR" sz="2000" dirty="0">
                <a:solidFill>
                  <a:schemeClr val="tx1"/>
                </a:solidFill>
                <a:latin typeface="Arial" panose="020B0604020202020204" pitchFamily="34" charset="0"/>
                <a:cs typeface="Arial" panose="020B0604020202020204" pitchFamily="34" charset="0"/>
              </a:rPr>
              <a:t>, who were using Korea as a “puppet” in their Cold War.’</a:t>
            </a:r>
          </a:p>
        </p:txBody>
      </p:sp>
      <p:sp>
        <p:nvSpPr>
          <p:cNvPr id="6" name="Rectangular Callout 5"/>
          <p:cNvSpPr/>
          <p:nvPr/>
        </p:nvSpPr>
        <p:spPr>
          <a:xfrm>
            <a:off x="7221740" y="2642740"/>
            <a:ext cx="4524499" cy="1911927"/>
          </a:xfrm>
          <a:prstGeom prst="wedgeRectCallout">
            <a:avLst/>
          </a:prstGeom>
          <a:solidFill>
            <a:schemeClr val="accent5">
              <a:lumMod val="20000"/>
              <a:lumOff val="8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GB" altLang="fr-FR" sz="2000" dirty="0">
                <a:solidFill>
                  <a:srgbClr val="000000"/>
                </a:solidFill>
                <a:latin typeface="Arial" panose="020B0604020202020204" pitchFamily="34" charset="0"/>
                <a:cs typeface="Arial" panose="020B0604020202020204" pitchFamily="34" charset="0"/>
              </a:rPr>
              <a:t>‘War broke out in Korea because of </a:t>
            </a:r>
            <a:r>
              <a:rPr lang="en-GB" altLang="fr-FR" sz="2000" b="1" dirty="0">
                <a:solidFill>
                  <a:schemeClr val="accent6">
                    <a:lumMod val="75000"/>
                  </a:schemeClr>
                </a:solidFill>
                <a:latin typeface="Arial" panose="020B0604020202020204" pitchFamily="34" charset="0"/>
                <a:cs typeface="Arial" panose="020B0604020202020204" pitchFamily="34" charset="0"/>
              </a:rPr>
              <a:t>internal tension inside Korea</a:t>
            </a:r>
            <a:r>
              <a:rPr lang="en-GB" altLang="fr-FR" sz="2000" dirty="0">
                <a:solidFill>
                  <a:srgbClr val="000000"/>
                </a:solidFill>
                <a:latin typeface="Arial" panose="020B0604020202020204" pitchFamily="34" charset="0"/>
                <a:cs typeface="Arial" panose="020B0604020202020204" pitchFamily="34" charset="0"/>
              </a:rPr>
              <a:t>.’ </a:t>
            </a:r>
          </a:p>
        </p:txBody>
      </p:sp>
      <p:sp>
        <p:nvSpPr>
          <p:cNvPr id="7" name="Rectangular Callout 6"/>
          <p:cNvSpPr/>
          <p:nvPr/>
        </p:nvSpPr>
        <p:spPr>
          <a:xfrm>
            <a:off x="4168239" y="4302197"/>
            <a:ext cx="4524499" cy="1911927"/>
          </a:xfrm>
          <a:prstGeom prst="wedgeRectCallout">
            <a:avLst/>
          </a:prstGeom>
          <a:solidFill>
            <a:schemeClr val="accent5">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GB" altLang="fr-FR" sz="2000" dirty="0">
                <a:solidFill>
                  <a:srgbClr val="000000"/>
                </a:solidFill>
                <a:latin typeface="Arial" panose="020B0604020202020204" pitchFamily="34" charset="0"/>
                <a:cs typeface="Arial" panose="020B0604020202020204" pitchFamily="34" charset="0"/>
              </a:rPr>
              <a:t>‘War broke out because of </a:t>
            </a:r>
            <a:r>
              <a:rPr lang="en-GB" altLang="fr-FR" sz="2000" b="1" dirty="0">
                <a:solidFill>
                  <a:srgbClr val="0070C0"/>
                </a:solidFill>
                <a:latin typeface="Arial" panose="020B0604020202020204" pitchFamily="34" charset="0"/>
                <a:cs typeface="Arial" panose="020B0604020202020204" pitchFamily="34" charset="0"/>
              </a:rPr>
              <a:t>local tensions, which were made worse by the tension between the USA and the USSR</a:t>
            </a:r>
            <a:r>
              <a:rPr lang="en-GB" altLang="fr-FR" sz="2000" dirty="0">
                <a:solidFill>
                  <a:srgbClr val="000000"/>
                </a:solidFill>
                <a:latin typeface="Arial" panose="020B0604020202020204" pitchFamily="34" charset="0"/>
                <a:cs typeface="Arial" panose="020B0604020202020204" pitchFamily="34" charset="0"/>
              </a:rPr>
              <a:t>.’</a:t>
            </a:r>
          </a:p>
        </p:txBody>
      </p:sp>
      <p:sp>
        <p:nvSpPr>
          <p:cNvPr id="3" name="Slide Number Placeholder 2">
            <a:extLst>
              <a:ext uri="{FF2B5EF4-FFF2-40B4-BE49-F238E27FC236}">
                <a16:creationId xmlns:a16="http://schemas.microsoft.com/office/drawing/2014/main" id="{853A9763-46F9-3E40-A7F9-95FE48128538}"/>
              </a:ext>
            </a:extLst>
          </p:cNvPr>
          <p:cNvSpPr>
            <a:spLocks noGrp="1"/>
          </p:cNvSpPr>
          <p:nvPr>
            <p:ph type="sldNum" sz="quarter" idx="12"/>
          </p:nvPr>
        </p:nvSpPr>
        <p:spPr/>
        <p:txBody>
          <a:bodyPr/>
          <a:lstStyle/>
          <a:p>
            <a:fld id="{91DB7F08-A76A-C04F-AC2D-B8A23795015F}" type="slidenum">
              <a:rPr lang="en-US" smtClean="0"/>
              <a:pPr/>
              <a:t>13</a:t>
            </a:fld>
            <a:endParaRPr lang="en-US" dirty="0"/>
          </a:p>
        </p:txBody>
      </p:sp>
    </p:spTree>
    <p:extLst>
      <p:ext uri="{BB962C8B-B14F-4D97-AF65-F5344CB8AC3E}">
        <p14:creationId xmlns:p14="http://schemas.microsoft.com/office/powerpoint/2010/main" val="1108359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360000"/>
            <a:ext cx="11156963" cy="1325563"/>
          </a:xfrm>
        </p:spPr>
        <p:txBody>
          <a:bodyPr>
            <a:noAutofit/>
          </a:bodyPr>
          <a:lstStyle/>
          <a:p>
            <a:r>
              <a:rPr lang="en-US" altLang="fr-FR" b="1" dirty="0">
                <a:latin typeface="Arial" panose="020B0604020202020204" pitchFamily="34" charset="0"/>
                <a:ea typeface="ＭＳ Ｐゴシック" panose="020B0600070205080204" pitchFamily="34" charset="-128"/>
                <a:cs typeface="Arial" panose="020B0604020202020204" pitchFamily="34" charset="0"/>
              </a:rPr>
              <a:t>What happened during the Korean War?</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endParaRPr lang="en-US" dirty="0"/>
          </a:p>
        </p:txBody>
      </p:sp>
      <p:sp>
        <p:nvSpPr>
          <p:cNvPr id="4" name="Rectangle"/>
          <p:cNvSpPr>
            <a:spLocks noChangeArrowheads="1"/>
          </p:cNvSpPr>
          <p:nvPr/>
        </p:nvSpPr>
        <p:spPr bwMode="auto">
          <a:xfrm>
            <a:off x="720000" y="1620000"/>
            <a:ext cx="4904622" cy="3246968"/>
          </a:xfrm>
          <a:prstGeom prst="rect">
            <a:avLst/>
          </a:prstGeom>
          <a:noFill/>
          <a:ln>
            <a:noFill/>
          </a:ln>
        </p:spPr>
        <p:txBody>
          <a:bodyPr lIns="0" tIns="0" rIns="0" bIns="0" anchor="t" anchorCtr="0"/>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0" indent="0" eaLnBrk="1">
              <a:spcBef>
                <a:spcPts val="600"/>
              </a:spcBef>
              <a:spcAft>
                <a:spcPts val="600"/>
              </a:spcAft>
            </a:pPr>
            <a:r>
              <a:rPr lang="en-GB" altLang="fr-FR" sz="2400" b="1" dirty="0">
                <a:solidFill>
                  <a:srgbClr val="000000"/>
                </a:solidFill>
                <a:latin typeface="Arial" panose="020B0604020202020204" pitchFamily="34" charset="0"/>
                <a:cs typeface="Arial" panose="020B0604020202020204" pitchFamily="34" charset="0"/>
              </a:rPr>
              <a:t>Activity 2</a:t>
            </a:r>
          </a:p>
          <a:p>
            <a:pPr marL="365125" indent="-365125" eaLnBrk="1">
              <a:spcBef>
                <a:spcPts val="600"/>
              </a:spcBef>
              <a:spcAft>
                <a:spcPts val="600"/>
              </a:spcAft>
              <a:buFont typeface="Arial" panose="020B0604020202020204" pitchFamily="34" charset="0"/>
              <a:buChar char="•"/>
            </a:pPr>
            <a:r>
              <a:rPr lang="en-GB" altLang="fr-FR" sz="2400" dirty="0">
                <a:solidFill>
                  <a:srgbClr val="000000"/>
                </a:solidFill>
                <a:latin typeface="Arial" panose="020B0604020202020204" pitchFamily="34" charset="0"/>
                <a:cs typeface="Arial" panose="020B0604020202020204" pitchFamily="34" charset="0"/>
              </a:rPr>
              <a:t>Watch the short video clip, which introduces the war.</a:t>
            </a:r>
          </a:p>
          <a:p>
            <a:pPr marL="365125" indent="-365125" eaLnBrk="1">
              <a:spcBef>
                <a:spcPts val="600"/>
              </a:spcBef>
              <a:spcAft>
                <a:spcPts val="600"/>
              </a:spcAft>
              <a:buFont typeface="Arial" panose="020B0604020202020204" pitchFamily="34" charset="0"/>
              <a:buChar char="•"/>
            </a:pPr>
            <a:r>
              <a:rPr lang="en-GB" altLang="fr-FR" sz="2400" dirty="0">
                <a:solidFill>
                  <a:srgbClr val="000000"/>
                </a:solidFill>
                <a:latin typeface="Arial" panose="020B0604020202020204" pitchFamily="34" charset="0"/>
                <a:cs typeface="Arial" panose="020B0604020202020204" pitchFamily="34" charset="0"/>
              </a:rPr>
              <a:t>Read the timeline on the next slide, then use Resource sheet 1.1C to place the four maps in correct date order.</a:t>
            </a:r>
          </a:p>
        </p:txBody>
      </p:sp>
      <p:pic>
        <p:nvPicPr>
          <p:cNvPr id="5" name="Picture 4">
            <a:hlinkClick r:id="rId3"/>
            <a:extLst>
              <a:ext uri="{FF2B5EF4-FFF2-40B4-BE49-F238E27FC236}">
                <a16:creationId xmlns:a16="http://schemas.microsoft.com/office/drawing/2014/main" id="{C6601FAA-D494-4444-9F0B-C2B5F85D429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02849" y="1685563"/>
            <a:ext cx="5274114" cy="3502374"/>
          </a:xfrm>
          <a:prstGeom prst="rect">
            <a:avLst/>
          </a:prstGeom>
        </p:spPr>
      </p:pic>
      <p:sp>
        <p:nvSpPr>
          <p:cNvPr id="3" name="Slide Number Placeholder 2">
            <a:extLst>
              <a:ext uri="{FF2B5EF4-FFF2-40B4-BE49-F238E27FC236}">
                <a16:creationId xmlns:a16="http://schemas.microsoft.com/office/drawing/2014/main" id="{A6F2A9C4-CC15-6646-826E-395950E27C8F}"/>
              </a:ext>
            </a:extLst>
          </p:cNvPr>
          <p:cNvSpPr>
            <a:spLocks noGrp="1"/>
          </p:cNvSpPr>
          <p:nvPr>
            <p:ph type="sldNum" sz="quarter" idx="12"/>
          </p:nvPr>
        </p:nvSpPr>
        <p:spPr/>
        <p:txBody>
          <a:bodyPr/>
          <a:lstStyle/>
          <a:p>
            <a:fld id="{91DB7F08-A76A-C04F-AC2D-B8A23795015F}" type="slidenum">
              <a:rPr lang="en-US" smtClean="0"/>
              <a:pPr/>
              <a:t>14</a:t>
            </a:fld>
            <a:endParaRPr lang="en-US" dirty="0"/>
          </a:p>
        </p:txBody>
      </p:sp>
      <p:sp>
        <p:nvSpPr>
          <p:cNvPr id="8" name="Action Button: Forward or Next 7">
            <a:hlinkClick r:id="rId5" highlightClick="1"/>
            <a:extLst>
              <a:ext uri="{FF2B5EF4-FFF2-40B4-BE49-F238E27FC236}">
                <a16:creationId xmlns:a16="http://schemas.microsoft.com/office/drawing/2014/main" id="{1377DCBD-234D-C54E-98D0-40F57CCB36C8}"/>
              </a:ext>
            </a:extLst>
          </p:cNvPr>
          <p:cNvSpPr/>
          <p:nvPr/>
        </p:nvSpPr>
        <p:spPr>
          <a:xfrm>
            <a:off x="8718698" y="2757630"/>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109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0000" y="360000"/>
            <a:ext cx="9144000" cy="892139"/>
          </a:xfrm>
          <a:prstGeom prst="rect">
            <a:avLst/>
          </a:prstGeom>
        </p:spPr>
        <p:txBody>
          <a:bodyPr vert="horz" lIns="0" tIns="0" rIns="0" bIns="0" rtlCol="0" anchor="t" anchorCtr="0">
            <a:normAutofit fontScale="97500"/>
          </a:bodyPr>
          <a:lstStyle>
            <a:lvl1pPr>
              <a:lnSpc>
                <a:spcPct val="90000"/>
              </a:lnSpc>
              <a:spcBef>
                <a:spcPct val="0"/>
              </a:spcBef>
              <a:buNone/>
              <a:defRPr sz="4400" b="1">
                <a:latin typeface="Arial" panose="020B0604020202020204" pitchFamily="34" charset="0"/>
                <a:ea typeface="ＭＳ Ｐゴシック" panose="020B0600070205080204" pitchFamily="34" charset="-128"/>
                <a:cs typeface="Arial" panose="020B0604020202020204" pitchFamily="34" charset="0"/>
              </a:defRPr>
            </a:lvl1pPr>
          </a:lstStyle>
          <a:p>
            <a:r>
              <a:rPr lang="en-GB" dirty="0"/>
              <a:t>Timeline of the Korean War</a:t>
            </a:r>
          </a:p>
        </p:txBody>
      </p:sp>
      <p:sp>
        <p:nvSpPr>
          <p:cNvPr id="6" name="Rectangle 5"/>
          <p:cNvSpPr/>
          <p:nvPr/>
        </p:nvSpPr>
        <p:spPr>
          <a:xfrm>
            <a:off x="1425701" y="1080000"/>
            <a:ext cx="4281365" cy="5430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50" b="1" dirty="0">
                <a:solidFill>
                  <a:schemeClr val="tx1"/>
                </a:solidFill>
                <a:latin typeface="Arial" panose="020B0604020202020204" pitchFamily="34" charset="0"/>
                <a:cs typeface="Arial" panose="020B0604020202020204" pitchFamily="34" charset="0"/>
              </a:rPr>
              <a:t>25 June 1950 </a:t>
            </a:r>
            <a:r>
              <a:rPr lang="en-GB" sz="1250" dirty="0">
                <a:solidFill>
                  <a:schemeClr val="tx1"/>
                </a:solidFill>
                <a:latin typeface="Arial" panose="020B0604020202020204" pitchFamily="34" charset="0"/>
                <a:cs typeface="Arial" panose="020B0604020202020204" pitchFamily="34" charset="0"/>
              </a:rPr>
              <a:t>– North Korea invaded South Korea with approximately 100,000 troops. North Korean troops overwhelmed the South’s forces. By September 1950, </a:t>
            </a:r>
            <a:br>
              <a:rPr lang="en-GB" sz="1250" dirty="0">
                <a:solidFill>
                  <a:schemeClr val="tx1"/>
                </a:solidFill>
                <a:latin typeface="Arial" panose="020B0604020202020204" pitchFamily="34" charset="0"/>
                <a:cs typeface="Arial" panose="020B0604020202020204" pitchFamily="34" charset="0"/>
              </a:rPr>
            </a:br>
            <a:r>
              <a:rPr lang="en-GB" sz="1250" dirty="0">
                <a:solidFill>
                  <a:schemeClr val="tx1"/>
                </a:solidFill>
                <a:latin typeface="Arial" panose="020B0604020202020204" pitchFamily="34" charset="0"/>
                <a:cs typeface="Arial" panose="020B0604020202020204" pitchFamily="34" charset="0"/>
              </a:rPr>
              <a:t>all except a small corner of south-east Korea was under communist control. </a:t>
            </a:r>
          </a:p>
          <a:p>
            <a:endParaRPr lang="en-GB" sz="1250" dirty="0">
              <a:solidFill>
                <a:schemeClr val="tx1"/>
              </a:solidFill>
              <a:latin typeface="Arial" panose="020B0604020202020204" pitchFamily="34" charset="0"/>
              <a:cs typeface="Arial" panose="020B0604020202020204" pitchFamily="34" charset="0"/>
            </a:endParaRPr>
          </a:p>
          <a:p>
            <a:r>
              <a:rPr lang="en-GB" sz="1250" b="1" dirty="0">
                <a:solidFill>
                  <a:schemeClr val="tx1"/>
                </a:solidFill>
                <a:latin typeface="Arial" panose="020B0604020202020204" pitchFamily="34" charset="0"/>
                <a:cs typeface="Arial" panose="020B0604020202020204" pitchFamily="34" charset="0"/>
              </a:rPr>
              <a:t>27 June 1950 </a:t>
            </a:r>
            <a:r>
              <a:rPr lang="en-GB" sz="1250" dirty="0">
                <a:solidFill>
                  <a:schemeClr val="tx1"/>
                </a:solidFill>
                <a:latin typeface="Arial" panose="020B0604020202020204" pitchFamily="34" charset="0"/>
                <a:cs typeface="Arial" panose="020B0604020202020204" pitchFamily="34" charset="0"/>
              </a:rPr>
              <a:t>– The United Nations sent troops to Korea. In 1950, UN and South Korean forces numbered between 80,000 and 100,000, increasing to 240,000 by spring 1951. </a:t>
            </a:r>
          </a:p>
          <a:p>
            <a:endParaRPr lang="en-GB" sz="1250" dirty="0">
              <a:solidFill>
                <a:schemeClr val="tx1"/>
              </a:solidFill>
              <a:latin typeface="Arial" panose="020B0604020202020204" pitchFamily="34" charset="0"/>
              <a:cs typeface="Arial" panose="020B0604020202020204" pitchFamily="34" charset="0"/>
            </a:endParaRPr>
          </a:p>
          <a:p>
            <a:r>
              <a:rPr lang="en-GB" sz="1250" b="1" dirty="0">
                <a:solidFill>
                  <a:schemeClr val="tx1"/>
                </a:solidFill>
                <a:latin typeface="Arial" panose="020B0604020202020204" pitchFamily="34" charset="0"/>
                <a:cs typeface="Arial" panose="020B0604020202020204" pitchFamily="34" charset="0"/>
              </a:rPr>
              <a:t>15 September 1950 </a:t>
            </a:r>
            <a:r>
              <a:rPr lang="en-GB" sz="1250" dirty="0">
                <a:solidFill>
                  <a:schemeClr val="tx1"/>
                </a:solidFill>
                <a:latin typeface="Arial" panose="020B0604020202020204" pitchFamily="34" charset="0"/>
                <a:cs typeface="Arial" panose="020B0604020202020204" pitchFamily="34" charset="0"/>
              </a:rPr>
              <a:t>– United Nations forces stormed ashore at Inchon in September 1950. At the same time, other UN forces and South Korean troops advanced from Pusan. The North Koreans were driven back beyond their original border (the 38th parallel) within weeks. </a:t>
            </a:r>
          </a:p>
          <a:p>
            <a:endParaRPr lang="en-GB" sz="1250" dirty="0">
              <a:solidFill>
                <a:schemeClr val="tx1"/>
              </a:solidFill>
              <a:latin typeface="Arial" panose="020B0604020202020204" pitchFamily="34" charset="0"/>
              <a:cs typeface="Arial" panose="020B0604020202020204" pitchFamily="34" charset="0"/>
            </a:endParaRPr>
          </a:p>
          <a:p>
            <a:r>
              <a:rPr lang="en-GB" sz="1250" b="1" dirty="0">
                <a:solidFill>
                  <a:schemeClr val="tx1"/>
                </a:solidFill>
                <a:latin typeface="Arial" panose="020B0604020202020204" pitchFamily="34" charset="0"/>
                <a:cs typeface="Arial" panose="020B0604020202020204" pitchFamily="34" charset="0"/>
              </a:rPr>
              <a:t>20 October 1950 </a:t>
            </a:r>
            <a:r>
              <a:rPr lang="en-GB" sz="1250" dirty="0">
                <a:solidFill>
                  <a:schemeClr val="tx1"/>
                </a:solidFill>
                <a:latin typeface="Arial" panose="020B0604020202020204" pitchFamily="34" charset="0"/>
                <a:cs typeface="Arial" panose="020B0604020202020204" pitchFamily="34" charset="0"/>
              </a:rPr>
              <a:t>– But the Americans did not stop. Despite warnings from China, the UN approved a plan to advance into North Korea. By October, US forces had taken the North Korean capital Pyongyang and reached the Yalu River and the border with China.</a:t>
            </a:r>
          </a:p>
          <a:p>
            <a:endParaRPr lang="en-GB" sz="1250" dirty="0">
              <a:solidFill>
                <a:schemeClr val="tx1"/>
              </a:solidFill>
              <a:latin typeface="Arial" panose="020B0604020202020204" pitchFamily="34" charset="0"/>
              <a:cs typeface="Arial" panose="020B0604020202020204" pitchFamily="34" charset="0"/>
            </a:endParaRPr>
          </a:p>
          <a:p>
            <a:r>
              <a:rPr lang="en-GB" sz="1250" b="1" dirty="0">
                <a:solidFill>
                  <a:schemeClr val="tx1"/>
                </a:solidFill>
                <a:latin typeface="Arial" panose="020B0604020202020204" pitchFamily="34" charset="0"/>
                <a:cs typeface="Arial" panose="020B0604020202020204" pitchFamily="34" charset="0"/>
              </a:rPr>
              <a:t>25 October 1950 </a:t>
            </a:r>
            <a:r>
              <a:rPr lang="en-GB" sz="1250" dirty="0">
                <a:solidFill>
                  <a:schemeClr val="tx1"/>
                </a:solidFill>
                <a:latin typeface="Arial" panose="020B0604020202020204" pitchFamily="34" charset="0"/>
                <a:cs typeface="Arial" panose="020B0604020202020204" pitchFamily="34" charset="0"/>
              </a:rPr>
              <a:t>– 200,000 Chinese forces entered Korea. As the war progressed, China’s involvement increased and eventually rose to around 1 million. </a:t>
            </a:r>
          </a:p>
          <a:p>
            <a:endParaRPr lang="en-GB" sz="125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6491740" y="1080000"/>
            <a:ext cx="5194240" cy="363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50" b="1" dirty="0">
                <a:solidFill>
                  <a:schemeClr val="tx1"/>
                </a:solidFill>
                <a:latin typeface="Arial" panose="020B0604020202020204" pitchFamily="34" charset="0"/>
                <a:cs typeface="Arial" panose="020B0604020202020204" pitchFamily="34" charset="0"/>
              </a:rPr>
              <a:t>4 January 1951 </a:t>
            </a:r>
            <a:r>
              <a:rPr lang="en-GB" sz="1250" dirty="0">
                <a:solidFill>
                  <a:schemeClr val="tx1"/>
                </a:solidFill>
                <a:latin typeface="Arial" panose="020B0604020202020204" pitchFamily="34" charset="0"/>
                <a:cs typeface="Arial" panose="020B0604020202020204" pitchFamily="34" charset="0"/>
              </a:rPr>
              <a:t>– Chinese and North Korean forces drove the UN and South Korean forces back again. As the freezing cold winter weather drew in, the Chinese advance continued and they recaptured South Korea’s capital Seoul on 4</a:t>
            </a:r>
            <a:r>
              <a:rPr lang="en-GB" sz="1250" baseline="30000" dirty="0">
                <a:solidFill>
                  <a:schemeClr val="tx1"/>
                </a:solidFill>
                <a:latin typeface="Arial" panose="020B0604020202020204" pitchFamily="34" charset="0"/>
                <a:cs typeface="Arial" panose="020B0604020202020204" pitchFamily="34" charset="0"/>
              </a:rPr>
              <a:t> </a:t>
            </a:r>
            <a:r>
              <a:rPr lang="en-GB" sz="1250" dirty="0">
                <a:solidFill>
                  <a:schemeClr val="tx1"/>
                </a:solidFill>
                <a:latin typeface="Arial" panose="020B0604020202020204" pitchFamily="34" charset="0"/>
                <a:cs typeface="Arial" panose="020B0604020202020204" pitchFamily="34" charset="0"/>
              </a:rPr>
              <a:t>January 1951.</a:t>
            </a:r>
          </a:p>
          <a:p>
            <a:endParaRPr lang="en-GB" sz="1250" dirty="0">
              <a:solidFill>
                <a:schemeClr val="tx1"/>
              </a:solidFill>
              <a:latin typeface="Arial" panose="020B0604020202020204" pitchFamily="34" charset="0"/>
              <a:cs typeface="Arial" panose="020B0604020202020204" pitchFamily="34" charset="0"/>
            </a:endParaRPr>
          </a:p>
          <a:p>
            <a:r>
              <a:rPr lang="en-GB" sz="1250" b="1" dirty="0">
                <a:solidFill>
                  <a:schemeClr val="tx1"/>
                </a:solidFill>
                <a:latin typeface="Arial" panose="020B0604020202020204" pitchFamily="34" charset="0"/>
                <a:cs typeface="Arial" panose="020B0604020202020204" pitchFamily="34" charset="0"/>
              </a:rPr>
              <a:t>March 1951 </a:t>
            </a:r>
            <a:r>
              <a:rPr lang="en-GB" sz="1250" dirty="0">
                <a:solidFill>
                  <a:schemeClr val="tx1"/>
                </a:solidFill>
                <a:latin typeface="Arial" panose="020B0604020202020204" pitchFamily="34" charset="0"/>
                <a:cs typeface="Arial" panose="020B0604020202020204" pitchFamily="34" charset="0"/>
              </a:rPr>
              <a:t>– In the next few months, the UN and South Korean forces were able to regroup. They retook Seoul in March 1951.</a:t>
            </a:r>
          </a:p>
          <a:p>
            <a:endParaRPr lang="en-GB" sz="1250" dirty="0">
              <a:solidFill>
                <a:schemeClr val="tx1"/>
              </a:solidFill>
              <a:latin typeface="Arial" panose="020B0604020202020204" pitchFamily="34" charset="0"/>
              <a:cs typeface="Arial" panose="020B0604020202020204" pitchFamily="34" charset="0"/>
            </a:endParaRPr>
          </a:p>
          <a:p>
            <a:r>
              <a:rPr lang="en-GB" sz="1250" b="1" dirty="0">
                <a:solidFill>
                  <a:schemeClr val="tx1"/>
                </a:solidFill>
                <a:latin typeface="Arial" panose="020B0604020202020204" pitchFamily="34" charset="0"/>
                <a:cs typeface="Arial" panose="020B0604020202020204" pitchFamily="34" charset="0"/>
              </a:rPr>
              <a:t>April 1951 </a:t>
            </a:r>
            <a:r>
              <a:rPr lang="en-GB" sz="1250" dirty="0">
                <a:solidFill>
                  <a:schemeClr val="tx1"/>
                </a:solidFill>
                <a:latin typeface="Arial" panose="020B0604020202020204" pitchFamily="34" charset="0"/>
                <a:cs typeface="Arial" panose="020B0604020202020204" pitchFamily="34" charset="0"/>
              </a:rPr>
              <a:t>– Chinese and North Koreans launched another offensive in April 1951 along the </a:t>
            </a:r>
            <a:r>
              <a:rPr lang="en-GB" sz="1250" dirty="0" err="1">
                <a:solidFill>
                  <a:schemeClr val="tx1"/>
                </a:solidFill>
                <a:latin typeface="Arial" panose="020B0604020202020204" pitchFamily="34" charset="0"/>
                <a:cs typeface="Arial" panose="020B0604020202020204" pitchFamily="34" charset="0"/>
              </a:rPr>
              <a:t>Imjin</a:t>
            </a:r>
            <a:r>
              <a:rPr lang="en-GB" sz="1250" dirty="0">
                <a:solidFill>
                  <a:schemeClr val="tx1"/>
                </a:solidFill>
                <a:latin typeface="Arial" panose="020B0604020202020204" pitchFamily="34" charset="0"/>
                <a:cs typeface="Arial" panose="020B0604020202020204" pitchFamily="34" charset="0"/>
              </a:rPr>
              <a:t> River. Ferocious fighting followed, including a famous action by British troops from the Gloucestershire Regiment. There were heavy casualties on all sides but the defences held to the north of Seoul and in the valley of the </a:t>
            </a:r>
            <a:r>
              <a:rPr lang="en-GB" sz="1250" dirty="0" err="1">
                <a:solidFill>
                  <a:schemeClr val="tx1"/>
                </a:solidFill>
                <a:latin typeface="Arial" panose="020B0604020202020204" pitchFamily="34" charset="0"/>
                <a:cs typeface="Arial" panose="020B0604020202020204" pitchFamily="34" charset="0"/>
              </a:rPr>
              <a:t>Imjin</a:t>
            </a:r>
            <a:r>
              <a:rPr lang="en-GB" sz="1250" dirty="0">
                <a:solidFill>
                  <a:schemeClr val="tx1"/>
                </a:solidFill>
                <a:latin typeface="Arial" panose="020B0604020202020204" pitchFamily="34" charset="0"/>
                <a:cs typeface="Arial" panose="020B0604020202020204" pitchFamily="34" charset="0"/>
              </a:rPr>
              <a:t> River.  </a:t>
            </a:r>
          </a:p>
          <a:p>
            <a:endParaRPr lang="en-GB" sz="1250" dirty="0">
              <a:solidFill>
                <a:schemeClr val="tx1"/>
              </a:solidFill>
              <a:latin typeface="Arial" panose="020B0604020202020204" pitchFamily="34" charset="0"/>
              <a:cs typeface="Arial" panose="020B0604020202020204" pitchFamily="34" charset="0"/>
            </a:endParaRPr>
          </a:p>
          <a:p>
            <a:r>
              <a:rPr lang="en-GB" sz="1250" b="1" dirty="0">
                <a:solidFill>
                  <a:schemeClr val="tx1"/>
                </a:solidFill>
                <a:latin typeface="Arial" panose="020B0604020202020204" pitchFamily="34" charset="0"/>
                <a:cs typeface="Arial" panose="020B0604020202020204" pitchFamily="34" charset="0"/>
              </a:rPr>
              <a:t>May 1951 </a:t>
            </a:r>
            <a:r>
              <a:rPr lang="en-GB" sz="1250" dirty="0">
                <a:solidFill>
                  <a:schemeClr val="tx1"/>
                </a:solidFill>
                <a:latin typeface="Arial" panose="020B0604020202020204" pitchFamily="34" charset="0"/>
                <a:cs typeface="Arial" panose="020B0604020202020204" pitchFamily="34" charset="0"/>
              </a:rPr>
              <a:t>– By now, fighting was focused on the 38th parallel, with each side having been pushed back to their own respective area of Korea. What followed was a stalemate, similar to the trench warfare that had been seen on the Western Front in the First World War. </a:t>
            </a:r>
          </a:p>
          <a:p>
            <a:endParaRPr lang="en-GB" sz="125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720000" y="1080000"/>
            <a:ext cx="540000" cy="507398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4000" dirty="0">
                <a:solidFill>
                  <a:schemeClr val="tx1"/>
                </a:solidFill>
                <a:latin typeface="Arial" panose="020B0604020202020204" pitchFamily="34" charset="0"/>
                <a:cs typeface="Arial" panose="020B0604020202020204" pitchFamily="34" charset="0"/>
              </a:rPr>
              <a:t>1950</a:t>
            </a:r>
          </a:p>
        </p:txBody>
      </p:sp>
      <p:sp>
        <p:nvSpPr>
          <p:cNvPr id="9" name="Rectangle 8"/>
          <p:cNvSpPr/>
          <p:nvPr/>
        </p:nvSpPr>
        <p:spPr>
          <a:xfrm>
            <a:off x="5838975" y="1080000"/>
            <a:ext cx="534838" cy="330363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4000" dirty="0">
                <a:solidFill>
                  <a:schemeClr val="tx1"/>
                </a:solidFill>
                <a:latin typeface="Arial" panose="020B0604020202020204" pitchFamily="34" charset="0"/>
                <a:cs typeface="Arial" panose="020B0604020202020204" pitchFamily="34" charset="0"/>
              </a:rPr>
              <a:t>1951</a:t>
            </a:r>
          </a:p>
        </p:txBody>
      </p:sp>
      <p:sp>
        <p:nvSpPr>
          <p:cNvPr id="10" name="Rectangle 9"/>
          <p:cNvSpPr/>
          <p:nvPr/>
        </p:nvSpPr>
        <p:spPr>
          <a:xfrm>
            <a:off x="5852957" y="4638388"/>
            <a:ext cx="534838" cy="1283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4000" dirty="0">
                <a:solidFill>
                  <a:schemeClr val="tx1"/>
                </a:solidFill>
                <a:latin typeface="Arial" panose="020B0604020202020204" pitchFamily="34" charset="0"/>
                <a:cs typeface="Arial" panose="020B0604020202020204" pitchFamily="34" charset="0"/>
              </a:rPr>
              <a:t>1953</a:t>
            </a:r>
          </a:p>
        </p:txBody>
      </p:sp>
      <p:sp>
        <p:nvSpPr>
          <p:cNvPr id="2" name="Rectangle 1">
            <a:extLst>
              <a:ext uri="{FF2B5EF4-FFF2-40B4-BE49-F238E27FC236}">
                <a16:creationId xmlns:a16="http://schemas.microsoft.com/office/drawing/2014/main" id="{F448F6BF-0ACF-4BF8-9560-0501BF2FCCA7}"/>
              </a:ext>
            </a:extLst>
          </p:cNvPr>
          <p:cNvSpPr/>
          <p:nvPr/>
        </p:nvSpPr>
        <p:spPr>
          <a:xfrm>
            <a:off x="6519704" y="4734016"/>
            <a:ext cx="5166276" cy="1092607"/>
          </a:xfrm>
          <a:prstGeom prst="rect">
            <a:avLst/>
          </a:prstGeom>
        </p:spPr>
        <p:txBody>
          <a:bodyPr wrap="square">
            <a:spAutoFit/>
          </a:bodyPr>
          <a:lstStyle/>
          <a:p>
            <a:r>
              <a:rPr lang="en-GB" sz="1250" b="1" dirty="0">
                <a:latin typeface="Arial" panose="020B0604020202020204" pitchFamily="34" charset="0"/>
                <a:cs typeface="Arial" panose="020B0604020202020204" pitchFamily="34" charset="0"/>
              </a:rPr>
              <a:t>27 July 1953 </a:t>
            </a:r>
            <a:r>
              <a:rPr lang="en-GB" sz="1250" dirty="0">
                <a:latin typeface="Arial" panose="020B0604020202020204" pitchFamily="34" charset="0"/>
                <a:cs typeface="Arial" panose="020B0604020202020204" pitchFamily="34" charset="0"/>
              </a:rPr>
              <a:t>– Peace talks had begun in June 1951. There is much debate about why this stalemate continued until July 1953. An armistice was finally signed in July 1953, but the war never officially ended. North Korea remains divided today and the border zone between the two Koreas remains a tense and heavily fortified area. </a:t>
            </a:r>
          </a:p>
        </p:txBody>
      </p:sp>
      <p:sp>
        <p:nvSpPr>
          <p:cNvPr id="3" name="TextBox 2"/>
          <p:cNvSpPr txBox="1"/>
          <p:nvPr/>
        </p:nvSpPr>
        <p:spPr>
          <a:xfrm>
            <a:off x="4069080" y="6355080"/>
            <a:ext cx="4462272"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2251644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1041940" cy="1325563"/>
          </a:xfrm>
        </p:spPr>
        <p:txBody>
          <a:bodyPr>
            <a:noAutofit/>
          </a:bodyPr>
          <a:lstStyle/>
          <a:p>
            <a:r>
              <a:rPr lang="en-US" altLang="fr-FR" b="1" dirty="0">
                <a:latin typeface="Arial" panose="020B0604020202020204" pitchFamily="34" charset="0"/>
                <a:ea typeface="ＭＳ Ｐゴシック" panose="020B0600070205080204" pitchFamily="34" charset="-128"/>
                <a:cs typeface="Arial" panose="020B0604020202020204" pitchFamily="34" charset="0"/>
              </a:rPr>
              <a:t>What happened during the Korean War?</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endParaRPr lang="en-US" dirty="0"/>
          </a:p>
        </p:txBody>
      </p:sp>
      <p:sp>
        <p:nvSpPr>
          <p:cNvPr id="4" name="Rectangle"/>
          <p:cNvSpPr>
            <a:spLocks noChangeArrowheads="1"/>
          </p:cNvSpPr>
          <p:nvPr/>
        </p:nvSpPr>
        <p:spPr bwMode="auto">
          <a:xfrm>
            <a:off x="720000" y="1620000"/>
            <a:ext cx="4904622" cy="612561"/>
          </a:xfrm>
          <a:prstGeom prst="rect">
            <a:avLst/>
          </a:prstGeom>
          <a:noFill/>
          <a:ln>
            <a:noFill/>
          </a:ln>
        </p:spPr>
        <p:txBody>
          <a:bodyPr lIns="0" tIns="0" rIns="0" bIns="0" anchor="t" anchorCtr="0"/>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0" indent="0" eaLnBrk="1">
              <a:spcBef>
                <a:spcPts val="600"/>
              </a:spcBef>
              <a:spcAft>
                <a:spcPts val="600"/>
              </a:spcAft>
            </a:pPr>
            <a:r>
              <a:rPr lang="en-GB" altLang="fr-FR" sz="2400" b="1" dirty="0">
                <a:solidFill>
                  <a:srgbClr val="000000"/>
                </a:solidFill>
                <a:latin typeface="Arial" panose="020B0604020202020204" pitchFamily="34" charset="0"/>
                <a:cs typeface="Arial" panose="020B0604020202020204" pitchFamily="34" charset="0"/>
              </a:rPr>
              <a:t>Activity 2 review</a:t>
            </a:r>
          </a:p>
        </p:txBody>
      </p:sp>
      <p:grpSp>
        <p:nvGrpSpPr>
          <p:cNvPr id="5" name="Group 4"/>
          <p:cNvGrpSpPr/>
          <p:nvPr/>
        </p:nvGrpSpPr>
        <p:grpSpPr>
          <a:xfrm>
            <a:off x="631553" y="2142570"/>
            <a:ext cx="2000775" cy="3615801"/>
            <a:chOff x="93092" y="-1"/>
            <a:chExt cx="2218788" cy="4261449"/>
          </a:xfrm>
        </p:grpSpPr>
        <p:pic>
          <p:nvPicPr>
            <p:cNvPr id="6" name="Picture 5"/>
            <p:cNvPicPr>
              <a:picLocks noChangeAspect="1"/>
            </p:cNvPicPr>
            <p:nvPr/>
          </p:nvPicPr>
          <p:blipFill rotWithShape="1">
            <a:blip r:embed="rId3"/>
            <a:srcRect r="75046"/>
            <a:stretch/>
          </p:blipFill>
          <p:spPr>
            <a:xfrm>
              <a:off x="93092" y="-1"/>
              <a:ext cx="2218788" cy="4261449"/>
            </a:xfrm>
            <a:prstGeom prst="rect">
              <a:avLst/>
            </a:prstGeom>
          </p:spPr>
        </p:pic>
        <p:pic>
          <p:nvPicPr>
            <p:cNvPr id="7" name="Picture 6"/>
            <p:cNvPicPr>
              <a:picLocks noChangeAspect="1"/>
            </p:cNvPicPr>
            <p:nvPr/>
          </p:nvPicPr>
          <p:blipFill>
            <a:blip r:embed="rId4"/>
            <a:stretch>
              <a:fillRect/>
            </a:stretch>
          </p:blipFill>
          <p:spPr>
            <a:xfrm>
              <a:off x="641230" y="3802541"/>
              <a:ext cx="1273833" cy="269127"/>
            </a:xfrm>
            <a:prstGeom prst="rect">
              <a:avLst/>
            </a:prstGeom>
          </p:spPr>
        </p:pic>
      </p:grpSp>
      <p:grpSp>
        <p:nvGrpSpPr>
          <p:cNvPr id="8" name="Group 7"/>
          <p:cNvGrpSpPr/>
          <p:nvPr/>
        </p:nvGrpSpPr>
        <p:grpSpPr>
          <a:xfrm>
            <a:off x="2983259" y="2142569"/>
            <a:ext cx="1975817" cy="3615801"/>
            <a:chOff x="2417375" y="0"/>
            <a:chExt cx="2191110" cy="4261449"/>
          </a:xfrm>
        </p:grpSpPr>
        <p:pic>
          <p:nvPicPr>
            <p:cNvPr id="9" name="Picture 8"/>
            <p:cNvPicPr>
              <a:picLocks noChangeAspect="1"/>
            </p:cNvPicPr>
            <p:nvPr/>
          </p:nvPicPr>
          <p:blipFill rotWithShape="1">
            <a:blip r:embed="rId3"/>
            <a:srcRect l="25148" r="50210"/>
            <a:stretch/>
          </p:blipFill>
          <p:spPr>
            <a:xfrm>
              <a:off x="2417375" y="0"/>
              <a:ext cx="2191110" cy="4261449"/>
            </a:xfrm>
            <a:prstGeom prst="rect">
              <a:avLst/>
            </a:prstGeom>
          </p:spPr>
        </p:pic>
        <p:pic>
          <p:nvPicPr>
            <p:cNvPr id="10" name="Picture 9"/>
            <p:cNvPicPr>
              <a:picLocks noChangeAspect="1"/>
            </p:cNvPicPr>
            <p:nvPr/>
          </p:nvPicPr>
          <p:blipFill>
            <a:blip r:embed="rId4"/>
            <a:stretch>
              <a:fillRect/>
            </a:stretch>
          </p:blipFill>
          <p:spPr>
            <a:xfrm>
              <a:off x="2920581" y="3802540"/>
              <a:ext cx="1273833" cy="269127"/>
            </a:xfrm>
            <a:prstGeom prst="rect">
              <a:avLst/>
            </a:prstGeom>
          </p:spPr>
        </p:pic>
      </p:grpSp>
      <p:grpSp>
        <p:nvGrpSpPr>
          <p:cNvPr id="11" name="Group 10"/>
          <p:cNvGrpSpPr/>
          <p:nvPr/>
        </p:nvGrpSpPr>
        <p:grpSpPr>
          <a:xfrm>
            <a:off x="5296043" y="2142568"/>
            <a:ext cx="2022489" cy="3615801"/>
            <a:chOff x="4600848" y="0"/>
            <a:chExt cx="2242868" cy="4261449"/>
          </a:xfrm>
        </p:grpSpPr>
        <p:pic>
          <p:nvPicPr>
            <p:cNvPr id="12" name="Picture 11"/>
            <p:cNvPicPr>
              <a:picLocks noChangeAspect="1"/>
            </p:cNvPicPr>
            <p:nvPr/>
          </p:nvPicPr>
          <p:blipFill rotWithShape="1">
            <a:blip r:embed="rId3"/>
            <a:srcRect l="49596" r="25180"/>
            <a:stretch/>
          </p:blipFill>
          <p:spPr>
            <a:xfrm>
              <a:off x="4600848" y="0"/>
              <a:ext cx="2242868" cy="4261449"/>
            </a:xfrm>
            <a:prstGeom prst="rect">
              <a:avLst/>
            </a:prstGeom>
          </p:spPr>
        </p:pic>
        <p:pic>
          <p:nvPicPr>
            <p:cNvPr id="13" name="Picture 12"/>
            <p:cNvPicPr>
              <a:picLocks noChangeAspect="1"/>
            </p:cNvPicPr>
            <p:nvPr/>
          </p:nvPicPr>
          <p:blipFill>
            <a:blip r:embed="rId4"/>
            <a:stretch>
              <a:fillRect/>
            </a:stretch>
          </p:blipFill>
          <p:spPr>
            <a:xfrm>
              <a:off x="5307270" y="3802539"/>
              <a:ext cx="1273833" cy="269127"/>
            </a:xfrm>
            <a:prstGeom prst="rect">
              <a:avLst/>
            </a:prstGeom>
          </p:spPr>
        </p:pic>
      </p:grpSp>
      <p:grpSp>
        <p:nvGrpSpPr>
          <p:cNvPr id="14" name="Group 13"/>
          <p:cNvGrpSpPr/>
          <p:nvPr/>
        </p:nvGrpSpPr>
        <p:grpSpPr>
          <a:xfrm>
            <a:off x="7401771" y="2142568"/>
            <a:ext cx="2081152" cy="3615801"/>
            <a:chOff x="6784320" y="0"/>
            <a:chExt cx="2307923" cy="4261449"/>
          </a:xfrm>
        </p:grpSpPr>
        <p:pic>
          <p:nvPicPr>
            <p:cNvPr id="15" name="Picture 14"/>
            <p:cNvPicPr>
              <a:picLocks noChangeAspect="1"/>
            </p:cNvPicPr>
            <p:nvPr/>
          </p:nvPicPr>
          <p:blipFill rotWithShape="1">
            <a:blip r:embed="rId3"/>
            <a:srcRect l="74044"/>
            <a:stretch/>
          </p:blipFill>
          <p:spPr>
            <a:xfrm>
              <a:off x="6784320" y="0"/>
              <a:ext cx="2307923" cy="4261449"/>
            </a:xfrm>
            <a:prstGeom prst="rect">
              <a:avLst/>
            </a:prstGeom>
          </p:spPr>
        </p:pic>
        <p:pic>
          <p:nvPicPr>
            <p:cNvPr id="16" name="Picture 15"/>
            <p:cNvPicPr>
              <a:picLocks noChangeAspect="1"/>
            </p:cNvPicPr>
            <p:nvPr/>
          </p:nvPicPr>
          <p:blipFill>
            <a:blip r:embed="rId4"/>
            <a:stretch>
              <a:fillRect/>
            </a:stretch>
          </p:blipFill>
          <p:spPr>
            <a:xfrm>
              <a:off x="7331063" y="3802539"/>
              <a:ext cx="1273833" cy="269127"/>
            </a:xfrm>
            <a:prstGeom prst="rect">
              <a:avLst/>
            </a:prstGeom>
          </p:spPr>
        </p:pic>
      </p:grpSp>
      <p:sp>
        <p:nvSpPr>
          <p:cNvPr id="29" name="TextBox 28"/>
          <p:cNvSpPr txBox="1"/>
          <p:nvPr/>
        </p:nvSpPr>
        <p:spPr>
          <a:xfrm>
            <a:off x="486958" y="5758369"/>
            <a:ext cx="2145370" cy="307777"/>
          </a:xfrm>
          <a:prstGeom prst="rect">
            <a:avLst/>
          </a:prstGeom>
          <a:noFill/>
        </p:spPr>
        <p:txBody>
          <a:bodyPr wrap="square" rtlCol="0">
            <a:spAutoFit/>
          </a:bodyPr>
          <a:lstStyle/>
          <a:p>
            <a:pPr algn="ctr"/>
            <a:r>
              <a:rPr lang="en-GB" sz="1400" i="1" dirty="0">
                <a:latin typeface="Arial" charset="0"/>
                <a:ea typeface="Arial" charset="0"/>
                <a:cs typeface="Arial" charset="0"/>
              </a:rPr>
              <a:t>Start of September 1950</a:t>
            </a:r>
          </a:p>
        </p:txBody>
      </p:sp>
      <p:sp>
        <p:nvSpPr>
          <p:cNvPr id="30" name="TextBox 29"/>
          <p:cNvSpPr txBox="1"/>
          <p:nvPr/>
        </p:nvSpPr>
        <p:spPr>
          <a:xfrm>
            <a:off x="2632328" y="5765504"/>
            <a:ext cx="2145370" cy="307777"/>
          </a:xfrm>
          <a:prstGeom prst="rect">
            <a:avLst/>
          </a:prstGeom>
          <a:noFill/>
        </p:spPr>
        <p:txBody>
          <a:bodyPr wrap="square" rtlCol="0">
            <a:spAutoFit/>
          </a:bodyPr>
          <a:lstStyle/>
          <a:p>
            <a:pPr algn="ctr"/>
            <a:r>
              <a:rPr lang="en-GB" sz="1400" i="1" dirty="0">
                <a:latin typeface="Arial" charset="0"/>
                <a:ea typeface="Arial" charset="0"/>
                <a:cs typeface="Arial" charset="0"/>
              </a:rPr>
              <a:t>October 1950</a:t>
            </a:r>
          </a:p>
        </p:txBody>
      </p:sp>
      <p:sp>
        <p:nvSpPr>
          <p:cNvPr id="31" name="TextBox 30"/>
          <p:cNvSpPr txBox="1"/>
          <p:nvPr/>
        </p:nvSpPr>
        <p:spPr>
          <a:xfrm>
            <a:off x="5021844" y="5765504"/>
            <a:ext cx="2145370" cy="307777"/>
          </a:xfrm>
          <a:prstGeom prst="rect">
            <a:avLst/>
          </a:prstGeom>
          <a:noFill/>
        </p:spPr>
        <p:txBody>
          <a:bodyPr wrap="square" rtlCol="0">
            <a:spAutoFit/>
          </a:bodyPr>
          <a:lstStyle/>
          <a:p>
            <a:pPr algn="ctr"/>
            <a:r>
              <a:rPr lang="en-GB" sz="1400" i="1" dirty="0">
                <a:latin typeface="Arial" charset="0"/>
                <a:ea typeface="Arial" charset="0"/>
                <a:cs typeface="Arial" charset="0"/>
              </a:rPr>
              <a:t>January 1951</a:t>
            </a:r>
          </a:p>
        </p:txBody>
      </p:sp>
      <p:sp>
        <p:nvSpPr>
          <p:cNvPr id="32" name="TextBox 31"/>
          <p:cNvSpPr txBox="1"/>
          <p:nvPr/>
        </p:nvSpPr>
        <p:spPr>
          <a:xfrm>
            <a:off x="7439846" y="5765503"/>
            <a:ext cx="2145370" cy="307777"/>
          </a:xfrm>
          <a:prstGeom prst="rect">
            <a:avLst/>
          </a:prstGeom>
          <a:noFill/>
        </p:spPr>
        <p:txBody>
          <a:bodyPr wrap="square" rtlCol="0">
            <a:spAutoFit/>
          </a:bodyPr>
          <a:lstStyle/>
          <a:p>
            <a:pPr algn="ctr"/>
            <a:r>
              <a:rPr lang="en-GB" sz="1400" i="1" dirty="0">
                <a:latin typeface="Arial" charset="0"/>
                <a:ea typeface="Arial" charset="0"/>
                <a:cs typeface="Arial" charset="0"/>
              </a:rPr>
              <a:t>July 1953</a:t>
            </a:r>
          </a:p>
        </p:txBody>
      </p:sp>
      <p:sp>
        <p:nvSpPr>
          <p:cNvPr id="3" name="Slide Number Placeholder 2">
            <a:extLst>
              <a:ext uri="{FF2B5EF4-FFF2-40B4-BE49-F238E27FC236}">
                <a16:creationId xmlns:a16="http://schemas.microsoft.com/office/drawing/2014/main" id="{3D5CD256-7632-9E48-A935-0CB32451C20C}"/>
              </a:ext>
            </a:extLst>
          </p:cNvPr>
          <p:cNvSpPr>
            <a:spLocks noGrp="1"/>
          </p:cNvSpPr>
          <p:nvPr>
            <p:ph type="sldNum" sz="quarter" idx="12"/>
          </p:nvPr>
        </p:nvSpPr>
        <p:spPr/>
        <p:txBody>
          <a:bodyPr/>
          <a:lstStyle/>
          <a:p>
            <a:fld id="{91DB7F08-A76A-C04F-AC2D-B8A23795015F}" type="slidenum">
              <a:rPr lang="en-US" smtClean="0"/>
              <a:pPr/>
              <a:t>16</a:t>
            </a:fld>
            <a:endParaRPr lang="en-US" dirty="0"/>
          </a:p>
        </p:txBody>
      </p:sp>
    </p:spTree>
    <p:extLst>
      <p:ext uri="{BB962C8B-B14F-4D97-AF65-F5344CB8AC3E}">
        <p14:creationId xmlns:p14="http://schemas.microsoft.com/office/powerpoint/2010/main" val="64936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fr-FR" b="1" dirty="0">
                <a:latin typeface="Arial" panose="020B0604020202020204" pitchFamily="34" charset="0"/>
                <a:ea typeface="ＭＳ Ｐゴシック" panose="020B0600070205080204" pitchFamily="34" charset="-128"/>
                <a:cs typeface="Arial" panose="020B0604020202020204" pitchFamily="34" charset="0"/>
              </a:rPr>
              <a:t>The never-ending war</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endParaRPr lang="en-US" dirty="0"/>
          </a:p>
        </p:txBody>
      </p:sp>
      <p:sp>
        <p:nvSpPr>
          <p:cNvPr id="4" name="Rectangle"/>
          <p:cNvSpPr>
            <a:spLocks noChangeArrowheads="1"/>
          </p:cNvSpPr>
          <p:nvPr/>
        </p:nvSpPr>
        <p:spPr bwMode="auto">
          <a:xfrm>
            <a:off x="720000" y="1260000"/>
            <a:ext cx="11250327" cy="4314574"/>
          </a:xfrm>
          <a:prstGeom prst="rect">
            <a:avLst/>
          </a:prstGeom>
          <a:noFill/>
          <a:ln>
            <a:noFill/>
          </a:ln>
        </p:spPr>
        <p:txBody>
          <a:bodyPr lIns="0" tIns="0" rIns="0" bIns="0" anchor="t"/>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0" indent="0" eaLnBrk="1">
              <a:spcBef>
                <a:spcPts val="600"/>
              </a:spcBef>
              <a:spcAft>
                <a:spcPts val="600"/>
              </a:spcAft>
            </a:pPr>
            <a:r>
              <a:rPr lang="en-GB" altLang="fr-FR" sz="2000" dirty="0">
                <a:solidFill>
                  <a:srgbClr val="000000"/>
                </a:solidFill>
                <a:latin typeface="Arial" panose="020B0604020202020204" pitchFamily="34" charset="0"/>
                <a:cs typeface="Arial" panose="020B0604020202020204" pitchFamily="34" charset="0"/>
              </a:rPr>
              <a:t>Over the three years of war, 1950–1953:</a:t>
            </a:r>
          </a:p>
          <a:p>
            <a:pPr marL="342900" indent="-342900" eaLnBrk="1">
              <a:spcBef>
                <a:spcPts val="600"/>
              </a:spcBef>
              <a:spcAft>
                <a:spcPts val="600"/>
              </a:spcAft>
              <a:buFont typeface="Arial" panose="020B0604020202020204" pitchFamily="34" charset="0"/>
              <a:buChar char="•"/>
            </a:pPr>
            <a:r>
              <a:rPr lang="en-GB" altLang="fr-FR" sz="2000" dirty="0">
                <a:solidFill>
                  <a:srgbClr val="000000"/>
                </a:solidFill>
                <a:latin typeface="Arial" panose="020B0604020202020204" pitchFamily="34" charset="0"/>
                <a:cs typeface="Arial" panose="020B0604020202020204" pitchFamily="34" charset="0"/>
              </a:rPr>
              <a:t>The UN suffered over 30,000 casualties during the war, most of whom were US troops. </a:t>
            </a:r>
            <a:br>
              <a:rPr lang="en-GB" altLang="fr-FR" sz="2000" dirty="0">
                <a:solidFill>
                  <a:srgbClr val="000000"/>
                </a:solidFill>
                <a:latin typeface="Arial" panose="020B0604020202020204" pitchFamily="34" charset="0"/>
                <a:cs typeface="Arial" panose="020B0604020202020204" pitchFamily="34" charset="0"/>
              </a:rPr>
            </a:br>
            <a:r>
              <a:rPr lang="en-GB" altLang="fr-FR" sz="2000" dirty="0">
                <a:solidFill>
                  <a:srgbClr val="000000"/>
                </a:solidFill>
                <a:latin typeface="Arial" panose="020B0604020202020204" pitchFamily="34" charset="0"/>
                <a:cs typeface="Arial" panose="020B0604020202020204" pitchFamily="34" charset="0"/>
              </a:rPr>
              <a:t>There were around 500,000 Chinese casualties.</a:t>
            </a:r>
          </a:p>
          <a:p>
            <a:pPr marL="342900" indent="-342900" eaLnBrk="1">
              <a:spcBef>
                <a:spcPts val="600"/>
              </a:spcBef>
              <a:spcAft>
                <a:spcPts val="600"/>
              </a:spcAft>
              <a:buFont typeface="Arial" panose="020B0604020202020204" pitchFamily="34" charset="0"/>
              <a:buChar char="•"/>
            </a:pPr>
            <a:r>
              <a:rPr lang="en-GB" altLang="fr-FR" sz="2000" dirty="0">
                <a:solidFill>
                  <a:srgbClr val="000000"/>
                </a:solidFill>
                <a:latin typeface="Arial" panose="020B0604020202020204" pitchFamily="34" charset="0"/>
                <a:cs typeface="Arial" panose="020B0604020202020204" pitchFamily="34" charset="0"/>
              </a:rPr>
              <a:t>Britain suffered </a:t>
            </a:r>
            <a:r>
              <a:rPr lang="en-GB" sz="2000" dirty="0">
                <a:solidFill>
                  <a:srgbClr val="000000"/>
                </a:solidFill>
                <a:latin typeface="Arial" panose="020B0604020202020204" pitchFamily="34" charset="0"/>
                <a:cs typeface="Arial" panose="020B0604020202020204" pitchFamily="34" charset="0"/>
              </a:rPr>
              <a:t>1,078 killed in action, 2,674 wounded and 1,060 missing or taken prisoner.</a:t>
            </a:r>
            <a:endParaRPr lang="en-US" sz="2000" dirty="0">
              <a:solidFill>
                <a:srgbClr val="000000"/>
              </a:solidFill>
              <a:latin typeface="Arial" panose="020B0604020202020204" pitchFamily="34" charset="0"/>
              <a:cs typeface="Arial" panose="020B0604020202020204" pitchFamily="34" charset="0"/>
            </a:endParaRPr>
          </a:p>
          <a:p>
            <a:pPr marL="342900" indent="-342900" eaLnBrk="1">
              <a:spcBef>
                <a:spcPts val="600"/>
              </a:spcBef>
              <a:spcAft>
                <a:spcPts val="600"/>
              </a:spcAft>
              <a:buFont typeface="Arial" panose="020B0604020202020204" pitchFamily="34" charset="0"/>
              <a:buChar char="•"/>
            </a:pPr>
            <a:r>
              <a:rPr lang="en-GB" altLang="fr-FR" sz="2000" dirty="0">
                <a:solidFill>
                  <a:srgbClr val="000000"/>
                </a:solidFill>
                <a:latin typeface="Arial" panose="020B0604020202020204" pitchFamily="34" charset="0"/>
                <a:cs typeface="Arial" panose="020B0604020202020204" pitchFamily="34" charset="0"/>
              </a:rPr>
              <a:t>Korea suffered 1.3 million causalities – with equal numbers from the North and South – and one in ten Korean civilians died. </a:t>
            </a:r>
          </a:p>
          <a:p>
            <a:pPr marL="0" indent="0" eaLnBrk="1">
              <a:spcBef>
                <a:spcPts val="600"/>
              </a:spcBef>
              <a:spcAft>
                <a:spcPts val="600"/>
              </a:spcAft>
            </a:pPr>
            <a:r>
              <a:rPr lang="en-GB" altLang="fr-FR" sz="2000" dirty="0">
                <a:solidFill>
                  <a:srgbClr val="000000"/>
                </a:solidFill>
                <a:latin typeface="Arial" panose="020B0604020202020204" pitchFamily="34" charset="0"/>
                <a:cs typeface="Arial" panose="020B0604020202020204" pitchFamily="34" charset="0"/>
              </a:rPr>
              <a:t>At the end of the war:</a:t>
            </a:r>
          </a:p>
          <a:p>
            <a:pPr marL="342900" indent="-342900" eaLnBrk="1">
              <a:spcBef>
                <a:spcPts val="600"/>
              </a:spcBef>
              <a:spcAft>
                <a:spcPts val="600"/>
              </a:spcAft>
              <a:buFont typeface="Arial" panose="020B0604020202020204" pitchFamily="34" charset="0"/>
              <a:buChar char="•"/>
            </a:pPr>
            <a:r>
              <a:rPr lang="en-GB" altLang="fr-FR" sz="2000" dirty="0">
                <a:solidFill>
                  <a:srgbClr val="000000"/>
                </a:solidFill>
                <a:latin typeface="Arial" panose="020B0604020202020204" pitchFamily="34" charset="0"/>
                <a:cs typeface="Arial" panose="020B0604020202020204" pitchFamily="34" charset="0"/>
              </a:rPr>
              <a:t>There was an armistice (ceasefire) in 1953 but no peace treaty – ever! So, technically speaking, the two countries of North Korea and South Korea are still in a state of war.</a:t>
            </a:r>
          </a:p>
          <a:p>
            <a:pPr marL="342900" indent="-342900" eaLnBrk="1">
              <a:spcBef>
                <a:spcPts val="600"/>
              </a:spcBef>
              <a:spcAft>
                <a:spcPts val="600"/>
              </a:spcAft>
              <a:buFont typeface="Arial" panose="020B0604020202020204" pitchFamily="34" charset="0"/>
              <a:buChar char="•"/>
            </a:pPr>
            <a:r>
              <a:rPr lang="en-GB" altLang="fr-FR" sz="2000" dirty="0">
                <a:solidFill>
                  <a:srgbClr val="000000"/>
                </a:solidFill>
                <a:latin typeface="Arial" panose="020B0604020202020204" pitchFamily="34" charset="0"/>
                <a:cs typeface="Arial" panose="020B0604020202020204" pitchFamily="34" charset="0"/>
              </a:rPr>
              <a:t>Neither North nor South Korea obtained the united Korea that they were both fighting for. </a:t>
            </a:r>
            <a:br>
              <a:rPr lang="en-GB" altLang="fr-FR" sz="2000" dirty="0">
                <a:solidFill>
                  <a:srgbClr val="000000"/>
                </a:solidFill>
                <a:latin typeface="Arial" panose="020B0604020202020204" pitchFamily="34" charset="0"/>
                <a:cs typeface="Arial" panose="020B0604020202020204" pitchFamily="34" charset="0"/>
              </a:rPr>
            </a:br>
            <a:r>
              <a:rPr lang="en-GB" altLang="fr-FR" sz="2000" dirty="0">
                <a:solidFill>
                  <a:srgbClr val="000000"/>
                </a:solidFill>
                <a:latin typeface="Arial" panose="020B0604020202020204" pitchFamily="34" charset="0"/>
                <a:cs typeface="Arial" panose="020B0604020202020204" pitchFamily="34" charset="0"/>
              </a:rPr>
              <a:t>The border along the 38th parallel remains today.</a:t>
            </a:r>
          </a:p>
          <a:p>
            <a:pPr marL="342900" indent="-342900" eaLnBrk="1">
              <a:spcBef>
                <a:spcPts val="600"/>
              </a:spcBef>
              <a:spcAft>
                <a:spcPts val="600"/>
              </a:spcAft>
              <a:buFont typeface="Arial" panose="020B0604020202020204" pitchFamily="34" charset="0"/>
              <a:buChar char="•"/>
            </a:pPr>
            <a:r>
              <a:rPr lang="en-GB" altLang="fr-FR" sz="2000" dirty="0">
                <a:solidFill>
                  <a:srgbClr val="000000"/>
                </a:solidFill>
                <a:latin typeface="Arial" panose="020B0604020202020204" pitchFamily="34" charset="0"/>
                <a:cs typeface="Arial" panose="020B0604020202020204" pitchFamily="34" charset="0"/>
              </a:rPr>
              <a:t>Relationships between the two countries are often very tense. </a:t>
            </a:r>
          </a:p>
        </p:txBody>
      </p:sp>
      <p:sp>
        <p:nvSpPr>
          <p:cNvPr id="3" name="Slide Number Placeholder 2">
            <a:extLst>
              <a:ext uri="{FF2B5EF4-FFF2-40B4-BE49-F238E27FC236}">
                <a16:creationId xmlns:a16="http://schemas.microsoft.com/office/drawing/2014/main" id="{61C36738-37C9-8040-9594-385A837A98DF}"/>
              </a:ext>
            </a:extLst>
          </p:cNvPr>
          <p:cNvSpPr>
            <a:spLocks noGrp="1"/>
          </p:cNvSpPr>
          <p:nvPr>
            <p:ph type="sldNum" sz="quarter" idx="12"/>
          </p:nvPr>
        </p:nvSpPr>
        <p:spPr/>
        <p:txBody>
          <a:bodyPr/>
          <a:lstStyle/>
          <a:p>
            <a:fld id="{91DB7F08-A76A-C04F-AC2D-B8A23795015F}" type="slidenum">
              <a:rPr lang="en-US" smtClean="0"/>
              <a:pPr/>
              <a:t>17</a:t>
            </a:fld>
            <a:endParaRPr lang="en-US" dirty="0"/>
          </a:p>
        </p:txBody>
      </p:sp>
    </p:spTree>
    <p:extLst>
      <p:ext uri="{BB962C8B-B14F-4D97-AF65-F5344CB8AC3E}">
        <p14:creationId xmlns:p14="http://schemas.microsoft.com/office/powerpoint/2010/main" val="11212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E02663-D471-3242-92BF-E77215C65CFF}"/>
              </a:ext>
            </a:extLst>
          </p:cNvPr>
          <p:cNvPicPr>
            <a:picLocks noChangeAspect="1"/>
          </p:cNvPicPr>
          <p:nvPr/>
        </p:nvPicPr>
        <p:blipFill rotWithShape="1">
          <a:blip r:embed="rId3"/>
          <a:srcRect l="-1" t="3978" r="-1" b="9772"/>
          <a:stretch/>
        </p:blipFill>
        <p:spPr>
          <a:xfrm>
            <a:off x="720000" y="1259292"/>
            <a:ext cx="8150400" cy="4680000"/>
          </a:xfrm>
          <a:prstGeom prst="rect">
            <a:avLst/>
          </a:prstGeom>
        </p:spPr>
      </p:pic>
      <p:sp>
        <p:nvSpPr>
          <p:cNvPr id="2" name="Title 1"/>
          <p:cNvSpPr>
            <a:spLocks noGrp="1"/>
          </p:cNvSpPr>
          <p:nvPr>
            <p:ph type="title"/>
          </p:nvPr>
        </p:nvSpPr>
        <p:spPr>
          <a:xfrm>
            <a:off x="720000" y="360001"/>
            <a:ext cx="4165151" cy="900000"/>
          </a:xfrm>
        </p:spPr>
        <p:txBody>
          <a:bodyPr>
            <a:normAutofit fontScale="90000"/>
          </a:bodyPr>
          <a:lstStyle/>
          <a:p>
            <a:r>
              <a:rPr lang="en-US" altLang="fr-FR" sz="4900" b="1" dirty="0">
                <a:latin typeface="Arial" panose="020B0604020202020204" pitchFamily="34" charset="0"/>
                <a:ea typeface="ＭＳ Ｐゴシック" panose="020B0600070205080204" pitchFamily="34" charset="-128"/>
                <a:cs typeface="Arial" panose="020B0604020202020204" pitchFamily="34" charset="0"/>
              </a:rPr>
              <a:t>Plenary </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endParaRPr lang="en-US" dirty="0"/>
          </a:p>
        </p:txBody>
      </p:sp>
      <p:sp>
        <p:nvSpPr>
          <p:cNvPr id="5" name="Rectangle"/>
          <p:cNvSpPr>
            <a:spLocks noChangeArrowheads="1"/>
          </p:cNvSpPr>
          <p:nvPr/>
        </p:nvSpPr>
        <p:spPr bwMode="auto">
          <a:xfrm>
            <a:off x="9191970" y="1260000"/>
            <a:ext cx="2589136" cy="4314574"/>
          </a:xfrm>
          <a:prstGeom prst="rect">
            <a:avLst/>
          </a:prstGeom>
          <a:noFill/>
          <a:ln>
            <a:noFill/>
          </a:ln>
        </p:spPr>
        <p:txBody>
          <a:bodyPr lIns="0" tIns="0" rIns="0" bIns="0" anchor="t"/>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0" indent="0" eaLnBrk="1">
              <a:spcBef>
                <a:spcPts val="600"/>
              </a:spcBef>
              <a:spcAft>
                <a:spcPts val="600"/>
              </a:spcAft>
            </a:pPr>
            <a:r>
              <a:rPr lang="en-GB" altLang="fr-FR" sz="2000" dirty="0">
                <a:solidFill>
                  <a:srgbClr val="000000"/>
                </a:solidFill>
                <a:latin typeface="Arial" panose="020B0604020202020204" pitchFamily="34" charset="0"/>
                <a:cs typeface="Arial" panose="020B0604020202020204" pitchFamily="34" charset="0"/>
              </a:rPr>
              <a:t>Write a 25–50-word caption to go with this photograph. Make sure you include:</a:t>
            </a:r>
          </a:p>
          <a:p>
            <a:pPr marL="342900" indent="-342900" eaLnBrk="1">
              <a:spcBef>
                <a:spcPts val="600"/>
              </a:spcBef>
              <a:spcAft>
                <a:spcPts val="600"/>
              </a:spcAft>
              <a:buFont typeface="Arial" panose="020B0604020202020204" pitchFamily="34" charset="0"/>
              <a:buChar char="•"/>
            </a:pPr>
            <a:r>
              <a:rPr lang="en-GB" altLang="fr-FR" sz="2000" dirty="0">
                <a:solidFill>
                  <a:srgbClr val="000000"/>
                </a:solidFill>
                <a:latin typeface="Arial" panose="020B0604020202020204" pitchFamily="34" charset="0"/>
                <a:cs typeface="Arial" panose="020B0604020202020204" pitchFamily="34" charset="0"/>
              </a:rPr>
              <a:t>Why you think the war broke out.</a:t>
            </a:r>
          </a:p>
          <a:p>
            <a:pPr marL="342900" indent="-342900" eaLnBrk="1">
              <a:spcBef>
                <a:spcPts val="600"/>
              </a:spcBef>
              <a:spcAft>
                <a:spcPts val="600"/>
              </a:spcAft>
              <a:buFont typeface="Arial" panose="020B0604020202020204" pitchFamily="34" charset="0"/>
              <a:buChar char="•"/>
            </a:pPr>
            <a:r>
              <a:rPr lang="en-GB" altLang="fr-FR" sz="2000" dirty="0">
                <a:solidFill>
                  <a:srgbClr val="000000"/>
                </a:solidFill>
                <a:latin typeface="Arial" panose="020B0604020202020204" pitchFamily="34" charset="0"/>
                <a:cs typeface="Arial" panose="020B0604020202020204" pitchFamily="34" charset="0"/>
              </a:rPr>
              <a:t>What had happened in Korea by July 1953.</a:t>
            </a:r>
          </a:p>
        </p:txBody>
      </p:sp>
      <p:sp>
        <p:nvSpPr>
          <p:cNvPr id="3" name="Slide Number Placeholder 2">
            <a:extLst>
              <a:ext uri="{FF2B5EF4-FFF2-40B4-BE49-F238E27FC236}">
                <a16:creationId xmlns:a16="http://schemas.microsoft.com/office/drawing/2014/main" id="{4EF6D463-B59D-CF4E-9F1F-828B47EEF604}"/>
              </a:ext>
            </a:extLst>
          </p:cNvPr>
          <p:cNvSpPr>
            <a:spLocks noGrp="1"/>
          </p:cNvSpPr>
          <p:nvPr>
            <p:ph type="sldNum" sz="quarter" idx="12"/>
          </p:nvPr>
        </p:nvSpPr>
        <p:spPr/>
        <p:txBody>
          <a:bodyPr/>
          <a:lstStyle/>
          <a:p>
            <a:fld id="{91DB7F08-A76A-C04F-AC2D-B8A23795015F}" type="slidenum">
              <a:rPr lang="en-US" smtClean="0"/>
              <a:pPr/>
              <a:t>18</a:t>
            </a:fld>
            <a:endParaRPr lang="en-US" dirty="0"/>
          </a:p>
        </p:txBody>
      </p:sp>
    </p:spTree>
    <p:extLst>
      <p:ext uri="{BB962C8B-B14F-4D97-AF65-F5344CB8AC3E}">
        <p14:creationId xmlns:p14="http://schemas.microsoft.com/office/powerpoint/2010/main" val="153389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fr-FR" b="1" dirty="0">
                <a:solidFill>
                  <a:srgbClr val="000000"/>
                </a:solidFill>
                <a:latin typeface="Arial" panose="020B0604020202020204" pitchFamily="34" charset="0"/>
                <a:cs typeface="Arial" panose="020B0604020202020204" pitchFamily="34" charset="0"/>
              </a:rPr>
              <a:t>Why did Captain John </a:t>
            </a:r>
            <a:r>
              <a:rPr lang="en-GB" altLang="fr-FR" b="1" dirty="0" err="1">
                <a:solidFill>
                  <a:srgbClr val="000000"/>
                </a:solidFill>
                <a:latin typeface="Arial" panose="020B0604020202020204" pitchFamily="34" charset="0"/>
                <a:cs typeface="Arial" panose="020B0604020202020204" pitchFamily="34" charset="0"/>
              </a:rPr>
              <a:t>Shipster</a:t>
            </a:r>
            <a:r>
              <a:rPr lang="en-GB" altLang="fr-FR" b="1" dirty="0">
                <a:solidFill>
                  <a:srgbClr val="000000"/>
                </a:solidFill>
                <a:latin typeface="Arial" panose="020B0604020202020204" pitchFamily="34" charset="0"/>
                <a:cs typeface="Arial" panose="020B0604020202020204" pitchFamily="34" charset="0"/>
              </a:rPr>
              <a:t> take his golf clubs to war?</a:t>
            </a:r>
            <a:endParaRPr lang="en-US" b="1" dirty="0"/>
          </a:p>
        </p:txBody>
      </p:sp>
      <p:sp>
        <p:nvSpPr>
          <p:cNvPr id="7" name="TextBox 6"/>
          <p:cNvSpPr txBox="1"/>
          <p:nvPr/>
        </p:nvSpPr>
        <p:spPr>
          <a:xfrm>
            <a:off x="720000" y="1800000"/>
            <a:ext cx="5705103" cy="4755148"/>
          </a:xfrm>
          <a:prstGeom prst="rect">
            <a:avLst/>
          </a:prstGeom>
          <a:noFill/>
        </p:spPr>
        <p:txBody>
          <a:bodyPr wrap="square" rtlCol="0">
            <a:spAutoFit/>
          </a:bodyPr>
          <a:lstStyle/>
          <a:p>
            <a:pPr>
              <a:spcBef>
                <a:spcPts val="600"/>
              </a:spcBef>
              <a:spcAft>
                <a:spcPts val="600"/>
              </a:spcAft>
            </a:pPr>
            <a:r>
              <a:rPr lang="en-GB" altLang="fr-FR" sz="2000" b="1" dirty="0">
                <a:solidFill>
                  <a:srgbClr val="000000"/>
                </a:solidFill>
                <a:latin typeface="Arial" panose="020B0604020202020204" pitchFamily="34" charset="0"/>
                <a:cs typeface="Arial" panose="020B0604020202020204" pitchFamily="34" charset="0"/>
              </a:rPr>
              <a:t>Starter part 1 </a:t>
            </a:r>
          </a:p>
          <a:p>
            <a:pPr>
              <a:spcBef>
                <a:spcPts val="600"/>
              </a:spcBef>
              <a:spcAft>
                <a:spcPts val="600"/>
              </a:spcAft>
            </a:pPr>
            <a:r>
              <a:rPr lang="en-GB" altLang="fr-FR" sz="2000" dirty="0">
                <a:solidFill>
                  <a:srgbClr val="000000"/>
                </a:solidFill>
                <a:latin typeface="Arial" panose="020B0604020202020204" pitchFamily="34" charset="0"/>
                <a:cs typeface="Arial" panose="020B0604020202020204" pitchFamily="34" charset="0"/>
              </a:rPr>
              <a:t>Listen to the one-minute audio clip from an interview with Captain John </a:t>
            </a:r>
            <a:r>
              <a:rPr lang="en-GB" altLang="fr-FR" sz="2000" dirty="0" err="1">
                <a:solidFill>
                  <a:srgbClr val="000000"/>
                </a:solidFill>
                <a:latin typeface="Arial" panose="020B0604020202020204" pitchFamily="34" charset="0"/>
                <a:cs typeface="Arial" panose="020B0604020202020204" pitchFamily="34" charset="0"/>
              </a:rPr>
              <a:t>Shipster</a:t>
            </a:r>
            <a:r>
              <a:rPr lang="en-GB" altLang="fr-FR" sz="2000" dirty="0">
                <a:solidFill>
                  <a:srgbClr val="000000"/>
                </a:solidFill>
                <a:latin typeface="Arial" panose="020B0604020202020204" pitchFamily="34" charset="0"/>
                <a:cs typeface="Arial" panose="020B0604020202020204" pitchFamily="34" charset="0"/>
              </a:rPr>
              <a:t>. </a:t>
            </a:r>
          </a:p>
          <a:p>
            <a:pPr>
              <a:spcBef>
                <a:spcPts val="600"/>
              </a:spcBef>
              <a:spcAft>
                <a:spcPts val="600"/>
              </a:spcAft>
            </a:pPr>
            <a:r>
              <a:rPr lang="en-GB" altLang="fr-FR" sz="2000" dirty="0">
                <a:solidFill>
                  <a:srgbClr val="000000"/>
                </a:solidFill>
                <a:latin typeface="Arial" panose="020B0604020202020204" pitchFamily="34" charset="0"/>
                <a:cs typeface="Arial" panose="020B0604020202020204" pitchFamily="34" charset="0"/>
              </a:rPr>
              <a:t>Then discuss the following questions:</a:t>
            </a:r>
          </a:p>
          <a:p>
            <a:pPr marL="285750" indent="-285750">
              <a:spcBef>
                <a:spcPts val="600"/>
              </a:spcBef>
              <a:spcAft>
                <a:spcPts val="600"/>
              </a:spcAft>
              <a:buFont typeface="Arial" charset="0"/>
              <a:buChar char="•"/>
            </a:pPr>
            <a:r>
              <a:rPr lang="en-GB" altLang="fr-FR" sz="2000" dirty="0">
                <a:solidFill>
                  <a:srgbClr val="000000"/>
                </a:solidFill>
                <a:latin typeface="Arial" panose="020B0604020202020204" pitchFamily="34" charset="0"/>
                <a:cs typeface="Arial" panose="020B0604020202020204" pitchFamily="34" charset="0"/>
              </a:rPr>
              <a:t>Which country do you think Captain </a:t>
            </a:r>
            <a:r>
              <a:rPr lang="en-GB" altLang="fr-FR" sz="2000" dirty="0" err="1">
                <a:solidFill>
                  <a:srgbClr val="000000"/>
                </a:solidFill>
                <a:latin typeface="Arial" panose="020B0604020202020204" pitchFamily="34" charset="0"/>
                <a:cs typeface="Arial" panose="020B0604020202020204" pitchFamily="34" charset="0"/>
              </a:rPr>
              <a:t>Shipster</a:t>
            </a:r>
            <a:r>
              <a:rPr lang="en-GB" altLang="fr-FR" sz="2000" dirty="0">
                <a:solidFill>
                  <a:srgbClr val="000000"/>
                </a:solidFill>
                <a:latin typeface="Arial" panose="020B0604020202020204" pitchFamily="34" charset="0"/>
                <a:cs typeface="Arial" panose="020B0604020202020204" pitchFamily="34" charset="0"/>
              </a:rPr>
              <a:t> is from?</a:t>
            </a:r>
          </a:p>
          <a:p>
            <a:pPr marL="285750" indent="-285750">
              <a:spcBef>
                <a:spcPts val="600"/>
              </a:spcBef>
              <a:spcAft>
                <a:spcPts val="600"/>
              </a:spcAft>
              <a:buFont typeface="Arial" charset="0"/>
              <a:buChar char="•"/>
            </a:pPr>
            <a:r>
              <a:rPr lang="en-GB" altLang="fr-FR" sz="2000" dirty="0">
                <a:solidFill>
                  <a:srgbClr val="000000"/>
                </a:solidFill>
                <a:latin typeface="Arial" panose="020B0604020202020204" pitchFamily="34" charset="0"/>
                <a:cs typeface="Arial" panose="020B0604020202020204" pitchFamily="34" charset="0"/>
              </a:rPr>
              <a:t>To which country do you think he was sent to go to war?</a:t>
            </a:r>
          </a:p>
          <a:p>
            <a:pPr marL="285750" indent="-285750">
              <a:spcBef>
                <a:spcPts val="600"/>
              </a:spcBef>
              <a:spcAft>
                <a:spcPts val="600"/>
              </a:spcAft>
              <a:buFont typeface="Arial" charset="0"/>
              <a:buChar char="•"/>
            </a:pPr>
            <a:r>
              <a:rPr lang="en-GB" altLang="fr-FR" sz="2000" dirty="0">
                <a:solidFill>
                  <a:srgbClr val="000000"/>
                </a:solidFill>
                <a:latin typeface="Arial" panose="020B0604020202020204" pitchFamily="34" charset="0"/>
                <a:cs typeface="Arial" panose="020B0604020202020204" pitchFamily="34" charset="0"/>
              </a:rPr>
              <a:t>Why do you think he took his golf clubs?</a:t>
            </a:r>
          </a:p>
          <a:p>
            <a:pPr marL="285750" indent="-285750">
              <a:spcBef>
                <a:spcPts val="600"/>
              </a:spcBef>
              <a:spcAft>
                <a:spcPts val="600"/>
              </a:spcAft>
              <a:buFont typeface="Arial" charset="0"/>
              <a:buChar char="•"/>
            </a:pPr>
            <a:r>
              <a:rPr lang="en-GB" altLang="fr-FR" sz="2000" dirty="0">
                <a:solidFill>
                  <a:srgbClr val="000000"/>
                </a:solidFill>
                <a:latin typeface="Arial" panose="020B0604020202020204" pitchFamily="34" charset="0"/>
                <a:cs typeface="Arial" panose="020B0604020202020204" pitchFamily="34" charset="0"/>
              </a:rPr>
              <a:t>What might that tell us about his expectations of this war?</a:t>
            </a:r>
          </a:p>
          <a:p>
            <a:endParaRPr lang="en-US" dirty="0"/>
          </a:p>
        </p:txBody>
      </p:sp>
      <p:pic>
        <p:nvPicPr>
          <p:cNvPr id="8" name="Picture 7" descr="A screenshot of a computer&#10;&#10;Description automatically generated">
            <a:hlinkClick r:id="rId3"/>
            <a:extLst>
              <a:ext uri="{FF2B5EF4-FFF2-40B4-BE49-F238E27FC236}">
                <a16:creationId xmlns:a16="http://schemas.microsoft.com/office/drawing/2014/main" id="{CDDED953-9B93-493D-9DB9-C2D7551E73C0}"/>
              </a:ext>
            </a:extLst>
          </p:cNvPr>
          <p:cNvPicPr/>
          <p:nvPr/>
        </p:nvPicPr>
        <p:blipFill rotWithShape="1">
          <a:blip r:embed="rId4" cstate="print">
            <a:extLst>
              <a:ext uri="{28A0092B-C50C-407E-A947-70E740481C1C}">
                <a14:useLocalDpi xmlns:a14="http://schemas.microsoft.com/office/drawing/2010/main" val="0"/>
              </a:ext>
            </a:extLst>
          </a:blip>
          <a:srcRect l="9971" t="10341" r="12419" b="10184"/>
          <a:stretch/>
        </p:blipFill>
        <p:spPr bwMode="auto">
          <a:xfrm>
            <a:off x="6781366" y="2262187"/>
            <a:ext cx="4448175" cy="2562225"/>
          </a:xfrm>
          <a:prstGeom prst="rect">
            <a:avLst/>
          </a:prstGeom>
          <a:ln>
            <a:noFill/>
          </a:ln>
          <a:extLst>
            <a:ext uri="{53640926-AAD7-44D8-BBD7-CCE9431645EC}">
              <a14:shadowObscured xmlns:a14="http://schemas.microsoft.com/office/drawing/2010/main"/>
            </a:ext>
          </a:extLst>
        </p:spPr>
      </p:pic>
      <p:pic>
        <p:nvPicPr>
          <p:cNvPr id="9" name="Graphic 5" descr="Golf clubs">
            <a:extLst>
              <a:ext uri="{FF2B5EF4-FFF2-40B4-BE49-F238E27FC236}">
                <a16:creationId xmlns:a16="http://schemas.microsoft.com/office/drawing/2014/main" id="{58423082-FBAB-45EB-8CF1-2AA2030E67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81296" y="2729415"/>
            <a:ext cx="1392382" cy="1392382"/>
          </a:xfrm>
          <a:prstGeom prst="rect">
            <a:avLst/>
          </a:prstGeom>
        </p:spPr>
      </p:pic>
      <p:sp>
        <p:nvSpPr>
          <p:cNvPr id="3" name="Slide Number Placeholder 2">
            <a:extLst>
              <a:ext uri="{FF2B5EF4-FFF2-40B4-BE49-F238E27FC236}">
                <a16:creationId xmlns:a16="http://schemas.microsoft.com/office/drawing/2014/main" id="{6F37D2D7-724B-0A4F-96FF-F4002542A2F9}"/>
              </a:ext>
            </a:extLst>
          </p:cNvPr>
          <p:cNvSpPr>
            <a:spLocks noGrp="1"/>
          </p:cNvSpPr>
          <p:nvPr>
            <p:ph type="sldNum" sz="quarter" idx="12"/>
          </p:nvPr>
        </p:nvSpPr>
        <p:spPr/>
        <p:txBody>
          <a:bodyPr/>
          <a:lstStyle/>
          <a:p>
            <a:fld id="{91DB7F08-A76A-C04F-AC2D-B8A23795015F}" type="slidenum">
              <a:rPr lang="en-US" smtClean="0"/>
              <a:pPr/>
              <a:t>2</a:t>
            </a:fld>
            <a:endParaRPr lang="en-US" dirty="0"/>
          </a:p>
        </p:txBody>
      </p:sp>
      <p:sp>
        <p:nvSpPr>
          <p:cNvPr id="10" name="Action Button: Forward or Next 9">
            <a:hlinkClick r:id="rId3" highlightClick="1"/>
            <a:extLst>
              <a:ext uri="{FF2B5EF4-FFF2-40B4-BE49-F238E27FC236}">
                <a16:creationId xmlns:a16="http://schemas.microsoft.com/office/drawing/2014/main" id="{2D94D4F0-CEFC-5F45-84CE-B8446CE0CBF4}"/>
              </a:ext>
            </a:extLst>
          </p:cNvPr>
          <p:cNvSpPr/>
          <p:nvPr/>
        </p:nvSpPr>
        <p:spPr>
          <a:xfrm>
            <a:off x="8527773" y="3022091"/>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9800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515600" cy="846158"/>
          </a:xfrm>
        </p:spPr>
        <p:txBody>
          <a:bodyPr/>
          <a:lstStyle/>
          <a:p>
            <a:r>
              <a:rPr lang="en-GB" b="1" dirty="0">
                <a:solidFill>
                  <a:srgbClr val="000000"/>
                </a:solidFill>
                <a:latin typeface="Arial" panose="020B0604020202020204" pitchFamily="34" charset="0"/>
                <a:cs typeface="Arial" panose="020B0604020202020204" pitchFamily="34" charset="0"/>
              </a:rPr>
              <a:t>Follow the clues to find out more</a:t>
            </a:r>
            <a:endParaRPr lang="en-US" dirty="0"/>
          </a:p>
        </p:txBody>
      </p:sp>
      <p:sp>
        <p:nvSpPr>
          <p:cNvPr id="4" name="Rectangle 3"/>
          <p:cNvSpPr/>
          <p:nvPr/>
        </p:nvSpPr>
        <p:spPr>
          <a:xfrm>
            <a:off x="720000" y="1260000"/>
            <a:ext cx="5509162" cy="5016758"/>
          </a:xfrm>
          <a:prstGeom prst="rect">
            <a:avLst/>
          </a:prstGeom>
        </p:spPr>
        <p:txBody>
          <a:bodyPr wrap="square">
            <a:spAutoFit/>
          </a:bodyPr>
          <a:lstStyle/>
          <a:p>
            <a:pPr>
              <a:spcBef>
                <a:spcPts val="600"/>
              </a:spcBef>
              <a:spcAft>
                <a:spcPts val="600"/>
              </a:spcAft>
            </a:pPr>
            <a:r>
              <a:rPr lang="en-GB" altLang="fr-FR" sz="2000" b="1" dirty="0">
                <a:solidFill>
                  <a:srgbClr val="000000"/>
                </a:solidFill>
                <a:latin typeface="Arial" panose="020B0604020202020204" pitchFamily="34" charset="0"/>
                <a:cs typeface="Arial" panose="020B0604020202020204" pitchFamily="34" charset="0"/>
              </a:rPr>
              <a:t>Starter part 2</a:t>
            </a:r>
          </a:p>
          <a:p>
            <a:pPr>
              <a:spcBef>
                <a:spcPts val="600"/>
              </a:spcBef>
              <a:spcAft>
                <a:spcPts val="600"/>
              </a:spcAft>
            </a:pPr>
            <a:r>
              <a:rPr lang="en-GB" altLang="fr-FR" sz="2000" dirty="0">
                <a:solidFill>
                  <a:srgbClr val="000000"/>
                </a:solidFill>
                <a:latin typeface="Arial" panose="020B0604020202020204" pitchFamily="34" charset="0"/>
                <a:cs typeface="Arial" panose="020B0604020202020204" pitchFamily="34" charset="0"/>
              </a:rPr>
              <a:t>Now examine the five more clues that will be displayed on the board. On your whiteboard or Resource sheet 1.1A, write down:  </a:t>
            </a:r>
          </a:p>
          <a:p>
            <a:pPr marL="342900" indent="-342900">
              <a:spcBef>
                <a:spcPts val="600"/>
              </a:spcBef>
              <a:spcAft>
                <a:spcPts val="600"/>
              </a:spcAft>
              <a:buFont typeface="Arial" charset="0"/>
              <a:buChar char="•"/>
            </a:pPr>
            <a:r>
              <a:rPr lang="en-GB" altLang="fr-FR" sz="2000" dirty="0">
                <a:solidFill>
                  <a:srgbClr val="000000"/>
                </a:solidFill>
                <a:latin typeface="Arial" panose="020B0604020202020204" pitchFamily="34" charset="0"/>
                <a:cs typeface="Arial" panose="020B0604020202020204" pitchFamily="34" charset="0"/>
              </a:rPr>
              <a:t>In which country do you think this war might be happening?</a:t>
            </a:r>
          </a:p>
          <a:p>
            <a:pPr marL="342900" indent="-342900">
              <a:spcBef>
                <a:spcPts val="600"/>
              </a:spcBef>
              <a:spcAft>
                <a:spcPts val="600"/>
              </a:spcAft>
              <a:buFont typeface="Arial" charset="0"/>
              <a:buChar char="•"/>
            </a:pPr>
            <a:r>
              <a:rPr lang="en-GB" altLang="fr-FR" sz="2000" dirty="0">
                <a:solidFill>
                  <a:srgbClr val="000000"/>
                </a:solidFill>
                <a:latin typeface="Arial" panose="020B0604020202020204" pitchFamily="34" charset="0"/>
                <a:cs typeface="Arial" panose="020B0604020202020204" pitchFamily="34" charset="0"/>
              </a:rPr>
              <a:t>Which countries do you think the soldiers have come from?</a:t>
            </a:r>
          </a:p>
          <a:p>
            <a:pPr marL="342900" indent="-342900">
              <a:spcBef>
                <a:spcPts val="600"/>
              </a:spcBef>
              <a:spcAft>
                <a:spcPts val="600"/>
              </a:spcAft>
              <a:buFont typeface="Arial" charset="0"/>
              <a:buChar char="•"/>
            </a:pPr>
            <a:r>
              <a:rPr lang="en-GB" altLang="fr-FR" sz="2000" dirty="0">
                <a:solidFill>
                  <a:srgbClr val="000000"/>
                </a:solidFill>
                <a:latin typeface="Arial" panose="020B0604020202020204" pitchFamily="34" charset="0"/>
                <a:cs typeface="Arial" panose="020B0604020202020204" pitchFamily="34" charset="0"/>
              </a:rPr>
              <a:t>What were the conditions like in the war?</a:t>
            </a:r>
          </a:p>
          <a:p>
            <a:pPr marL="342900" indent="-342900">
              <a:spcBef>
                <a:spcPts val="600"/>
              </a:spcBef>
              <a:spcAft>
                <a:spcPts val="600"/>
              </a:spcAft>
              <a:buFont typeface="Arial" charset="0"/>
              <a:buChar char="•"/>
            </a:pPr>
            <a:r>
              <a:rPr lang="en-GB" altLang="fr-FR" sz="2000" dirty="0">
                <a:solidFill>
                  <a:srgbClr val="000000"/>
                </a:solidFill>
                <a:latin typeface="Arial" panose="020B0604020202020204" pitchFamily="34" charset="0"/>
                <a:cs typeface="Arial" panose="020B0604020202020204" pitchFamily="34" charset="0"/>
              </a:rPr>
              <a:t>Why do you think this war might be happening?</a:t>
            </a:r>
          </a:p>
          <a:p>
            <a:pPr>
              <a:spcBef>
                <a:spcPts val="600"/>
              </a:spcBef>
              <a:spcAft>
                <a:spcPts val="600"/>
              </a:spcAft>
            </a:pPr>
            <a:r>
              <a:rPr lang="en-GB" altLang="fr-FR" sz="2000" dirty="0">
                <a:solidFill>
                  <a:srgbClr val="000000"/>
                </a:solidFill>
                <a:latin typeface="Arial" panose="020B0604020202020204" pitchFamily="34" charset="0"/>
                <a:cs typeface="Arial" panose="020B0604020202020204" pitchFamily="34" charset="0"/>
              </a:rPr>
              <a:t>Make sure that you can support your answers with evidence from the clues.</a:t>
            </a:r>
          </a:p>
        </p:txBody>
      </p:sp>
      <p:sp>
        <p:nvSpPr>
          <p:cNvPr id="5" name="Rectangle 4">
            <a:extLst>
              <a:ext uri="{FF2B5EF4-FFF2-40B4-BE49-F238E27FC236}">
                <a16:creationId xmlns:a16="http://schemas.microsoft.com/office/drawing/2014/main" id="{D95175A0-4462-4BD7-BF2F-81F6C8E6E67C}"/>
              </a:ext>
            </a:extLst>
          </p:cNvPr>
          <p:cNvSpPr/>
          <p:nvPr/>
        </p:nvSpPr>
        <p:spPr>
          <a:xfrm>
            <a:off x="6354291" y="1260000"/>
            <a:ext cx="5561505" cy="4154984"/>
          </a:xfrm>
          <a:prstGeom prst="rect">
            <a:avLst/>
          </a:prstGeom>
          <a:solidFill>
            <a:schemeClr val="accent5">
              <a:lumMod val="40000"/>
              <a:lumOff val="60000"/>
            </a:schemeClr>
          </a:solidFill>
        </p:spPr>
        <p:txBody>
          <a:bodyPr wrap="square">
            <a:spAutoFit/>
          </a:bodyPr>
          <a:lstStyle/>
          <a:p>
            <a:pPr>
              <a:spcBef>
                <a:spcPts val="600"/>
              </a:spcBef>
              <a:spcAft>
                <a:spcPts val="600"/>
              </a:spcAft>
            </a:pPr>
            <a:r>
              <a:rPr lang="en-US" altLang="fr-FR" sz="4400" b="1" dirty="0">
                <a:latin typeface="Arial" panose="020B0604020202020204" pitchFamily="34" charset="0"/>
                <a:ea typeface="ＭＳ Ｐゴシック" panose="020B0600070205080204" pitchFamily="34" charset="-128"/>
                <a:cs typeface="Arial" panose="020B0604020202020204" pitchFamily="34" charset="0"/>
              </a:rPr>
              <a:t>Clue #1</a:t>
            </a:r>
          </a:p>
          <a:p>
            <a:pPr>
              <a:spcBef>
                <a:spcPts val="600"/>
              </a:spcBef>
              <a:spcAft>
                <a:spcPts val="600"/>
              </a:spcAft>
            </a:pPr>
            <a:r>
              <a:rPr lang="en-GB" altLang="fr-FR" dirty="0">
                <a:solidFill>
                  <a:srgbClr val="000000"/>
                </a:solidFill>
                <a:latin typeface="Arial" panose="020B0604020202020204" pitchFamily="34" charset="0"/>
                <a:cs typeface="Arial" panose="020B0604020202020204" pitchFamily="34" charset="0"/>
              </a:rPr>
              <a:t>It was really terribly, terribly cold. I remember we went to ground for just twenty minutes and in that time, we froze to the ground and our machine guns froze up. As we tried to get up, our clothes were stuck to the ground with dry ice because it was twenty degrees below zero. </a:t>
            </a:r>
          </a:p>
          <a:p>
            <a:pPr>
              <a:spcBef>
                <a:spcPts val="600"/>
              </a:spcBef>
              <a:spcAft>
                <a:spcPts val="600"/>
              </a:spcAft>
            </a:pPr>
            <a:r>
              <a:rPr lang="en-GB" altLang="fr-FR" dirty="0">
                <a:solidFill>
                  <a:srgbClr val="000000"/>
                </a:solidFill>
                <a:latin typeface="Arial" panose="020B0604020202020204" pitchFamily="34" charset="0"/>
                <a:cs typeface="Arial" panose="020B0604020202020204" pitchFamily="34" charset="0"/>
              </a:rPr>
              <a:t>We did have petrol heaters in the huts but sometimes they used to set fire to your sleeping bag… and that wasn’t always very funny.</a:t>
            </a:r>
          </a:p>
          <a:p>
            <a:pPr>
              <a:spcBef>
                <a:spcPts val="600"/>
              </a:spcBef>
              <a:spcAft>
                <a:spcPts val="600"/>
              </a:spcAft>
            </a:pPr>
            <a:r>
              <a:rPr lang="en-GB" altLang="fr-FR" i="1" dirty="0">
                <a:solidFill>
                  <a:srgbClr val="000000"/>
                </a:solidFill>
                <a:latin typeface="Arial" panose="020B0604020202020204" pitchFamily="34" charset="0"/>
                <a:cs typeface="Arial" panose="020B0604020202020204" pitchFamily="34" charset="0"/>
              </a:rPr>
              <a:t>Captain </a:t>
            </a:r>
            <a:r>
              <a:rPr lang="en-GB" altLang="fr-FR" i="1" dirty="0" err="1">
                <a:solidFill>
                  <a:srgbClr val="000000"/>
                </a:solidFill>
                <a:latin typeface="Arial" panose="020B0604020202020204" pitchFamily="34" charset="0"/>
                <a:cs typeface="Arial" panose="020B0604020202020204" pitchFamily="34" charset="0"/>
              </a:rPr>
              <a:t>Alberic</a:t>
            </a:r>
            <a:r>
              <a:rPr lang="en-GB" altLang="fr-FR" i="1" dirty="0">
                <a:solidFill>
                  <a:srgbClr val="000000"/>
                </a:solidFill>
                <a:latin typeface="Arial" panose="020B0604020202020204" pitchFamily="34" charset="0"/>
                <a:cs typeface="Arial" panose="020B0604020202020204" pitchFamily="34" charset="0"/>
              </a:rPr>
              <a:t> </a:t>
            </a:r>
            <a:r>
              <a:rPr lang="en-GB" altLang="fr-FR" i="1" dirty="0" err="1">
                <a:solidFill>
                  <a:srgbClr val="000000"/>
                </a:solidFill>
                <a:latin typeface="Arial" panose="020B0604020202020204" pitchFamily="34" charset="0"/>
                <a:cs typeface="Arial" panose="020B0604020202020204" pitchFamily="34" charset="0"/>
              </a:rPr>
              <a:t>Stacpoole</a:t>
            </a:r>
            <a:r>
              <a:rPr lang="en-GB" altLang="fr-FR" i="1" dirty="0">
                <a:solidFill>
                  <a:srgbClr val="000000"/>
                </a:solidFill>
                <a:latin typeface="Arial" panose="020B0604020202020204" pitchFamily="34" charset="0"/>
                <a:cs typeface="Arial" panose="020B0604020202020204" pitchFamily="34" charset="0"/>
              </a:rPr>
              <a:t>, a British Army officer</a:t>
            </a:r>
          </a:p>
        </p:txBody>
      </p:sp>
      <p:sp>
        <p:nvSpPr>
          <p:cNvPr id="3" name="Slide Number Placeholder 2">
            <a:extLst>
              <a:ext uri="{FF2B5EF4-FFF2-40B4-BE49-F238E27FC236}">
                <a16:creationId xmlns:a16="http://schemas.microsoft.com/office/drawing/2014/main" id="{80DBE24C-00DC-6748-B30B-C6125DC83793}"/>
              </a:ext>
            </a:extLst>
          </p:cNvPr>
          <p:cNvSpPr>
            <a:spLocks noGrp="1"/>
          </p:cNvSpPr>
          <p:nvPr>
            <p:ph type="sldNum" sz="quarter" idx="12"/>
          </p:nvPr>
        </p:nvSpPr>
        <p:spPr/>
        <p:txBody>
          <a:bodyPr/>
          <a:lstStyle/>
          <a:p>
            <a:fld id="{91DB7F08-A76A-C04F-AC2D-B8A23795015F}" type="slidenum">
              <a:rPr lang="en-US" smtClean="0"/>
              <a:pPr/>
              <a:t>3</a:t>
            </a:fld>
            <a:endParaRPr lang="en-US" dirty="0"/>
          </a:p>
        </p:txBody>
      </p:sp>
    </p:spTree>
    <p:extLst>
      <p:ext uri="{BB962C8B-B14F-4D97-AF65-F5344CB8AC3E}">
        <p14:creationId xmlns:p14="http://schemas.microsoft.com/office/powerpoint/2010/main" val="80049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515600" cy="1325563"/>
          </a:xfrm>
        </p:spPr>
        <p:txBody>
          <a:bodyPr lIns="0"/>
          <a:lstStyle/>
          <a:p>
            <a:pPr defTabSz="338138"/>
            <a:r>
              <a:rPr lang="en-US" altLang="fr-FR" b="1" dirty="0">
                <a:latin typeface="Arial" panose="020B0604020202020204" pitchFamily="34" charset="0"/>
                <a:ea typeface="ＭＳ Ｐゴシック" panose="020B0600070205080204" pitchFamily="34" charset="-128"/>
                <a:cs typeface="Arial" panose="020B0604020202020204" pitchFamily="34" charset="0"/>
              </a:rPr>
              <a:t>Clue #2</a:t>
            </a:r>
          </a:p>
        </p:txBody>
      </p:sp>
      <p:sp>
        <p:nvSpPr>
          <p:cNvPr id="4" name="How might the vote affect these key areas of life?"/>
          <p:cNvSpPr txBox="1">
            <a:spLocks/>
          </p:cNvSpPr>
          <p:nvPr/>
        </p:nvSpPr>
        <p:spPr>
          <a:xfrm>
            <a:off x="720000" y="1800000"/>
            <a:ext cx="3886859" cy="21094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38138"/>
            <a:r>
              <a:rPr lang="en-US" altLang="fr-FR" sz="2400" dirty="0">
                <a:latin typeface="Arial" panose="020B0604020202020204" pitchFamily="34" charset="0"/>
                <a:ea typeface="ＭＳ Ｐゴシック" panose="020B0600070205080204" pitchFamily="34" charset="-128"/>
                <a:cs typeface="Arial" panose="020B0604020202020204" pitchFamily="34" charset="0"/>
              </a:rPr>
              <a:t>Audio clip from Private Patrick Knowles</a:t>
            </a:r>
          </a:p>
          <a:p>
            <a:pPr defTabSz="338138"/>
            <a:endParaRPr lang="en-US" altLang="fr-FR" sz="2400" dirty="0">
              <a:latin typeface="Arial" panose="020B0604020202020204" pitchFamily="34" charset="0"/>
              <a:ea typeface="ＭＳ Ｐゴシック" panose="020B0600070205080204" pitchFamily="34" charset="-128"/>
              <a:cs typeface="Arial" panose="020B0604020202020204" pitchFamily="34" charset="0"/>
            </a:endParaRPr>
          </a:p>
          <a:p>
            <a:pPr defTabSz="338138"/>
            <a:r>
              <a:rPr lang="en-US" altLang="fr-FR" sz="2400" dirty="0">
                <a:latin typeface="Arial" panose="020B0604020202020204" pitchFamily="34" charset="0"/>
                <a:ea typeface="ＭＳ Ｐゴシック" panose="020B0600070205080204" pitchFamily="34" charset="-128"/>
                <a:cs typeface="Arial" panose="020B0604020202020204" pitchFamily="34" charset="0"/>
              </a:rPr>
              <a:t>‘They give you a stretcher …’</a:t>
            </a:r>
          </a:p>
        </p:txBody>
      </p:sp>
      <p:pic>
        <p:nvPicPr>
          <p:cNvPr id="5" name="Picture 4">
            <a:hlinkClick r:id="rId3"/>
            <a:extLst>
              <a:ext uri="{FF2B5EF4-FFF2-40B4-BE49-F238E27FC236}">
                <a16:creationId xmlns:a16="http://schemas.microsoft.com/office/drawing/2014/main" id="{F8AF95DE-20B8-4009-B68B-94DA93933FB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169432" y="1800000"/>
            <a:ext cx="6302568" cy="3964966"/>
          </a:xfrm>
          <a:prstGeom prst="rect">
            <a:avLst/>
          </a:prstGeom>
        </p:spPr>
      </p:pic>
      <p:sp>
        <p:nvSpPr>
          <p:cNvPr id="3" name="Slide Number Placeholder 2">
            <a:extLst>
              <a:ext uri="{FF2B5EF4-FFF2-40B4-BE49-F238E27FC236}">
                <a16:creationId xmlns:a16="http://schemas.microsoft.com/office/drawing/2014/main" id="{DB5EB7AF-5FE6-404D-ADF3-7C5D20F79409}"/>
              </a:ext>
            </a:extLst>
          </p:cNvPr>
          <p:cNvSpPr>
            <a:spLocks noGrp="1"/>
          </p:cNvSpPr>
          <p:nvPr>
            <p:ph type="sldNum" sz="quarter" idx="12"/>
          </p:nvPr>
        </p:nvSpPr>
        <p:spPr/>
        <p:txBody>
          <a:bodyPr/>
          <a:lstStyle/>
          <a:p>
            <a:fld id="{91DB7F08-A76A-C04F-AC2D-B8A23795015F}" type="slidenum">
              <a:rPr lang="en-US" smtClean="0"/>
              <a:pPr/>
              <a:t>4</a:t>
            </a:fld>
            <a:endParaRPr lang="en-US" dirty="0"/>
          </a:p>
        </p:txBody>
      </p:sp>
      <p:sp>
        <p:nvSpPr>
          <p:cNvPr id="6" name="Action Button: Forward or Next 5">
            <a:hlinkClick r:id="rId3" highlightClick="1"/>
            <a:extLst>
              <a:ext uri="{FF2B5EF4-FFF2-40B4-BE49-F238E27FC236}">
                <a16:creationId xmlns:a16="http://schemas.microsoft.com/office/drawing/2014/main" id="{F1546CD8-6A84-C443-95F2-2B71810CC823}"/>
              </a:ext>
            </a:extLst>
          </p:cNvPr>
          <p:cNvSpPr/>
          <p:nvPr/>
        </p:nvSpPr>
        <p:spPr>
          <a:xfrm>
            <a:off x="7799508" y="3081275"/>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471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Clue #3</a:t>
            </a:r>
          </a:p>
        </p:txBody>
      </p:sp>
      <p:sp>
        <p:nvSpPr>
          <p:cNvPr id="4" name="Rectangle"/>
          <p:cNvSpPr>
            <a:spLocks noChangeArrowheads="1"/>
          </p:cNvSpPr>
          <p:nvPr/>
        </p:nvSpPr>
        <p:spPr bwMode="auto">
          <a:xfrm>
            <a:off x="720000" y="1800000"/>
            <a:ext cx="3140034" cy="1952720"/>
          </a:xfrm>
          <a:prstGeom prst="rect">
            <a:avLst/>
          </a:prstGeom>
          <a:noFill/>
          <a:ln>
            <a:noFill/>
          </a:ln>
        </p:spPr>
        <p:txBody>
          <a:bodyPr lIns="0" tIns="0" rIns="0" bIns="0" anchor="t" anchorCtr="0"/>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0" indent="0" eaLnBrk="1">
              <a:spcBef>
                <a:spcPts val="600"/>
              </a:spcBef>
              <a:spcAft>
                <a:spcPts val="600"/>
              </a:spcAft>
            </a:pPr>
            <a:r>
              <a:rPr lang="en-GB" sz="2400" dirty="0">
                <a:latin typeface="Arial" panose="020B0604020202020204" pitchFamily="34" charset="0"/>
                <a:cs typeface="Arial" panose="020B0604020202020204" pitchFamily="34" charset="0"/>
              </a:rPr>
              <a:t>A British soldier talking with some local children</a:t>
            </a:r>
            <a:endParaRPr lang="en-GB" altLang="fr-FR" sz="2400" dirty="0">
              <a:solidFill>
                <a:srgbClr val="0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4496039" y="461563"/>
            <a:ext cx="7390402" cy="5086511"/>
          </a:xfrm>
          <a:prstGeom prst="rect">
            <a:avLst/>
          </a:prstGeom>
        </p:spPr>
      </p:pic>
      <p:sp>
        <p:nvSpPr>
          <p:cNvPr id="3" name="Slide Number Placeholder 2">
            <a:extLst>
              <a:ext uri="{FF2B5EF4-FFF2-40B4-BE49-F238E27FC236}">
                <a16:creationId xmlns:a16="http://schemas.microsoft.com/office/drawing/2014/main" id="{6749ECE6-CA90-104F-827F-E2AEFC100DF8}"/>
              </a:ext>
            </a:extLst>
          </p:cNvPr>
          <p:cNvSpPr>
            <a:spLocks noGrp="1"/>
          </p:cNvSpPr>
          <p:nvPr>
            <p:ph type="sldNum" sz="quarter" idx="12"/>
          </p:nvPr>
        </p:nvSpPr>
        <p:spPr/>
        <p:txBody>
          <a:bodyPr/>
          <a:lstStyle/>
          <a:p>
            <a:fld id="{91DB7F08-A76A-C04F-AC2D-B8A23795015F}" type="slidenum">
              <a:rPr lang="en-US" smtClean="0"/>
              <a:pPr/>
              <a:t>5</a:t>
            </a:fld>
            <a:endParaRPr lang="en-US" dirty="0"/>
          </a:p>
        </p:txBody>
      </p:sp>
    </p:spTree>
    <p:extLst>
      <p:ext uri="{BB962C8B-B14F-4D97-AF65-F5344CB8AC3E}">
        <p14:creationId xmlns:p14="http://schemas.microsoft.com/office/powerpoint/2010/main" val="80562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338138"/>
            <a:r>
              <a:rPr lang="en-US" altLang="fr-FR" b="1" dirty="0">
                <a:latin typeface="Arial" panose="020B0604020202020204" pitchFamily="34" charset="0"/>
                <a:ea typeface="ＭＳ Ｐゴシック" panose="020B0600070205080204" pitchFamily="34" charset="-128"/>
                <a:cs typeface="Arial" panose="020B0604020202020204" pitchFamily="34" charset="0"/>
              </a:rPr>
              <a:t>Clue #4</a:t>
            </a:r>
          </a:p>
        </p:txBody>
      </p:sp>
      <p:sp>
        <p:nvSpPr>
          <p:cNvPr id="4" name="How might the vote affect these key areas of life?"/>
          <p:cNvSpPr txBox="1">
            <a:spLocks/>
          </p:cNvSpPr>
          <p:nvPr/>
        </p:nvSpPr>
        <p:spPr>
          <a:xfrm>
            <a:off x="720000" y="1800000"/>
            <a:ext cx="8134350" cy="2993537"/>
          </a:xfrm>
          <a:prstGeom prst="rect">
            <a:avLst/>
          </a:prstGeom>
        </p:spPr>
        <p:txBody>
          <a:bodyPr lIns="0" tIns="0" rIns="0" bIns="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38138"/>
            <a:r>
              <a:rPr lang="en-GB" altLang="fr-FR" sz="2400" dirty="0">
                <a:latin typeface="Arial" panose="020B0604020202020204" pitchFamily="34" charset="0"/>
                <a:ea typeface="ＭＳ Ｐゴシック" panose="020B0600070205080204" pitchFamily="34" charset="-128"/>
                <a:cs typeface="Arial" panose="020B0604020202020204" pitchFamily="34" charset="0"/>
              </a:rPr>
              <a:t>This peninsula is a symbol to the whole world. If we allow it to fall to Communism, we will have lost another round in our match with the Soviet Union. Our status and the hopes of everyone who places their faith in us will suffer.</a:t>
            </a:r>
          </a:p>
          <a:p>
            <a:pPr defTabSz="338138"/>
            <a:endParaRPr lang="en-GB" altLang="fr-FR" sz="2400" dirty="0">
              <a:latin typeface="Arial" panose="020B0604020202020204" pitchFamily="34" charset="0"/>
              <a:ea typeface="ＭＳ Ｐゴシック" panose="020B0600070205080204" pitchFamily="34" charset="-128"/>
              <a:cs typeface="Arial" panose="020B0604020202020204" pitchFamily="34" charset="0"/>
            </a:endParaRPr>
          </a:p>
          <a:p>
            <a:pPr defTabSz="338138"/>
            <a:r>
              <a:rPr lang="en-GB" sz="2400" i="1" dirty="0">
                <a:latin typeface="Arial" panose="020B0604020202020204" pitchFamily="34" charset="0"/>
                <a:cs typeface="Arial" panose="020B0604020202020204" pitchFamily="34" charset="0"/>
              </a:rPr>
              <a:t>A statement from the government of the USA in 1950. </a:t>
            </a:r>
            <a:br>
              <a:rPr lang="en-GB" sz="2400" i="1" dirty="0">
                <a:latin typeface="Arial" panose="020B0604020202020204" pitchFamily="34" charset="0"/>
                <a:cs typeface="Arial" panose="020B0604020202020204" pitchFamily="34" charset="0"/>
              </a:rPr>
            </a:br>
            <a:r>
              <a:rPr lang="en-GB" sz="2400" i="1" dirty="0">
                <a:latin typeface="Arial" panose="020B0604020202020204" pitchFamily="34" charset="0"/>
                <a:cs typeface="Arial" panose="020B0604020202020204" pitchFamily="34" charset="0"/>
              </a:rPr>
              <a:t>A peninsula is an area of land that is mostly but not completely surrounded by water. </a:t>
            </a:r>
            <a:endParaRPr lang="en-GB" altLang="fr-FR" sz="2400" i="1" dirty="0">
              <a:solidFill>
                <a:srgbClr val="00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83A1C8D-CFFE-D743-9175-D53384040380}"/>
              </a:ext>
            </a:extLst>
          </p:cNvPr>
          <p:cNvSpPr>
            <a:spLocks noGrp="1"/>
          </p:cNvSpPr>
          <p:nvPr>
            <p:ph type="sldNum" sz="quarter" idx="12"/>
          </p:nvPr>
        </p:nvSpPr>
        <p:spPr/>
        <p:txBody>
          <a:bodyPr/>
          <a:lstStyle/>
          <a:p>
            <a:fld id="{91DB7F08-A76A-C04F-AC2D-B8A23795015F}" type="slidenum">
              <a:rPr lang="en-US" smtClean="0"/>
              <a:pPr/>
              <a:t>6</a:t>
            </a:fld>
            <a:endParaRPr lang="en-US" dirty="0"/>
          </a:p>
        </p:txBody>
      </p:sp>
    </p:spTree>
    <p:extLst>
      <p:ext uri="{BB962C8B-B14F-4D97-AF65-F5344CB8AC3E}">
        <p14:creationId xmlns:p14="http://schemas.microsoft.com/office/powerpoint/2010/main" val="1681535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fr-FR" b="1" dirty="0">
                <a:latin typeface="Arial" panose="020B0604020202020204" pitchFamily="34" charset="0"/>
                <a:ea typeface="ＭＳ Ｐゴシック" panose="020B0600070205080204" pitchFamily="34" charset="-128"/>
                <a:cs typeface="Arial" panose="020B0604020202020204" pitchFamily="34" charset="0"/>
              </a:rPr>
              <a:t>Clue #5</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endParaRPr lang="en-US" b="1" dirty="0"/>
          </a:p>
        </p:txBody>
      </p:sp>
      <p:sp>
        <p:nvSpPr>
          <p:cNvPr id="5" name="How might the vote affect these key areas of life?"/>
          <p:cNvSpPr txBox="1">
            <a:spLocks/>
          </p:cNvSpPr>
          <p:nvPr/>
        </p:nvSpPr>
        <p:spPr>
          <a:xfrm>
            <a:off x="720000" y="1800000"/>
            <a:ext cx="3065319" cy="3358342"/>
          </a:xfrm>
          <a:prstGeom prst="rect">
            <a:avLst/>
          </a:prstGeom>
        </p:spPr>
        <p:txBody>
          <a:bodyPr lIns="0" tIns="0" rIns="0" bIns="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38138"/>
            <a:r>
              <a:rPr lang="en-GB" sz="2800" dirty="0">
                <a:latin typeface="Arial" panose="020B0604020202020204" pitchFamily="34" charset="0"/>
                <a:cs typeface="Arial" panose="020B0604020202020204" pitchFamily="34" charset="0"/>
              </a:rPr>
              <a:t>Map of the Korean Peninsula in 1950</a:t>
            </a:r>
            <a:endParaRPr lang="en-GB" altLang="fr-FR" sz="2800" dirty="0">
              <a:solidFill>
                <a:srgbClr val="00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480C706-2F04-AF40-8ABB-B50788FAACF5}"/>
              </a:ext>
            </a:extLst>
          </p:cNvPr>
          <p:cNvSpPr>
            <a:spLocks noGrp="1"/>
          </p:cNvSpPr>
          <p:nvPr>
            <p:ph type="sldNum" sz="quarter" idx="12"/>
          </p:nvPr>
        </p:nvSpPr>
        <p:spPr/>
        <p:txBody>
          <a:bodyPr/>
          <a:lstStyle/>
          <a:p>
            <a:fld id="{91DB7F08-A76A-C04F-AC2D-B8A23795015F}" type="slidenum">
              <a:rPr lang="en-US" smtClean="0"/>
              <a:pPr/>
              <a:t>7</a:t>
            </a:fld>
            <a:endParaRPr lang="en-US" dirty="0"/>
          </a:p>
        </p:txBody>
      </p:sp>
      <p:pic>
        <p:nvPicPr>
          <p:cNvPr id="6" name="Picture 5">
            <a:extLst>
              <a:ext uri="{FF2B5EF4-FFF2-40B4-BE49-F238E27FC236}">
                <a16:creationId xmlns:a16="http://schemas.microsoft.com/office/drawing/2014/main" id="{28F016A6-F3F3-434D-8097-44D8D8C88782}"/>
              </a:ext>
            </a:extLst>
          </p:cNvPr>
          <p:cNvPicPr>
            <a:picLocks noChangeAspect="1"/>
          </p:cNvPicPr>
          <p:nvPr/>
        </p:nvPicPr>
        <p:blipFill>
          <a:blip r:embed="rId3"/>
          <a:stretch>
            <a:fillRect/>
          </a:stretch>
        </p:blipFill>
        <p:spPr>
          <a:xfrm>
            <a:off x="5118594" y="360000"/>
            <a:ext cx="6818357" cy="5316516"/>
          </a:xfrm>
          <a:prstGeom prst="rect">
            <a:avLst/>
          </a:prstGeom>
        </p:spPr>
      </p:pic>
    </p:spTree>
    <p:extLst>
      <p:ext uri="{BB962C8B-B14F-4D97-AF65-F5344CB8AC3E}">
        <p14:creationId xmlns:p14="http://schemas.microsoft.com/office/powerpoint/2010/main" val="37474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Enquiry overview: </a:t>
            </a:r>
            <a:br>
              <a:rPr lang="en-GB" dirty="0"/>
            </a:br>
            <a:r>
              <a:rPr lang="en-GB" altLang="fr-FR" b="1" dirty="0">
                <a:solidFill>
                  <a:srgbClr val="000000"/>
                </a:solidFill>
                <a:latin typeface="Arial" panose="020B0604020202020204" pitchFamily="34" charset="0"/>
                <a:cs typeface="Arial" panose="020B0604020202020204" pitchFamily="34" charset="0"/>
                <a:sym typeface="Helvetica Neue Medium" pitchFamily="-93" charset="0"/>
              </a:rPr>
              <a:t>Why did Britain go to war (again) </a:t>
            </a:r>
            <a:br>
              <a:rPr lang="en-GB" altLang="fr-FR" b="1" dirty="0">
                <a:solidFill>
                  <a:srgbClr val="000000"/>
                </a:solidFill>
                <a:latin typeface="Arial" panose="020B0604020202020204" pitchFamily="34" charset="0"/>
                <a:cs typeface="Arial" panose="020B0604020202020204" pitchFamily="34" charset="0"/>
                <a:sym typeface="Helvetica Neue Medium" pitchFamily="-93" charset="0"/>
              </a:rPr>
            </a:br>
            <a:r>
              <a:rPr lang="en-GB" altLang="fr-FR" b="1" dirty="0">
                <a:solidFill>
                  <a:srgbClr val="000000"/>
                </a:solidFill>
                <a:latin typeface="Arial" panose="020B0604020202020204" pitchFamily="34" charset="0"/>
                <a:cs typeface="Arial" panose="020B0604020202020204" pitchFamily="34" charset="0"/>
                <a:sym typeface="Helvetica Neue Medium" pitchFamily="-93" charset="0"/>
              </a:rPr>
              <a:t>in 1950?</a:t>
            </a:r>
            <a:endParaRPr lang="en-US" dirty="0"/>
          </a:p>
        </p:txBody>
      </p:sp>
      <p:sp>
        <p:nvSpPr>
          <p:cNvPr id="9" name="Rectangle 8"/>
          <p:cNvSpPr/>
          <p:nvPr/>
        </p:nvSpPr>
        <p:spPr>
          <a:xfrm>
            <a:off x="720000" y="2340000"/>
            <a:ext cx="4985474" cy="2994270"/>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200" b="1" kern="1200" dirty="0">
                <a:solidFill>
                  <a:schemeClr val="accent6">
                    <a:lumMod val="60000"/>
                    <a:lumOff val="40000"/>
                  </a:schemeClr>
                </a:solidFill>
                <a:latin typeface="Arial" charset="0"/>
                <a:ea typeface="Arial" charset="0"/>
                <a:cs typeface="Arial" charset="0"/>
              </a:rPr>
              <a:t>Lesson 1.1</a:t>
            </a:r>
          </a:p>
          <a:p>
            <a:pPr lvl="0" algn="ctr" defTabSz="1466850">
              <a:lnSpc>
                <a:spcPct val="90000"/>
              </a:lnSpc>
              <a:spcBef>
                <a:spcPct val="0"/>
              </a:spcBef>
              <a:spcAft>
                <a:spcPct val="35000"/>
              </a:spcAft>
            </a:pPr>
            <a:r>
              <a:rPr lang="en-GB" sz="3200" b="1" kern="1200" dirty="0">
                <a:latin typeface="Arial" charset="0"/>
                <a:ea typeface="Arial" charset="0"/>
                <a:cs typeface="Arial" charset="0"/>
              </a:rPr>
              <a:t>Why was there a war in Korea and why did Britain join in?</a:t>
            </a:r>
          </a:p>
        </p:txBody>
      </p:sp>
      <p:sp>
        <p:nvSpPr>
          <p:cNvPr id="7" name="Rectangle 6"/>
          <p:cNvSpPr/>
          <p:nvPr/>
        </p:nvSpPr>
        <p:spPr>
          <a:xfrm>
            <a:off x="6093740" y="2340000"/>
            <a:ext cx="5026744" cy="3016046"/>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200" b="0" kern="1200" dirty="0">
                <a:solidFill>
                  <a:schemeClr val="bg1"/>
                </a:solidFill>
                <a:latin typeface="Arial" charset="0"/>
                <a:ea typeface="Arial" charset="0"/>
                <a:cs typeface="Arial" charset="0"/>
              </a:rPr>
              <a:t>Lesson 1.2</a:t>
            </a:r>
          </a:p>
          <a:p>
            <a:pPr marL="0" lvl="0" indent="0" algn="ctr" defTabSz="1466850">
              <a:lnSpc>
                <a:spcPct val="90000"/>
              </a:lnSpc>
              <a:spcBef>
                <a:spcPct val="0"/>
              </a:spcBef>
              <a:spcAft>
                <a:spcPct val="35000"/>
              </a:spcAft>
              <a:buNone/>
            </a:pPr>
            <a:r>
              <a:rPr lang="en-GB" altLang="fr-FR" sz="3200" b="0" kern="1200" dirty="0">
                <a:solidFill>
                  <a:schemeClr val="bg1"/>
                </a:solidFill>
                <a:latin typeface="Arial" charset="0"/>
                <a:ea typeface="Arial" charset="0"/>
                <a:cs typeface="Arial" charset="0"/>
                <a:sym typeface="Helvetica Neue Medium" pitchFamily="-93" charset="0"/>
              </a:rPr>
              <a:t>How significant was opposition to the Korean War in Britain</a:t>
            </a:r>
            <a:r>
              <a:rPr lang="en-US" altLang="fr-FR" sz="3200" b="0" kern="1200" dirty="0">
                <a:solidFill>
                  <a:schemeClr val="bg1"/>
                </a:solidFill>
                <a:latin typeface="Arial" charset="0"/>
                <a:ea typeface="Arial" charset="0"/>
                <a:cs typeface="Arial" charset="0"/>
                <a:sym typeface="Helvetica Neue Medium" pitchFamily="-93" charset="0"/>
              </a:rPr>
              <a:t>?</a:t>
            </a:r>
            <a:endParaRPr lang="en-GB" sz="3200" b="0" kern="1200" dirty="0">
              <a:solidFill>
                <a:schemeClr val="bg1"/>
              </a:solidFill>
              <a:latin typeface="Arial" charset="0"/>
              <a:ea typeface="Arial" charset="0"/>
              <a:cs typeface="Arial" charset="0"/>
            </a:endParaRPr>
          </a:p>
        </p:txBody>
      </p:sp>
      <p:sp>
        <p:nvSpPr>
          <p:cNvPr id="3" name="Slide Number Placeholder 2">
            <a:extLst>
              <a:ext uri="{FF2B5EF4-FFF2-40B4-BE49-F238E27FC236}">
                <a16:creationId xmlns:a16="http://schemas.microsoft.com/office/drawing/2014/main" id="{1043113F-F0F3-F040-8D9E-76EB419028EB}"/>
              </a:ext>
            </a:extLst>
          </p:cNvPr>
          <p:cNvSpPr>
            <a:spLocks noGrp="1"/>
          </p:cNvSpPr>
          <p:nvPr>
            <p:ph type="sldNum" sz="quarter" idx="12"/>
          </p:nvPr>
        </p:nvSpPr>
        <p:spPr/>
        <p:txBody>
          <a:bodyPr/>
          <a:lstStyle/>
          <a:p>
            <a:fld id="{91DB7F08-A76A-C04F-AC2D-B8A23795015F}" type="slidenum">
              <a:rPr lang="en-US" smtClean="0"/>
              <a:pPr/>
              <a:t>8</a:t>
            </a:fld>
            <a:endParaRPr lang="en-US" dirty="0"/>
          </a:p>
        </p:txBody>
      </p:sp>
    </p:spTree>
    <p:extLst>
      <p:ext uri="{BB962C8B-B14F-4D97-AF65-F5344CB8AC3E}">
        <p14:creationId xmlns:p14="http://schemas.microsoft.com/office/powerpoint/2010/main" val="2087239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fr-FR" b="1" dirty="0">
                <a:latin typeface="Arial" panose="020B0604020202020204" pitchFamily="34" charset="0"/>
                <a:ea typeface="ＭＳ Ｐゴシック" panose="020B0600070205080204" pitchFamily="34" charset="-128"/>
                <a:cs typeface="Arial" panose="020B0604020202020204" pitchFamily="34" charset="0"/>
              </a:rPr>
              <a:t>Lesson 1.1 overview</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endParaRPr lang="en-US" dirty="0"/>
          </a:p>
        </p:txBody>
      </p:sp>
      <p:sp>
        <p:nvSpPr>
          <p:cNvPr id="4" name="Rectangle"/>
          <p:cNvSpPr>
            <a:spLocks noChangeArrowheads="1"/>
          </p:cNvSpPr>
          <p:nvPr/>
        </p:nvSpPr>
        <p:spPr bwMode="auto">
          <a:xfrm>
            <a:off x="6067245" y="1800000"/>
            <a:ext cx="5530126" cy="3176287"/>
          </a:xfrm>
          <a:prstGeom prst="rect">
            <a:avLst/>
          </a:prstGeom>
          <a:noFill/>
          <a:ln>
            <a:noFill/>
          </a:ln>
        </p:spPr>
        <p:txBody>
          <a:bodyPr lIns="0" tIns="50800" rIns="50800" bIns="50800" anchor="t" anchorCtr="0"/>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eaLnBrk="1">
              <a:spcBef>
                <a:spcPts val="600"/>
              </a:spcBef>
              <a:spcAft>
                <a:spcPts val="600"/>
              </a:spcAft>
            </a:pPr>
            <a:r>
              <a:rPr lang="en-GB" altLang="fr-FR" sz="2400" b="1" dirty="0">
                <a:solidFill>
                  <a:srgbClr val="000000"/>
                </a:solidFill>
                <a:latin typeface="Arial" panose="020B0604020202020204" pitchFamily="34" charset="0"/>
                <a:cs typeface="Arial" panose="020B0604020202020204" pitchFamily="34" charset="0"/>
              </a:rPr>
              <a:t>Content covered in the rest of this lesson: </a:t>
            </a:r>
          </a:p>
          <a:p>
            <a:pPr eaLnBrk="1">
              <a:spcBef>
                <a:spcPts val="600"/>
              </a:spcBef>
              <a:spcAft>
                <a:spcPts val="600"/>
              </a:spcAft>
              <a:buFont typeface="Arial" panose="020B0604020202020204" pitchFamily="34" charset="0"/>
              <a:buChar char="•"/>
            </a:pPr>
            <a:r>
              <a:rPr lang="en-GB" altLang="fr-FR" sz="2400" dirty="0">
                <a:solidFill>
                  <a:srgbClr val="000000"/>
                </a:solidFill>
                <a:latin typeface="Arial" panose="020B0604020202020204" pitchFamily="34" charset="0"/>
                <a:cs typeface="Arial" panose="020B0604020202020204" pitchFamily="34" charset="0"/>
              </a:rPr>
              <a:t>Why did war break out in Korea </a:t>
            </a:r>
            <a:br>
              <a:rPr lang="en-GB" altLang="fr-FR" sz="2400" dirty="0">
                <a:solidFill>
                  <a:srgbClr val="000000"/>
                </a:solidFill>
                <a:latin typeface="Arial" panose="020B0604020202020204" pitchFamily="34" charset="0"/>
                <a:cs typeface="Arial" panose="020B0604020202020204" pitchFamily="34" charset="0"/>
              </a:rPr>
            </a:br>
            <a:r>
              <a:rPr lang="en-GB" altLang="fr-FR" sz="2400" dirty="0">
                <a:solidFill>
                  <a:srgbClr val="000000"/>
                </a:solidFill>
                <a:latin typeface="Arial" panose="020B0604020202020204" pitchFamily="34" charset="0"/>
                <a:cs typeface="Arial" panose="020B0604020202020204" pitchFamily="34" charset="0"/>
              </a:rPr>
              <a:t>in 1950?</a:t>
            </a:r>
          </a:p>
          <a:p>
            <a:pPr eaLnBrk="1">
              <a:spcBef>
                <a:spcPts val="600"/>
              </a:spcBef>
              <a:spcAft>
                <a:spcPts val="600"/>
              </a:spcAft>
              <a:buFont typeface="Arial" panose="020B0604020202020204" pitchFamily="34" charset="0"/>
              <a:buChar char="•"/>
            </a:pPr>
            <a:r>
              <a:rPr lang="en-GB" altLang="fr-FR" sz="2400" dirty="0">
                <a:solidFill>
                  <a:srgbClr val="000000"/>
                </a:solidFill>
                <a:latin typeface="Arial" panose="020B0604020202020204" pitchFamily="34" charset="0"/>
                <a:cs typeface="Arial" panose="020B0604020202020204" pitchFamily="34" charset="0"/>
              </a:rPr>
              <a:t>What happened during the </a:t>
            </a:r>
            <a:br>
              <a:rPr lang="en-GB" altLang="fr-FR" sz="2400" dirty="0">
                <a:solidFill>
                  <a:srgbClr val="000000"/>
                </a:solidFill>
                <a:latin typeface="Arial" panose="020B0604020202020204" pitchFamily="34" charset="0"/>
                <a:cs typeface="Arial" panose="020B0604020202020204" pitchFamily="34" charset="0"/>
              </a:rPr>
            </a:br>
            <a:r>
              <a:rPr lang="en-GB" altLang="fr-FR" sz="2400" dirty="0">
                <a:solidFill>
                  <a:srgbClr val="000000"/>
                </a:solidFill>
                <a:latin typeface="Arial" panose="020B0604020202020204" pitchFamily="34" charset="0"/>
                <a:cs typeface="Arial" panose="020B0604020202020204" pitchFamily="34" charset="0"/>
              </a:rPr>
              <a:t>Korean War?</a:t>
            </a:r>
          </a:p>
        </p:txBody>
      </p:sp>
      <p:sp>
        <p:nvSpPr>
          <p:cNvPr id="3" name="Slide Number Placeholder 2">
            <a:extLst>
              <a:ext uri="{FF2B5EF4-FFF2-40B4-BE49-F238E27FC236}">
                <a16:creationId xmlns:a16="http://schemas.microsoft.com/office/drawing/2014/main" id="{7CDF8AFA-5452-0745-906B-755DBC3E0D74}"/>
              </a:ext>
            </a:extLst>
          </p:cNvPr>
          <p:cNvSpPr>
            <a:spLocks noGrp="1"/>
          </p:cNvSpPr>
          <p:nvPr>
            <p:ph type="sldNum" sz="quarter" idx="12"/>
          </p:nvPr>
        </p:nvSpPr>
        <p:spPr/>
        <p:txBody>
          <a:bodyPr/>
          <a:lstStyle/>
          <a:p>
            <a:fld id="{91DB7F08-A76A-C04F-AC2D-B8A23795015F}" type="slidenum">
              <a:rPr lang="en-US" smtClean="0"/>
              <a:pPr/>
              <a:t>9</a:t>
            </a:fld>
            <a:endParaRPr lang="en-US" dirty="0"/>
          </a:p>
        </p:txBody>
      </p:sp>
      <p:sp>
        <p:nvSpPr>
          <p:cNvPr id="7" name="Rectangle 6">
            <a:extLst>
              <a:ext uri="{FF2B5EF4-FFF2-40B4-BE49-F238E27FC236}">
                <a16:creationId xmlns:a16="http://schemas.microsoft.com/office/drawing/2014/main" id="{1B531839-1229-405C-92F4-DB2BAE3F4EC7}"/>
              </a:ext>
            </a:extLst>
          </p:cNvPr>
          <p:cNvSpPr/>
          <p:nvPr/>
        </p:nvSpPr>
        <p:spPr>
          <a:xfrm>
            <a:off x="720000" y="1800000"/>
            <a:ext cx="4985474" cy="2994270"/>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200" b="1" kern="1200" dirty="0">
                <a:solidFill>
                  <a:schemeClr val="accent6">
                    <a:lumMod val="60000"/>
                    <a:lumOff val="40000"/>
                  </a:schemeClr>
                </a:solidFill>
                <a:latin typeface="Arial" charset="0"/>
                <a:ea typeface="Arial" charset="0"/>
                <a:cs typeface="Arial" charset="0"/>
              </a:rPr>
              <a:t>Lesson 1.1</a:t>
            </a:r>
          </a:p>
          <a:p>
            <a:pPr lvl="0" algn="ctr" defTabSz="1466850">
              <a:lnSpc>
                <a:spcPct val="90000"/>
              </a:lnSpc>
              <a:spcBef>
                <a:spcPct val="0"/>
              </a:spcBef>
              <a:spcAft>
                <a:spcPct val="35000"/>
              </a:spcAft>
            </a:pPr>
            <a:r>
              <a:rPr lang="en-GB" sz="3200" b="1" kern="1200" dirty="0">
                <a:latin typeface="Arial" charset="0"/>
                <a:ea typeface="Arial" charset="0"/>
                <a:cs typeface="Arial" charset="0"/>
              </a:rPr>
              <a:t>Why was there a war in Korea and why did Britain join in?</a:t>
            </a:r>
          </a:p>
        </p:txBody>
      </p:sp>
    </p:spTree>
    <p:extLst>
      <p:ext uri="{BB962C8B-B14F-4D97-AF65-F5344CB8AC3E}">
        <p14:creationId xmlns:p14="http://schemas.microsoft.com/office/powerpoint/2010/main" val="1510295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2999</TotalTime>
  <Words>2163</Words>
  <Application>Microsoft Office PowerPoint</Application>
  <PresentationFormat>Widescreen</PresentationFormat>
  <Paragraphs>161</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Rounded MT</vt:lpstr>
      <vt:lpstr>Calibri</vt:lpstr>
      <vt:lpstr>Office Theme</vt:lpstr>
      <vt:lpstr>Enquiry 1: An unpopular war? Why did Britain go to war (again) in 1950? </vt:lpstr>
      <vt:lpstr>Why did Captain John Shipster take his golf clubs to war?</vt:lpstr>
      <vt:lpstr>Follow the clues to find out more</vt:lpstr>
      <vt:lpstr>Clue #2</vt:lpstr>
      <vt:lpstr>Clue #3</vt:lpstr>
      <vt:lpstr>Clue #4</vt:lpstr>
      <vt:lpstr>Clue #5 </vt:lpstr>
      <vt:lpstr>Enquiry overview:  Why did Britain go to war (again)  in 1950?</vt:lpstr>
      <vt:lpstr>Lesson 1.1 overview </vt:lpstr>
      <vt:lpstr>Why did war break out in Korea in 1950? </vt:lpstr>
      <vt:lpstr>Why did war break out in Korea in 1950? </vt:lpstr>
      <vt:lpstr>Why did war break out in Korea in 1950? Explanation grid. </vt:lpstr>
      <vt:lpstr>Why did war break out in Korea in 1950? </vt:lpstr>
      <vt:lpstr>What happened during the Korean War? </vt:lpstr>
      <vt:lpstr>PowerPoint Presentation</vt:lpstr>
      <vt:lpstr>What happened during the Korean War? </vt:lpstr>
      <vt:lpstr>The never-ending war </vt:lpstr>
      <vt:lpstr>Plenary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Maheema Chanrai</cp:lastModifiedBy>
  <cp:revision>100</cp:revision>
  <cp:lastPrinted>2020-04-23T10:30:19Z</cp:lastPrinted>
  <dcterms:created xsi:type="dcterms:W3CDTF">2020-03-11T22:57:07Z</dcterms:created>
  <dcterms:modified xsi:type="dcterms:W3CDTF">2020-06-26T09:22:00Z</dcterms:modified>
</cp:coreProperties>
</file>