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2" r:id="rId2"/>
    <p:sldId id="290" r:id="rId3"/>
    <p:sldId id="291" r:id="rId4"/>
    <p:sldId id="292" r:id="rId5"/>
    <p:sldId id="293" r:id="rId6"/>
    <p:sldId id="294" r:id="rId7"/>
    <p:sldId id="2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BEC9945-34E3-7D4C-8C12-FA611CFBE870}">
          <p14:sldIdLst>
            <p14:sldId id="282"/>
            <p14:sldId id="290"/>
            <p14:sldId id="291"/>
            <p14:sldId id="292"/>
            <p14:sldId id="293"/>
            <p14:sldId id="294"/>
            <p14:sldId id="28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 id="2" name="Microsoft account" initials="Ma" lastIdx="3" clrIdx="1">
    <p:extLst>
      <p:ext uri="{19B8F6BF-5375-455C-9EA6-DF929625EA0E}">
        <p15:presenceInfo xmlns:p15="http://schemas.microsoft.com/office/powerpoint/2012/main" userId="d0ef0f6f25eef9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826" autoAdjust="0"/>
  </p:normalViewPr>
  <p:slideViewPr>
    <p:cSldViewPr snapToGrid="0" snapToObjects="1">
      <p:cViewPr varScale="1">
        <p:scale>
          <a:sx n="54" d="100"/>
          <a:sy n="54" d="100"/>
        </p:scale>
        <p:origin x="11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1</a:t>
            </a:fld>
            <a:endParaRPr lang="en-GB"/>
          </a:p>
        </p:txBody>
      </p:sp>
    </p:spTree>
    <p:extLst>
      <p:ext uri="{BB962C8B-B14F-4D97-AF65-F5344CB8AC3E}">
        <p14:creationId xmlns:p14="http://schemas.microsoft.com/office/powerpoint/2010/main" val="394383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Sources:</a:t>
            </a:r>
          </a:p>
          <a:p>
            <a:r>
              <a:rPr lang="en-GB" dirty="0"/>
              <a:t>Quote from Pollitt from</a:t>
            </a:r>
            <a:r>
              <a:rPr lang="en-GB" baseline="0" dirty="0"/>
              <a:t> </a:t>
            </a:r>
            <a:r>
              <a:rPr lang="en-GB" i="1" baseline="0" dirty="0"/>
              <a:t>Britain Arise </a:t>
            </a:r>
            <a:r>
              <a:rPr lang="en-GB" baseline="0" dirty="0"/>
              <a:t>(1952), pp. 3–4 and 12. Cited in </a:t>
            </a:r>
            <a:r>
              <a:rPr lang="en-GB" baseline="0" dirty="0" err="1"/>
              <a:t>Huxford</a:t>
            </a:r>
            <a:r>
              <a:rPr lang="en-GB" baseline="0" dirty="0"/>
              <a:t>, p. 132.</a:t>
            </a:r>
          </a:p>
          <a:p>
            <a:r>
              <a:rPr lang="en-GB" baseline="0" dirty="0"/>
              <a:t>Alan Winterton – ‘I Saw the Truth in Korea’, p. 3. Cited in </a:t>
            </a:r>
            <a:r>
              <a:rPr lang="en-GB" baseline="0" dirty="0" err="1"/>
              <a:t>Huxford</a:t>
            </a:r>
            <a:r>
              <a:rPr lang="en-GB" baseline="0" dirty="0"/>
              <a:t>, p. 134.</a:t>
            </a:r>
          </a:p>
          <a:p>
            <a:r>
              <a:rPr lang="en-GB" baseline="0" dirty="0"/>
              <a:t>Mass survey in London, 1951: Mass Observation Archive 4965, 22 March 1951. Cited in </a:t>
            </a:r>
            <a:r>
              <a:rPr lang="en-GB" baseline="0" dirty="0" err="1"/>
              <a:t>Huxford</a:t>
            </a:r>
            <a:r>
              <a:rPr lang="en-GB" baseline="0" dirty="0"/>
              <a:t>, p. 135.</a:t>
            </a:r>
            <a:endParaRPr lang="en-GB" dirty="0"/>
          </a:p>
          <a:p>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2</a:t>
            </a:fld>
            <a:endParaRPr lang="en-GB"/>
          </a:p>
        </p:txBody>
      </p:sp>
    </p:spTree>
    <p:extLst>
      <p:ext uri="{BB962C8B-B14F-4D97-AF65-F5344CB8AC3E}">
        <p14:creationId xmlns:p14="http://schemas.microsoft.com/office/powerpoint/2010/main" val="90707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hyperlink: </a:t>
            </a:r>
            <a:r>
              <a:rPr lang="en-GB" dirty="0">
                <a:solidFill>
                  <a:schemeClr val="tx1"/>
                </a:solidFill>
              </a:rPr>
              <a:t>https://media.gettyimages.com/photos/picture-post-photographer-bert-hardy-with-journalist-james-cameron-picture-id2637224?s=2048x2048</a:t>
            </a:r>
          </a:p>
          <a:p>
            <a:r>
              <a:rPr lang="en-GB" dirty="0"/>
              <a:t>Cameron quote: </a:t>
            </a:r>
            <a:r>
              <a:rPr lang="en-GB" i="1" dirty="0"/>
              <a:t>Picture Post</a:t>
            </a:r>
            <a:r>
              <a:rPr lang="en-GB" dirty="0"/>
              <a:t>, 16 September 1950, p. 11. Cited in </a:t>
            </a:r>
            <a:r>
              <a:rPr lang="en-GB" dirty="0" err="1"/>
              <a:t>Huxford</a:t>
            </a:r>
            <a:r>
              <a:rPr lang="en-GB" dirty="0"/>
              <a:t>,</a:t>
            </a:r>
            <a:r>
              <a:rPr lang="en-GB" baseline="0" dirty="0"/>
              <a:t> p. 137.</a:t>
            </a:r>
          </a:p>
          <a:p>
            <a:r>
              <a:rPr lang="en-GB" baseline="0" dirty="0" err="1"/>
              <a:t>Allaun</a:t>
            </a:r>
            <a:r>
              <a:rPr lang="en-GB" baseline="0" dirty="0"/>
              <a:t> quote: </a:t>
            </a:r>
            <a:r>
              <a:rPr lang="en-GB" i="1" baseline="0" dirty="0"/>
              <a:t>Picture Post</a:t>
            </a:r>
            <a:r>
              <a:rPr lang="en-GB" baseline="0" dirty="0"/>
              <a:t>, 23 June 1951, p. 10. Cited in </a:t>
            </a:r>
            <a:r>
              <a:rPr lang="en-GB" baseline="0" dirty="0" err="1"/>
              <a:t>Huxford</a:t>
            </a:r>
            <a:r>
              <a:rPr lang="en-GB" baseline="0" dirty="0"/>
              <a:t>, p. 139. </a:t>
            </a:r>
          </a:p>
        </p:txBody>
      </p:sp>
      <p:sp>
        <p:nvSpPr>
          <p:cNvPr id="4" name="Slide Number Placeholder 3"/>
          <p:cNvSpPr>
            <a:spLocks noGrp="1"/>
          </p:cNvSpPr>
          <p:nvPr>
            <p:ph type="sldNum" sz="quarter" idx="10"/>
          </p:nvPr>
        </p:nvSpPr>
        <p:spPr/>
        <p:txBody>
          <a:bodyPr/>
          <a:lstStyle/>
          <a:p>
            <a:fld id="{BC17DBE9-7AD1-43DF-9B46-6AB075852D3A}" type="slidenum">
              <a:rPr lang="en-GB" smtClean="0"/>
              <a:t>3</a:t>
            </a:fld>
            <a:endParaRPr lang="en-GB"/>
          </a:p>
        </p:txBody>
      </p:sp>
    </p:spTree>
    <p:extLst>
      <p:ext uri="{BB962C8B-B14F-4D97-AF65-F5344CB8AC3E}">
        <p14:creationId xmlns:p14="http://schemas.microsoft.com/office/powerpoint/2010/main" val="269411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Image: </a:t>
            </a:r>
            <a:r>
              <a:rPr lang="en-GB" sz="1200" b="0" i="0" kern="1200" dirty="0">
                <a:solidFill>
                  <a:schemeClr val="tx1"/>
                </a:solidFill>
                <a:effectLst/>
                <a:latin typeface="+mn-lt"/>
                <a:ea typeface="+mn-ea"/>
                <a:cs typeface="+mn-cs"/>
              </a:rPr>
              <a:t>The Needham Research Institute http://www.nri.cam.ac.uk/joseph1.html</a:t>
            </a:r>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4</a:t>
            </a:fld>
            <a:endParaRPr lang="en-GB"/>
          </a:p>
        </p:txBody>
      </p:sp>
    </p:spTree>
    <p:extLst>
      <p:ext uri="{BB962C8B-B14F-4D97-AF65-F5344CB8AC3E}">
        <p14:creationId xmlns:p14="http://schemas.microsoft.com/office/powerpoint/2010/main" val="288844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Image: © National Portrait Gallery www.npg.org.uk/collections/search/portrait/mw52095/Hewlett-Johnson</a:t>
            </a:r>
          </a:p>
        </p:txBody>
      </p:sp>
      <p:sp>
        <p:nvSpPr>
          <p:cNvPr id="4" name="Slide Number Placeholder 3"/>
          <p:cNvSpPr>
            <a:spLocks noGrp="1"/>
          </p:cNvSpPr>
          <p:nvPr>
            <p:ph type="sldNum" sz="quarter" idx="10"/>
          </p:nvPr>
        </p:nvSpPr>
        <p:spPr/>
        <p:txBody>
          <a:bodyPr/>
          <a:lstStyle/>
          <a:p>
            <a:fld id="{BC17DBE9-7AD1-43DF-9B46-6AB075852D3A}" type="slidenum">
              <a:rPr lang="en-GB" smtClean="0"/>
              <a:t>5</a:t>
            </a:fld>
            <a:endParaRPr lang="en-GB"/>
          </a:p>
        </p:txBody>
      </p:sp>
    </p:spTree>
    <p:extLst>
      <p:ext uri="{BB962C8B-B14F-4D97-AF65-F5344CB8AC3E}">
        <p14:creationId xmlns:p14="http://schemas.microsoft.com/office/powerpoint/2010/main" val="404284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6</a:t>
            </a:fld>
            <a:endParaRPr lang="en-GB"/>
          </a:p>
        </p:txBody>
      </p:sp>
    </p:spTree>
    <p:extLst>
      <p:ext uri="{BB962C8B-B14F-4D97-AF65-F5344CB8AC3E}">
        <p14:creationId xmlns:p14="http://schemas.microsoft.com/office/powerpoint/2010/main" val="401205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7</a:t>
            </a:fld>
            <a:endParaRPr lang="en-GB"/>
          </a:p>
        </p:txBody>
      </p:sp>
    </p:spTree>
    <p:extLst>
      <p:ext uri="{BB962C8B-B14F-4D97-AF65-F5344CB8AC3E}">
        <p14:creationId xmlns:p14="http://schemas.microsoft.com/office/powerpoint/2010/main" val="244178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6091907-96C9-D94A-86D5-23905BE6E98B}"/>
              </a:ext>
            </a:extLst>
          </p:cNvPr>
          <p:cNvSpPr>
            <a:spLocks noGrp="1"/>
          </p:cNvSpPr>
          <p:nvPr>
            <p:ph type="dt" sz="half" idx="10"/>
          </p:nvPr>
        </p:nvSpPr>
        <p:spPr>
          <a:xfrm>
            <a:off x="838200" y="6356350"/>
            <a:ext cx="2743200" cy="365125"/>
          </a:xfrm>
          <a:prstGeom prst="rect">
            <a:avLst/>
          </a:prstGeom>
        </p:spPr>
        <p:txBody>
          <a:bodyPr/>
          <a:lstStyle/>
          <a:p>
            <a:fld id="{CEACCDD1-4609-CD41-9AB9-933C38E260C1}" type="datetime1">
              <a:rPr lang="en-GB" smtClean="0"/>
              <a:t>26/06/2020</a:t>
            </a:fld>
            <a:endParaRPr lang="en-US"/>
          </a:p>
        </p:txBody>
      </p:sp>
      <p:sp>
        <p:nvSpPr>
          <p:cNvPr id="11" name="Footer Placeholder 10">
            <a:extLst>
              <a:ext uri="{FF2B5EF4-FFF2-40B4-BE49-F238E27FC236}">
                <a16:creationId xmlns:a16="http://schemas.microsoft.com/office/drawing/2014/main" id="{1C53EF44-616D-5948-B29E-387F852DCF3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7E5F7472-BB5A-5A47-A00D-B87913943455}"/>
              </a:ext>
            </a:extLst>
          </p:cNvPr>
          <p:cNvSpPr>
            <a:spLocks noGrp="1"/>
          </p:cNvSpPr>
          <p:nvPr>
            <p:ph type="sldNum" sz="quarter" idx="12"/>
          </p:nvPr>
        </p:nvSpPr>
        <p:spPr>
          <a:xfrm>
            <a:off x="3959086" y="6351657"/>
            <a:ext cx="4638261" cy="365125"/>
          </a:xfrm>
          <a:prstGeom prst="rect">
            <a:avLst/>
          </a:prstGeom>
        </p:spPr>
        <p:txBody>
          <a:bodyPr/>
          <a:lstStyle/>
          <a:p>
            <a:fld id="{91DB7F08-A76A-C04F-AC2D-B8A23795015F}" type="slidenum">
              <a:rPr lang="en-US" smtClean="0"/>
              <a:pPr/>
              <a:t>‹#›</a:t>
            </a:fld>
            <a:endParaRPr lang="en-US" dirty="0"/>
          </a:p>
        </p:txBody>
      </p:sp>
    </p:spTree>
    <p:extLst>
      <p:ext uri="{BB962C8B-B14F-4D97-AF65-F5344CB8AC3E}">
        <p14:creationId xmlns:p14="http://schemas.microsoft.com/office/powerpoint/2010/main" val="8242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AD1DCBB-FB40-4C1E-9CC2-06F719723771}" type="datetimeFigureOut">
              <a:rPr lang="en-GB" smtClean="0"/>
              <a:t>26/06/2020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3959086" y="6351657"/>
            <a:ext cx="4638261" cy="365125"/>
          </a:xfrm>
          <a:prstGeom prst="rect">
            <a:avLst/>
          </a:prstGeom>
        </p:spPr>
        <p:txBody>
          <a:bodyPr/>
          <a:lstStyle/>
          <a:p>
            <a:fld id="{12FD1BE2-CC9D-45F1-BF76-CCC7A1867F9F}" type="slidenum">
              <a:rPr lang="en-GB" smtClean="0"/>
              <a:t>‹#›</a:t>
            </a:fld>
            <a:endParaRPr lang="en-GB"/>
          </a:p>
        </p:txBody>
      </p:sp>
    </p:spTree>
    <p:extLst>
      <p:ext uri="{BB962C8B-B14F-4D97-AF65-F5344CB8AC3E}">
        <p14:creationId xmlns:p14="http://schemas.microsoft.com/office/powerpoint/2010/main" val="2967824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3" y="6394536"/>
            <a:ext cx="5316149"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1.2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ashbak.com/wp-content/uploads/2015/05/2660350.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dia.gettyimages.com/photos/picture-post-photographer-bert-hardy-with-journalist-james-cameron-picture-id2637224?s=2048x204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8403141"/>
              </p:ext>
            </p:extLst>
          </p:nvPr>
        </p:nvGraphicFramePr>
        <p:xfrm>
          <a:off x="720000" y="1620000"/>
          <a:ext cx="10711542" cy="4018800"/>
        </p:xfrm>
        <a:graphic>
          <a:graphicData uri="http://schemas.openxmlformats.org/drawingml/2006/table">
            <a:tbl>
              <a:tblPr firstRow="1" firstCol="1" bandRow="1">
                <a:tableStyleId>{5940675A-B579-460E-94D1-54222C63F5DA}</a:tableStyleId>
              </a:tblPr>
              <a:tblGrid>
                <a:gridCol w="1615232">
                  <a:extLst>
                    <a:ext uri="{9D8B030D-6E8A-4147-A177-3AD203B41FA5}">
                      <a16:colId xmlns:a16="http://schemas.microsoft.com/office/drawing/2014/main" val="14955083"/>
                    </a:ext>
                  </a:extLst>
                </a:gridCol>
                <a:gridCol w="2507861">
                  <a:extLst>
                    <a:ext uri="{9D8B030D-6E8A-4147-A177-3AD203B41FA5}">
                      <a16:colId xmlns:a16="http://schemas.microsoft.com/office/drawing/2014/main" val="1903456828"/>
                    </a:ext>
                  </a:extLst>
                </a:gridCol>
                <a:gridCol w="2507861">
                  <a:extLst>
                    <a:ext uri="{9D8B030D-6E8A-4147-A177-3AD203B41FA5}">
                      <a16:colId xmlns:a16="http://schemas.microsoft.com/office/drawing/2014/main" val="4157782733"/>
                    </a:ext>
                  </a:extLst>
                </a:gridCol>
                <a:gridCol w="2507861">
                  <a:extLst>
                    <a:ext uri="{9D8B030D-6E8A-4147-A177-3AD203B41FA5}">
                      <a16:colId xmlns:a16="http://schemas.microsoft.com/office/drawing/2014/main" val="2837363750"/>
                    </a:ext>
                  </a:extLst>
                </a:gridCol>
                <a:gridCol w="1572727">
                  <a:extLst>
                    <a:ext uri="{9D8B030D-6E8A-4147-A177-3AD203B41FA5}">
                      <a16:colId xmlns:a16="http://schemas.microsoft.com/office/drawing/2014/main" val="1089029807"/>
                    </a:ext>
                  </a:extLst>
                </a:gridCol>
              </a:tblGrid>
              <a:tr h="448065">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Why did they oppose the war?</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What did they do?</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How were they received by other people in Britain?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How significant 1 – 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692049765"/>
                  </a:ext>
                </a:extLst>
              </a:tr>
              <a:tr h="714147">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British communists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20144484"/>
                  </a:ext>
                </a:extLst>
              </a:tr>
              <a:tr h="714147">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War correspondents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836279609"/>
                  </a:ext>
                </a:extLst>
              </a:tr>
              <a:tr h="714147">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Joseph Needham</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045921018"/>
                  </a:ext>
                </a:extLst>
              </a:tr>
              <a:tr h="714147">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Hewlett Johnson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a:effectLst/>
                          <a:latin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080173302"/>
                  </a:ext>
                </a:extLst>
              </a:tr>
              <a:tr h="714147">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Monica Felton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100" dirty="0">
                          <a:effectLst/>
                          <a:latin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892719218"/>
                  </a:ext>
                </a:extLst>
              </a:tr>
            </a:tbl>
          </a:graphicData>
        </a:graphic>
      </p:graphicFrame>
      <p:sp>
        <p:nvSpPr>
          <p:cNvPr id="4" name="TextBox 3"/>
          <p:cNvSpPr txBox="1"/>
          <p:nvPr/>
        </p:nvSpPr>
        <p:spPr>
          <a:xfrm>
            <a:off x="720000" y="-230998"/>
            <a:ext cx="10711542" cy="400110"/>
          </a:xfrm>
          <a:prstGeom prst="rect">
            <a:avLst/>
          </a:prstGeom>
          <a:noFill/>
        </p:spPr>
        <p:txBody>
          <a:bodyPr wrap="square" rtlCol="0">
            <a:spAutoFit/>
          </a:bodyPr>
          <a:lstStyle/>
          <a:p>
            <a:pPr algn="ctr"/>
            <a:r>
              <a:rPr lang="en-US" altLang="fr-FR" sz="2000" b="1" dirty="0">
                <a:solidFill>
                  <a:schemeClr val="accent1">
                    <a:lumMod val="75000"/>
                  </a:schemeClr>
                </a:solidFill>
                <a:latin typeface="Arial" panose="020B0604020202020204" pitchFamily="34" charset="0"/>
                <a:cs typeface="Arial" panose="020B0604020202020204" pitchFamily="34" charset="0"/>
              </a:rPr>
              <a:t>Resource sheet 1.2C</a:t>
            </a:r>
            <a:r>
              <a:rPr lang="en-US" altLang="fr-FR" sz="2000" b="1"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6985E4CD-61CD-4521-AC54-53F6C067C288}"/>
              </a:ext>
            </a:extLst>
          </p:cNvPr>
          <p:cNvSpPr/>
          <p:nvPr/>
        </p:nvSpPr>
        <p:spPr>
          <a:xfrm>
            <a:off x="720000" y="1080000"/>
            <a:ext cx="5501506" cy="276999"/>
          </a:xfrm>
          <a:prstGeom prst="rect">
            <a:avLst/>
          </a:prstGeom>
        </p:spPr>
        <p:txBody>
          <a:bodyPr wrap="none" lIns="0" tIns="0" rIns="0" bIns="0">
            <a:spAutoFit/>
          </a:bodyPr>
          <a:lstStyle/>
          <a:p>
            <a:r>
              <a:rPr lang="en-US" altLang="fr-FR" b="1" dirty="0">
                <a:latin typeface="Arial" panose="020B0604020202020204" pitchFamily="34" charset="0"/>
                <a:cs typeface="Arial" panose="020B0604020202020204" pitchFamily="34" charset="0"/>
              </a:rPr>
              <a:t>Recording grid</a:t>
            </a:r>
            <a:r>
              <a:rPr lang="en-GB" altLang="fr-FR" b="1" dirty="0">
                <a:latin typeface="Arial" panose="020B0604020202020204" pitchFamily="34" charset="0"/>
                <a:cs typeface="Arial" panose="020B0604020202020204" pitchFamily="34" charset="0"/>
              </a:rPr>
              <a:t> for the five case studies/role cards</a:t>
            </a:r>
            <a:endParaRPr lang="en-US" altLang="fr-FR"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479827-1851-C042-908D-CCFF404EB19B}"/>
              </a:ext>
            </a:extLst>
          </p:cNvPr>
          <p:cNvSpPr txBox="1"/>
          <p:nvPr/>
        </p:nvSpPr>
        <p:spPr>
          <a:xfrm>
            <a:off x="720000" y="359999"/>
            <a:ext cx="9144000" cy="656001"/>
          </a:xfrm>
          <a:prstGeom prst="rect">
            <a:avLst/>
          </a:prstGeom>
        </p:spPr>
        <p:txBody>
          <a:bodyPr vert="horz" lIns="0" tIns="0" rIns="0" bIns="0" rtlCol="0" anchor="t" anchorCtr="0">
            <a:normAutofit fontScale="900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2000" dirty="0">
                <a:solidFill>
                  <a:schemeClr val="accent1"/>
                </a:solidFill>
              </a:rPr>
              <a:t>Resource sheet 1.2C</a:t>
            </a:r>
          </a:p>
          <a:p>
            <a:r>
              <a:rPr lang="en-US" altLang="fr-FR" sz="2700" dirty="0"/>
              <a:t>How significant was British opposition to the war in Korea? </a:t>
            </a:r>
          </a:p>
        </p:txBody>
      </p:sp>
    </p:spTree>
    <p:extLst>
      <p:ext uri="{BB962C8B-B14F-4D97-AF65-F5344CB8AC3E}">
        <p14:creationId xmlns:p14="http://schemas.microsoft.com/office/powerpoint/2010/main" val="266650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1080000"/>
            <a:ext cx="6112600" cy="4317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t" anchorCtr="0"/>
          <a:lstStyle/>
          <a:p>
            <a:r>
              <a:rPr lang="en-GB" sz="1600" b="1" dirty="0">
                <a:solidFill>
                  <a:schemeClr val="tx1"/>
                </a:solidFill>
              </a:rPr>
              <a:t>The Communist Party of Great Britain (CPGB) was led by Harry Pollitt</a:t>
            </a:r>
            <a:r>
              <a:rPr lang="en-GB" sz="1600" dirty="0">
                <a:solidFill>
                  <a:schemeClr val="tx1"/>
                </a:solidFill>
              </a:rPr>
              <a:t>. </a:t>
            </a:r>
          </a:p>
          <a:p>
            <a:pPr marL="257175" indent="-257175">
              <a:buFont typeface="Arial" panose="020B0604020202020204" pitchFamily="34" charset="0"/>
              <a:buChar char="•"/>
            </a:pPr>
            <a:r>
              <a:rPr lang="en-GB" sz="1600" dirty="0">
                <a:solidFill>
                  <a:schemeClr val="tx1"/>
                </a:solidFill>
              </a:rPr>
              <a:t>They were strongly anti-American. They argued that the war was being fought purely to make the USA money and to spread their control over the world. Pollitt wrote that ‘British lads were being forced to shoot down other lads in Korea.’</a:t>
            </a:r>
          </a:p>
          <a:p>
            <a:pPr marL="257175" indent="-257175">
              <a:buFont typeface="Arial" panose="020B0604020202020204" pitchFamily="34" charset="0"/>
              <a:buChar char="•"/>
            </a:pPr>
            <a:r>
              <a:rPr lang="en-GB" sz="1600" dirty="0">
                <a:solidFill>
                  <a:schemeClr val="tx1"/>
                </a:solidFill>
              </a:rPr>
              <a:t>The CPGB held 7,000 campaign meetings in 1952 alone and also used their newspaper, </a:t>
            </a:r>
            <a:r>
              <a:rPr lang="en-GB" sz="1600" i="1" dirty="0">
                <a:solidFill>
                  <a:schemeClr val="tx1"/>
                </a:solidFill>
              </a:rPr>
              <a:t>The Daily Worker</a:t>
            </a:r>
            <a:r>
              <a:rPr lang="en-GB" sz="1600" dirty="0">
                <a:solidFill>
                  <a:schemeClr val="tx1"/>
                </a:solidFill>
              </a:rPr>
              <a:t>, to get their message across. They wrote lots about the impact of the war on Korean civilians. They also (falsely) accused the USA of using smallpox germs in Korea. </a:t>
            </a:r>
          </a:p>
          <a:p>
            <a:pPr marL="257175" indent="-257175">
              <a:buFont typeface="Arial" panose="020B0604020202020204" pitchFamily="34" charset="0"/>
              <a:buChar char="•"/>
            </a:pPr>
            <a:r>
              <a:rPr lang="en-GB" sz="1600" dirty="0">
                <a:solidFill>
                  <a:schemeClr val="tx1"/>
                </a:solidFill>
              </a:rPr>
              <a:t>Their journalist, Alan </a:t>
            </a:r>
            <a:r>
              <a:rPr lang="en-GB" sz="1600" dirty="0" err="1">
                <a:solidFill>
                  <a:schemeClr val="tx1"/>
                </a:solidFill>
              </a:rPr>
              <a:t>Winterton</a:t>
            </a:r>
            <a:r>
              <a:rPr lang="en-GB" sz="1600" dirty="0">
                <a:solidFill>
                  <a:schemeClr val="tx1"/>
                </a:solidFill>
              </a:rPr>
              <a:t>, visited Korea in July 1950 and wrote a leaflet called</a:t>
            </a:r>
            <a:r>
              <a:rPr lang="en-GB" sz="1600" i="1" dirty="0">
                <a:solidFill>
                  <a:schemeClr val="tx1"/>
                </a:solidFill>
              </a:rPr>
              <a:t> ‘</a:t>
            </a:r>
            <a:r>
              <a:rPr lang="en-GB" sz="1600" dirty="0">
                <a:solidFill>
                  <a:schemeClr val="tx1"/>
                </a:solidFill>
              </a:rPr>
              <a:t>I Saw the Truth in Korea’, claiming that the US bombing in Korea was worse than the Nazi bombing of Coventry. </a:t>
            </a:r>
          </a:p>
          <a:p>
            <a:pPr marL="257175" indent="-257175">
              <a:buFont typeface="Arial" panose="020B0604020202020204" pitchFamily="34" charset="0"/>
              <a:buChar char="•"/>
            </a:pPr>
            <a:r>
              <a:rPr lang="en-GB" sz="1600" dirty="0">
                <a:solidFill>
                  <a:schemeClr val="tx1"/>
                </a:solidFill>
              </a:rPr>
              <a:t>For photo evidence see </a:t>
            </a:r>
            <a:r>
              <a:rPr lang="en-GB" sz="1600" u="sng" dirty="0">
                <a:solidFill>
                  <a:schemeClr val="tx1"/>
                </a:solidFill>
                <a:hlinkClick r:id="rId3"/>
              </a:rPr>
              <a:t>https://flashbak.com/wp-content/uploads/2015/05/2660350.jpg</a:t>
            </a:r>
            <a:endParaRPr lang="en-GB" sz="1600" dirty="0"/>
          </a:p>
          <a:p>
            <a:pPr marL="257175" indent="-257175">
              <a:buFont typeface="Arial" panose="020B0604020202020204" pitchFamily="34" charset="0"/>
              <a:buChar char="•"/>
            </a:pPr>
            <a:endParaRPr lang="en-GB" sz="1600" dirty="0">
              <a:solidFill>
                <a:schemeClr val="tx1"/>
              </a:solidFill>
            </a:endParaRPr>
          </a:p>
        </p:txBody>
      </p:sp>
      <p:sp>
        <p:nvSpPr>
          <p:cNvPr id="5" name="Rectangle 4">
            <a:extLst>
              <a:ext uri="{FF2B5EF4-FFF2-40B4-BE49-F238E27FC236}">
                <a16:creationId xmlns:a16="http://schemas.microsoft.com/office/drawing/2014/main" id="{14151793-68EB-484C-8AF4-2095ECB1DF87}"/>
              </a:ext>
            </a:extLst>
          </p:cNvPr>
          <p:cNvSpPr/>
          <p:nvPr/>
        </p:nvSpPr>
        <p:spPr>
          <a:xfrm>
            <a:off x="7048500" y="1080000"/>
            <a:ext cx="4575745" cy="431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400" b="1" dirty="0">
                <a:solidFill>
                  <a:schemeClr val="tx1"/>
                </a:solidFill>
              </a:rPr>
              <a:t>RESPONSE</a:t>
            </a:r>
          </a:p>
          <a:p>
            <a:pPr marL="257175" indent="-257175">
              <a:buFont typeface="Arial" panose="020B0604020202020204" pitchFamily="34" charset="0"/>
              <a:buChar char="•"/>
            </a:pPr>
            <a:r>
              <a:rPr lang="en-GB" sz="1400" dirty="0">
                <a:solidFill>
                  <a:schemeClr val="tx1"/>
                </a:solidFill>
              </a:rPr>
              <a:t>Most British newspapers and many British people were highly anti-communist. This meant that any ideas of British communists were usually heavily criticised, including their view on Korea, even though most British people were ambivalent about the war. Therefore they failed to gain much sympathy or support.</a:t>
            </a:r>
          </a:p>
          <a:p>
            <a:pPr marL="257175" indent="-257175">
              <a:buFont typeface="Arial" panose="020B0604020202020204" pitchFamily="34" charset="0"/>
              <a:buChar char="•"/>
            </a:pPr>
            <a:r>
              <a:rPr lang="en-GB" sz="1400" dirty="0">
                <a:solidFill>
                  <a:schemeClr val="tx1"/>
                </a:solidFill>
              </a:rPr>
              <a:t>Some employees in London firms were sacked for circulating communist peace petitions. There was even one story that a 17-year-old Scout had been dismissed from the Boy Scouts as his communist tendencies went against his oath to the King!</a:t>
            </a:r>
          </a:p>
          <a:p>
            <a:pPr marL="257175" indent="-257175">
              <a:buFont typeface="Arial" panose="020B0604020202020204" pitchFamily="34" charset="0"/>
              <a:buChar char="•"/>
            </a:pPr>
            <a:r>
              <a:rPr lang="en-GB" sz="1400" dirty="0">
                <a:solidFill>
                  <a:schemeClr val="tx1"/>
                </a:solidFill>
              </a:rPr>
              <a:t>Nevertheless, the anti-American feeling of the CPGB was shared by others. A mass survey in London in 1951 found that people were talking about the USA trying to ‘control the world’. </a:t>
            </a:r>
          </a:p>
        </p:txBody>
      </p:sp>
      <p:sp>
        <p:nvSpPr>
          <p:cNvPr id="8" name="TextBox 7">
            <a:extLst>
              <a:ext uri="{FF2B5EF4-FFF2-40B4-BE49-F238E27FC236}">
                <a16:creationId xmlns:a16="http://schemas.microsoft.com/office/drawing/2014/main" id="{9CD69232-7630-44D1-9715-5FEBFAB84EA8}"/>
              </a:ext>
            </a:extLst>
          </p:cNvPr>
          <p:cNvSpPr txBox="1"/>
          <p:nvPr/>
        </p:nvSpPr>
        <p:spPr>
          <a:xfrm>
            <a:off x="8510155"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F000DC-C3B1-FF4C-A6C5-D1F92FAFCDD0}"/>
              </a:ext>
            </a:extLst>
          </p:cNvPr>
          <p:cNvSpPr txBox="1"/>
          <p:nvPr/>
        </p:nvSpPr>
        <p:spPr>
          <a:xfrm>
            <a:off x="720000" y="359999"/>
            <a:ext cx="5871300" cy="656001"/>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1.2C</a:t>
            </a:r>
          </a:p>
          <a:p>
            <a:r>
              <a:rPr lang="en-US" altLang="fr-FR" sz="2500" dirty="0"/>
              <a:t>Opposition case study: Communists</a:t>
            </a:r>
          </a:p>
        </p:txBody>
      </p:sp>
    </p:spTree>
    <p:extLst>
      <p:ext uri="{BB962C8B-B14F-4D97-AF65-F5344CB8AC3E}">
        <p14:creationId xmlns:p14="http://schemas.microsoft.com/office/powerpoint/2010/main" val="185422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1080000"/>
            <a:ext cx="5325200" cy="4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chemeClr val="tx1"/>
                </a:solidFill>
              </a:rPr>
              <a:t>James Cameron and Bert Hardy</a:t>
            </a:r>
          </a:p>
          <a:p>
            <a:pPr marL="257175" indent="-257175">
              <a:buFont typeface="Arial" panose="020B0604020202020204" pitchFamily="34" charset="0"/>
              <a:buChar char="•"/>
            </a:pPr>
            <a:r>
              <a:rPr lang="en-GB" dirty="0">
                <a:solidFill>
                  <a:schemeClr val="tx1"/>
                </a:solidFill>
              </a:rPr>
              <a:t>British journalist James Cameron and photographer Bert Hardy covered the war for</a:t>
            </a:r>
            <a:r>
              <a:rPr lang="en-GB" i="1" dirty="0">
                <a:solidFill>
                  <a:schemeClr val="tx1"/>
                </a:solidFill>
              </a:rPr>
              <a:t> Picture Post</a:t>
            </a:r>
            <a:r>
              <a:rPr lang="en-GB" dirty="0">
                <a:solidFill>
                  <a:schemeClr val="tx1"/>
                </a:solidFill>
              </a:rPr>
              <a:t>. </a:t>
            </a:r>
          </a:p>
          <a:p>
            <a:pPr marL="257175" indent="-257175">
              <a:buFont typeface="Arial" panose="020B0604020202020204" pitchFamily="34" charset="0"/>
              <a:buChar char="•"/>
            </a:pPr>
            <a:r>
              <a:rPr lang="en-GB" dirty="0">
                <a:solidFill>
                  <a:schemeClr val="tx1"/>
                </a:solidFill>
              </a:rPr>
              <a:t>Although Cameron did not disagree with the war on principle, on 16 September 1950, he described the fighting as 'filthy’. </a:t>
            </a:r>
          </a:p>
          <a:p>
            <a:pPr marL="257175" indent="-257175">
              <a:buFont typeface="Arial" panose="020B0604020202020204" pitchFamily="34" charset="0"/>
              <a:buChar char="•"/>
            </a:pPr>
            <a:r>
              <a:rPr lang="en-GB" dirty="0">
                <a:solidFill>
                  <a:schemeClr val="tx1"/>
                </a:solidFill>
              </a:rPr>
              <a:t>He wrote about the suffering of the local population.</a:t>
            </a:r>
          </a:p>
          <a:p>
            <a:pPr marL="257175" indent="-257175">
              <a:buFont typeface="Arial" panose="020B0604020202020204" pitchFamily="34" charset="0"/>
              <a:buChar char="•"/>
            </a:pPr>
            <a:r>
              <a:rPr lang="en-GB" dirty="0">
                <a:solidFill>
                  <a:schemeClr val="tx1"/>
                </a:solidFill>
              </a:rPr>
              <a:t>He was sacked for trying to publish shocking pictures of POW (prisoner of war) treatment and atrocities committed by South Korean forces. </a:t>
            </a:r>
          </a:p>
          <a:p>
            <a:pPr marL="257175" indent="-257175">
              <a:buFont typeface="Arial" panose="020B0604020202020204" pitchFamily="34" charset="0"/>
              <a:buChar char="•"/>
            </a:pPr>
            <a:r>
              <a:rPr lang="en-GB" dirty="0">
                <a:solidFill>
                  <a:schemeClr val="tx1"/>
                </a:solidFill>
              </a:rPr>
              <a:t>After the war, Cameron was a founding member of the Campaign for Nuclear Disarmament (CND).</a:t>
            </a:r>
          </a:p>
          <a:p>
            <a:pPr marL="257175" indent="-257175">
              <a:buFont typeface="Arial" panose="020B0604020202020204" pitchFamily="34" charset="0"/>
              <a:buChar char="•"/>
            </a:pPr>
            <a:r>
              <a:rPr lang="en-GB" dirty="0">
                <a:solidFill>
                  <a:schemeClr val="tx1"/>
                </a:solidFill>
              </a:rPr>
              <a:t>You can see a picture of them </a:t>
            </a:r>
            <a:r>
              <a:rPr lang="en-GB" dirty="0">
                <a:solidFill>
                  <a:schemeClr val="tx1"/>
                </a:solidFill>
                <a:hlinkClick r:id="rId3"/>
              </a:rPr>
              <a:t>here</a:t>
            </a:r>
            <a:endParaRPr lang="en-GB" dirty="0">
              <a:solidFill>
                <a:schemeClr val="tx1"/>
              </a:solidFill>
            </a:endParaRPr>
          </a:p>
        </p:txBody>
      </p:sp>
      <p:sp>
        <p:nvSpPr>
          <p:cNvPr id="6" name="Rectangle 5">
            <a:extLst>
              <a:ext uri="{FF2B5EF4-FFF2-40B4-BE49-F238E27FC236}">
                <a16:creationId xmlns:a16="http://schemas.microsoft.com/office/drawing/2014/main" id="{F0EB4C10-DD50-4BEB-A0EF-AC831C356290}"/>
              </a:ext>
            </a:extLst>
          </p:cNvPr>
          <p:cNvSpPr/>
          <p:nvPr/>
        </p:nvSpPr>
        <p:spPr>
          <a:xfrm>
            <a:off x="6230306" y="1080002"/>
            <a:ext cx="5427306" cy="21203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57175" indent="-257175">
              <a:buFont typeface="Arial" panose="020B0604020202020204" pitchFamily="34" charset="0"/>
              <a:buChar char="•"/>
            </a:pPr>
            <a:r>
              <a:rPr lang="en-GB" sz="1600" dirty="0">
                <a:solidFill>
                  <a:schemeClr val="tx1"/>
                </a:solidFill>
              </a:rPr>
              <a:t>The </a:t>
            </a:r>
            <a:r>
              <a:rPr lang="en-GB" sz="1600" i="1" dirty="0">
                <a:solidFill>
                  <a:schemeClr val="tx1"/>
                </a:solidFill>
              </a:rPr>
              <a:t>Daily Telegraph</a:t>
            </a:r>
            <a:r>
              <a:rPr lang="en-GB" sz="1600" dirty="0">
                <a:solidFill>
                  <a:schemeClr val="tx1"/>
                </a:solidFill>
              </a:rPr>
              <a:t>’s war correspondent documented the impact of war on civilians  and drew parallels with Nazi concentration camps.</a:t>
            </a:r>
          </a:p>
          <a:p>
            <a:pPr marL="257175" indent="-257175">
              <a:buFont typeface="Arial" panose="020B0604020202020204" pitchFamily="34" charset="0"/>
              <a:buChar char="•"/>
            </a:pPr>
            <a:r>
              <a:rPr lang="en-GB" sz="1600" dirty="0">
                <a:solidFill>
                  <a:schemeClr val="tx1"/>
                </a:solidFill>
              </a:rPr>
              <a:t>The BBC’s correspondent, Rene </a:t>
            </a:r>
            <a:r>
              <a:rPr lang="en-GB" sz="1600" dirty="0" err="1">
                <a:solidFill>
                  <a:schemeClr val="tx1"/>
                </a:solidFill>
              </a:rPr>
              <a:t>Cutforth</a:t>
            </a:r>
            <a:r>
              <a:rPr lang="en-GB" sz="1600" dirty="0">
                <a:solidFill>
                  <a:schemeClr val="tx1"/>
                </a:solidFill>
              </a:rPr>
              <a:t>, accompanied UN forces in the winter retreat down the Peninsula in 1950–51 and wrote about the plight of Korean refugees on the road. He also criticised the first US use of </a:t>
            </a:r>
            <a:r>
              <a:rPr lang="en-GB" sz="1600" b="1" dirty="0">
                <a:solidFill>
                  <a:schemeClr val="tx1"/>
                </a:solidFill>
              </a:rPr>
              <a:t>napalm</a:t>
            </a:r>
            <a:r>
              <a:rPr lang="en-GB" sz="1600" dirty="0">
                <a:solidFill>
                  <a:schemeClr val="tx1"/>
                </a:solidFill>
              </a:rPr>
              <a:t>. </a:t>
            </a:r>
          </a:p>
        </p:txBody>
      </p:sp>
      <p:sp>
        <p:nvSpPr>
          <p:cNvPr id="5" name="Rectangle 4">
            <a:extLst>
              <a:ext uri="{FF2B5EF4-FFF2-40B4-BE49-F238E27FC236}">
                <a16:creationId xmlns:a16="http://schemas.microsoft.com/office/drawing/2014/main" id="{AE8F8C32-90F3-4415-B2D3-966B1633ACD8}"/>
              </a:ext>
            </a:extLst>
          </p:cNvPr>
          <p:cNvSpPr/>
          <p:nvPr/>
        </p:nvSpPr>
        <p:spPr>
          <a:xfrm>
            <a:off x="6230305" y="3381276"/>
            <a:ext cx="5427306" cy="2308324"/>
          </a:xfrm>
          <a:prstGeom prst="rect">
            <a:avLst/>
          </a:prstGeom>
          <a:solidFill>
            <a:schemeClr val="bg2"/>
          </a:solidFill>
        </p:spPr>
        <p:txBody>
          <a:bodyPr wrap="square">
            <a:spAutoFit/>
          </a:bodyPr>
          <a:lstStyle/>
          <a:p>
            <a:r>
              <a:rPr lang="en-GB" sz="1600" b="1" dirty="0"/>
              <a:t>RESPONSE</a:t>
            </a:r>
          </a:p>
          <a:p>
            <a:r>
              <a:rPr lang="en-GB" sz="1600" dirty="0"/>
              <a:t>War correspondents had mixed success in exposing the civilian casualties of the war.  Cameron’s coverage was well known. </a:t>
            </a:r>
            <a:r>
              <a:rPr lang="en-GB" sz="1600" i="1" dirty="0"/>
              <a:t>Picture Post </a:t>
            </a:r>
            <a:r>
              <a:rPr lang="en-GB" sz="1600" dirty="0"/>
              <a:t>was one of the few publications to cover civilian suffering in any great detail. However, in May 1951, the Labour MP Frank </a:t>
            </a:r>
            <a:r>
              <a:rPr lang="en-GB" sz="1600" dirty="0" err="1"/>
              <a:t>Allaun</a:t>
            </a:r>
            <a:r>
              <a:rPr lang="en-GB" sz="1600" dirty="0"/>
              <a:t> wrote that there were few people willing to ‘spare a thought for the thousands killed or horribly wounded in a single day’s fighting in Korea last week’. </a:t>
            </a:r>
          </a:p>
        </p:txBody>
      </p:sp>
      <p:sp>
        <p:nvSpPr>
          <p:cNvPr id="7" name="TextBox 6">
            <a:extLst>
              <a:ext uri="{FF2B5EF4-FFF2-40B4-BE49-F238E27FC236}">
                <a16:creationId xmlns:a16="http://schemas.microsoft.com/office/drawing/2014/main" id="{26C6D9AB-8127-4928-A3D0-FC0B9DBB51C9}"/>
              </a:ext>
            </a:extLst>
          </p:cNvPr>
          <p:cNvSpPr txBox="1"/>
          <p:nvPr/>
        </p:nvSpPr>
        <p:spPr>
          <a:xfrm>
            <a:off x="8807912" y="180000"/>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D30C3D3-D302-EE43-A1BE-8C201F25B08E}"/>
              </a:ext>
            </a:extLst>
          </p:cNvPr>
          <p:cNvSpPr txBox="1"/>
          <p:nvPr/>
        </p:nvSpPr>
        <p:spPr>
          <a:xfrm>
            <a:off x="720000" y="359999"/>
            <a:ext cx="7484200" cy="656001"/>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1.2C</a:t>
            </a:r>
          </a:p>
          <a:p>
            <a:r>
              <a:rPr lang="en-US" altLang="fr-FR" sz="2500" dirty="0"/>
              <a:t>Opposition case study: War correspondents</a:t>
            </a:r>
          </a:p>
        </p:txBody>
      </p:sp>
    </p:spTree>
    <p:extLst>
      <p:ext uri="{BB962C8B-B14F-4D97-AF65-F5344CB8AC3E}">
        <p14:creationId xmlns:p14="http://schemas.microsoft.com/office/powerpoint/2010/main" val="44257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999" y="1080001"/>
            <a:ext cx="4102572"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57175" indent="-257175">
              <a:buFont typeface="Arial" panose="020B0604020202020204" pitchFamily="34" charset="0"/>
              <a:buChar char="•"/>
            </a:pPr>
            <a:r>
              <a:rPr lang="en-GB" sz="1450" dirty="0">
                <a:solidFill>
                  <a:schemeClr val="tx1"/>
                </a:solidFill>
              </a:rPr>
              <a:t>The People’s Republic of China claimed that the United States had started a campaign of bacteriological warfare. Supposedly, the USA had dropped diseased rodents and insects over China and North Korea for two months from January 1952.</a:t>
            </a:r>
          </a:p>
          <a:p>
            <a:pPr marL="257175" indent="-257175">
              <a:buFont typeface="Arial" panose="020B0604020202020204" pitchFamily="34" charset="0"/>
              <a:buChar char="•"/>
            </a:pPr>
            <a:r>
              <a:rPr lang="en-GB" sz="1450" dirty="0">
                <a:solidFill>
                  <a:schemeClr val="tx1"/>
                </a:solidFill>
              </a:rPr>
              <a:t>These allegations turned out to be false propaganda by the PRC. Nevertheless, they were supported by Joseph Needham, a leading scientist.</a:t>
            </a:r>
          </a:p>
          <a:p>
            <a:pPr marL="257175" indent="-257175">
              <a:buFont typeface="Arial" panose="020B0604020202020204" pitchFamily="34" charset="0"/>
              <a:buChar char="•"/>
            </a:pPr>
            <a:r>
              <a:rPr lang="en-GB" sz="1450" dirty="0">
                <a:solidFill>
                  <a:schemeClr val="tx1"/>
                </a:solidFill>
              </a:rPr>
              <a:t>Needham was a well-known biochemist who visited China and North Korea in the summer of 1952. While there, he spoke to two captured American airmen who claimed to have been involved in dropping bacteriological weapons on North Korea.</a:t>
            </a:r>
          </a:p>
          <a:p>
            <a:pPr marL="257175" indent="-257175">
              <a:buFont typeface="Arial" panose="020B0604020202020204" pitchFamily="34" charset="0"/>
              <a:buChar char="•"/>
            </a:pPr>
            <a:r>
              <a:rPr lang="en-GB" sz="1450" dirty="0">
                <a:solidFill>
                  <a:schemeClr val="tx1"/>
                </a:solidFill>
              </a:rPr>
              <a:t>When he returned to Britain, Needham went on a lecture tour and wrote to </a:t>
            </a:r>
            <a:r>
              <a:rPr lang="en-GB" sz="1450" i="1" dirty="0">
                <a:solidFill>
                  <a:schemeClr val="tx1"/>
                </a:solidFill>
              </a:rPr>
              <a:t>The Times, </a:t>
            </a:r>
            <a:r>
              <a:rPr lang="en-GB" sz="1450" dirty="0">
                <a:solidFill>
                  <a:schemeClr val="tx1"/>
                </a:solidFill>
              </a:rPr>
              <a:t>urging other scientists to study the claims. </a:t>
            </a:r>
          </a:p>
        </p:txBody>
      </p:sp>
      <p:pic>
        <p:nvPicPr>
          <p:cNvPr id="3" name="Picture 2"/>
          <p:cNvPicPr>
            <a:picLocks noChangeAspect="1"/>
          </p:cNvPicPr>
          <p:nvPr/>
        </p:nvPicPr>
        <p:blipFill rotWithShape="1">
          <a:blip r:embed="rId3"/>
          <a:srcRect t="-1" b="2795"/>
          <a:stretch/>
        </p:blipFill>
        <p:spPr>
          <a:xfrm>
            <a:off x="4928755" y="1080000"/>
            <a:ext cx="3798373" cy="4572000"/>
          </a:xfrm>
          <a:prstGeom prst="rect">
            <a:avLst/>
          </a:prstGeom>
        </p:spPr>
      </p:pic>
      <p:sp>
        <p:nvSpPr>
          <p:cNvPr id="5" name="Rectangle 4">
            <a:extLst>
              <a:ext uri="{FF2B5EF4-FFF2-40B4-BE49-F238E27FC236}">
                <a16:creationId xmlns:a16="http://schemas.microsoft.com/office/drawing/2014/main" id="{540E8880-C0B1-46B8-957E-3BEC4268A386}"/>
              </a:ext>
            </a:extLst>
          </p:cNvPr>
          <p:cNvSpPr/>
          <p:nvPr/>
        </p:nvSpPr>
        <p:spPr>
          <a:xfrm>
            <a:off x="8807912" y="1080000"/>
            <a:ext cx="2849698" cy="45555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rPr>
              <a:t>RESPONSE</a:t>
            </a:r>
          </a:p>
          <a:p>
            <a:pPr marL="257175" indent="-257175">
              <a:buFont typeface="Arial" panose="020B0604020202020204" pitchFamily="34" charset="0"/>
              <a:buChar char="•"/>
            </a:pPr>
            <a:r>
              <a:rPr lang="en-GB" sz="1600" dirty="0">
                <a:solidFill>
                  <a:schemeClr val="tx1"/>
                </a:solidFill>
              </a:rPr>
              <a:t>Other scientists were critical of the evidence and Needham had limited impact, although it did bring Britain’s attention back to Korea briefly.</a:t>
            </a:r>
          </a:p>
          <a:p>
            <a:pPr marL="257175" indent="-257175">
              <a:buFont typeface="Arial" panose="020B0604020202020204" pitchFamily="34" charset="0"/>
              <a:buChar char="•"/>
            </a:pPr>
            <a:r>
              <a:rPr lang="en-GB" sz="1600" dirty="0">
                <a:solidFill>
                  <a:schemeClr val="tx1"/>
                </a:solidFill>
              </a:rPr>
              <a:t>A meeting of the Trades Union Congress in Margate called for banning of chemical and ‘germ’ warfare. The British Peace Committee also organised lectures on the dangers of germ warfare across the country.</a:t>
            </a:r>
          </a:p>
          <a:p>
            <a:endParaRPr lang="en-GB" sz="1600" b="1" dirty="0">
              <a:solidFill>
                <a:schemeClr val="tx1"/>
              </a:solidFill>
            </a:endParaRPr>
          </a:p>
        </p:txBody>
      </p:sp>
      <p:sp>
        <p:nvSpPr>
          <p:cNvPr id="6" name="TextBox 5">
            <a:extLst>
              <a:ext uri="{FF2B5EF4-FFF2-40B4-BE49-F238E27FC236}">
                <a16:creationId xmlns:a16="http://schemas.microsoft.com/office/drawing/2014/main" id="{B05A4E6B-2685-4A74-B4D1-2A281ACE7C0B}"/>
              </a:ext>
            </a:extLst>
          </p:cNvPr>
          <p:cNvSpPr txBox="1"/>
          <p:nvPr/>
        </p:nvSpPr>
        <p:spPr>
          <a:xfrm>
            <a:off x="8807912" y="180000"/>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874CC7C-5589-D447-AE1B-2A2F038F5DE4}"/>
              </a:ext>
            </a:extLst>
          </p:cNvPr>
          <p:cNvSpPr txBox="1"/>
          <p:nvPr/>
        </p:nvSpPr>
        <p:spPr>
          <a:xfrm>
            <a:off x="720000" y="359999"/>
            <a:ext cx="7484200" cy="656001"/>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1.2C</a:t>
            </a:r>
          </a:p>
          <a:p>
            <a:r>
              <a:rPr lang="en-US" altLang="fr-FR" sz="2500" dirty="0"/>
              <a:t>Opposition case study: Joseph Needham</a:t>
            </a:r>
          </a:p>
        </p:txBody>
      </p:sp>
    </p:spTree>
    <p:extLst>
      <p:ext uri="{BB962C8B-B14F-4D97-AF65-F5344CB8AC3E}">
        <p14:creationId xmlns:p14="http://schemas.microsoft.com/office/powerpoint/2010/main" val="79174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1080000"/>
            <a:ext cx="2958856" cy="458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400" b="1" dirty="0">
                <a:solidFill>
                  <a:schemeClr val="tx1"/>
                </a:solidFill>
              </a:rPr>
              <a:t>Hewlett Johnson </a:t>
            </a:r>
          </a:p>
          <a:p>
            <a:pPr marL="257175" indent="-257175">
              <a:buFont typeface="Arial" panose="020B0604020202020204" pitchFamily="34" charset="0"/>
              <a:buChar char="•"/>
            </a:pPr>
            <a:r>
              <a:rPr lang="en-GB" sz="1400" dirty="0">
                <a:solidFill>
                  <a:schemeClr val="tx1"/>
                </a:solidFill>
              </a:rPr>
              <a:t>Johnson was known as the ‘Red Dean of Canterbury’ because of his support for the USSR.</a:t>
            </a:r>
          </a:p>
          <a:p>
            <a:pPr marL="257175" indent="-257175">
              <a:buFont typeface="Arial" panose="020B0604020202020204" pitchFamily="34" charset="0"/>
              <a:buChar char="•"/>
            </a:pPr>
            <a:r>
              <a:rPr lang="en-GB" sz="1400" dirty="0">
                <a:solidFill>
                  <a:schemeClr val="tx1"/>
                </a:solidFill>
              </a:rPr>
              <a:t>Johnson had visited the USSR in the 1930s. He saw socialism and Christianity as allies. </a:t>
            </a:r>
          </a:p>
          <a:p>
            <a:pPr marL="257175" indent="-257175">
              <a:buFont typeface="Arial" panose="020B0604020202020204" pitchFamily="34" charset="0"/>
              <a:buChar char="•"/>
            </a:pPr>
            <a:r>
              <a:rPr lang="en-GB" sz="1400" dirty="0">
                <a:solidFill>
                  <a:schemeClr val="tx1"/>
                </a:solidFill>
              </a:rPr>
              <a:t>Johnson visited China  in 1952 and became utterly convinced by Chinese claims that the USA was using germ warfare against their troops. (These allegations turned out to be false propaganda by China.) </a:t>
            </a:r>
          </a:p>
          <a:p>
            <a:pPr marL="257175" indent="-257175">
              <a:buFont typeface="Arial" panose="020B0604020202020204" pitchFamily="34" charset="0"/>
              <a:buChar char="•"/>
            </a:pPr>
            <a:r>
              <a:rPr lang="en-GB" sz="1400" dirty="0">
                <a:solidFill>
                  <a:schemeClr val="tx1"/>
                </a:solidFill>
              </a:rPr>
              <a:t>He brought back a 35ft-long petition from Chinese pastors and churches against germ warfare. </a:t>
            </a:r>
          </a:p>
        </p:txBody>
      </p:sp>
      <p:pic>
        <p:nvPicPr>
          <p:cNvPr id="4" name="Picture 3"/>
          <p:cNvPicPr>
            <a:picLocks noChangeAspect="1"/>
          </p:cNvPicPr>
          <p:nvPr/>
        </p:nvPicPr>
        <p:blipFill>
          <a:blip r:embed="rId3"/>
          <a:stretch>
            <a:fillRect/>
          </a:stretch>
        </p:blipFill>
        <p:spPr>
          <a:xfrm>
            <a:off x="3912988" y="1080000"/>
            <a:ext cx="3667360" cy="4584200"/>
          </a:xfrm>
          <a:prstGeom prst="rect">
            <a:avLst/>
          </a:prstGeom>
        </p:spPr>
      </p:pic>
      <p:sp>
        <p:nvSpPr>
          <p:cNvPr id="3" name="Rectangle 2">
            <a:extLst>
              <a:ext uri="{FF2B5EF4-FFF2-40B4-BE49-F238E27FC236}">
                <a16:creationId xmlns:a16="http://schemas.microsoft.com/office/drawing/2014/main" id="{1994A58F-2AC1-439B-B43F-0C3E102E300E}"/>
              </a:ext>
            </a:extLst>
          </p:cNvPr>
          <p:cNvSpPr/>
          <p:nvPr/>
        </p:nvSpPr>
        <p:spPr>
          <a:xfrm>
            <a:off x="7814480" y="1080000"/>
            <a:ext cx="3628219" cy="4584200"/>
          </a:xfrm>
          <a:prstGeom prst="rect">
            <a:avLst/>
          </a:prstGeom>
          <a:solidFill>
            <a:schemeClr val="bg2"/>
          </a:solidFill>
        </p:spPr>
        <p:txBody>
          <a:bodyPr wrap="square">
            <a:noAutofit/>
          </a:bodyPr>
          <a:lstStyle/>
          <a:p>
            <a:r>
              <a:rPr lang="en-GB" sz="1400" b="1" dirty="0"/>
              <a:t>RESPONSE</a:t>
            </a:r>
          </a:p>
          <a:p>
            <a:pPr marL="257175" indent="-257175">
              <a:buFont typeface="Arial" panose="020B0604020202020204" pitchFamily="34" charset="0"/>
              <a:buChar char="•"/>
            </a:pPr>
            <a:r>
              <a:rPr lang="en-GB" sz="1400" dirty="0"/>
              <a:t>The British press criticised Johnson for his trip and said that it was undermining British troops in Korea. </a:t>
            </a:r>
          </a:p>
          <a:p>
            <a:pPr marL="257175" indent="-257175">
              <a:buFont typeface="Arial" panose="020B0604020202020204" pitchFamily="34" charset="0"/>
              <a:buChar char="•"/>
            </a:pPr>
            <a:r>
              <a:rPr lang="en-GB" sz="1400" dirty="0"/>
              <a:t>In response, Johnson wrote a pamphlet called ‘I Appeal’, where he attempted to defend himself and again criticised the alleged use of germ warfare.</a:t>
            </a:r>
          </a:p>
          <a:p>
            <a:pPr marL="257175" indent="-257175">
              <a:buFont typeface="Arial" panose="020B0604020202020204" pitchFamily="34" charset="0"/>
              <a:buChar char="•"/>
            </a:pPr>
            <a:r>
              <a:rPr lang="en-GB" sz="1400" dirty="0"/>
              <a:t>Johnson sent his pamphlet to all his fellow peers in the House of Lords but received little support from them. One accused him of being a communist and another asked whether legal action against Johnson was possible! </a:t>
            </a:r>
          </a:p>
          <a:p>
            <a:pPr marL="257175" indent="-257175">
              <a:buFont typeface="Arial" panose="020B0604020202020204" pitchFamily="34" charset="0"/>
              <a:buChar char="•"/>
            </a:pPr>
            <a:r>
              <a:rPr lang="en-GB" sz="1400" dirty="0"/>
              <a:t>However, Johnson did receive some support. For example, the socialist historian EP Thompson wrote to him in support, speaking out against the way the press had attacked him.</a:t>
            </a:r>
          </a:p>
        </p:txBody>
      </p:sp>
      <p:sp>
        <p:nvSpPr>
          <p:cNvPr id="6" name="TextBox 5">
            <a:extLst>
              <a:ext uri="{FF2B5EF4-FFF2-40B4-BE49-F238E27FC236}">
                <a16:creationId xmlns:a16="http://schemas.microsoft.com/office/drawing/2014/main" id="{A128A240-6ADD-4B20-8C58-DFBF5984300B}"/>
              </a:ext>
            </a:extLst>
          </p:cNvPr>
          <p:cNvSpPr txBox="1"/>
          <p:nvPr/>
        </p:nvSpPr>
        <p:spPr>
          <a:xfrm>
            <a:off x="8807912" y="180000"/>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7A6BD7-2DC1-4E41-A194-03FABD60A836}"/>
              </a:ext>
            </a:extLst>
          </p:cNvPr>
          <p:cNvSpPr txBox="1"/>
          <p:nvPr/>
        </p:nvSpPr>
        <p:spPr>
          <a:xfrm>
            <a:off x="720000" y="359999"/>
            <a:ext cx="7484200" cy="656001"/>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1.2C</a:t>
            </a:r>
          </a:p>
          <a:p>
            <a:r>
              <a:rPr lang="en-US" altLang="fr-FR" sz="2500" dirty="0"/>
              <a:t>Opposition case study: Hewlett Johnson</a:t>
            </a:r>
          </a:p>
        </p:txBody>
      </p:sp>
    </p:spTree>
    <p:extLst>
      <p:ext uri="{BB962C8B-B14F-4D97-AF65-F5344CB8AC3E}">
        <p14:creationId xmlns:p14="http://schemas.microsoft.com/office/powerpoint/2010/main" val="103442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1" y="1080000"/>
            <a:ext cx="6036400" cy="412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chemeClr val="tx1"/>
                </a:solidFill>
              </a:rPr>
              <a:t>Monica Felton </a:t>
            </a:r>
          </a:p>
          <a:p>
            <a:pPr marL="257175" indent="-257175">
              <a:buFont typeface="Arial" panose="020B0604020202020204" pitchFamily="34" charset="0"/>
              <a:buChar char="•"/>
            </a:pPr>
            <a:r>
              <a:rPr lang="en-GB" dirty="0">
                <a:solidFill>
                  <a:schemeClr val="tx1"/>
                </a:solidFill>
              </a:rPr>
              <a:t>Felton was a town planner helping to design and build Stevenage, one of the ‘new’ towns built in post-war Britain. She was a government employee and also a member of the Labour Party. </a:t>
            </a:r>
          </a:p>
          <a:p>
            <a:pPr marL="257175" indent="-257175">
              <a:buFont typeface="Arial" panose="020B0604020202020204" pitchFamily="34" charset="0"/>
              <a:buChar char="•"/>
            </a:pPr>
            <a:r>
              <a:rPr lang="en-GB" dirty="0">
                <a:solidFill>
                  <a:schemeClr val="tx1"/>
                </a:solidFill>
              </a:rPr>
              <a:t>She went to Korea in summer 1951 on a 'fact-finding' mission arranged by an international women’s organisation.</a:t>
            </a:r>
          </a:p>
          <a:p>
            <a:pPr marL="257175" indent="-257175">
              <a:buFont typeface="Arial" panose="020B0604020202020204" pitchFamily="34" charset="0"/>
              <a:buChar char="•"/>
            </a:pPr>
            <a:r>
              <a:rPr lang="en-GB" dirty="0">
                <a:solidFill>
                  <a:schemeClr val="tx1"/>
                </a:solidFill>
              </a:rPr>
              <a:t>She returned to Britain claiming that she had seen refugees and orphans, the destruction of temples and museums, mass graves and evidence of widespread brutality by British and allied soldiers. </a:t>
            </a:r>
          </a:p>
          <a:p>
            <a:pPr marL="257175" indent="-257175">
              <a:buFont typeface="Arial" panose="020B0604020202020204" pitchFamily="34" charset="0"/>
              <a:buChar char="•"/>
            </a:pPr>
            <a:r>
              <a:rPr lang="en-GB" dirty="0">
                <a:solidFill>
                  <a:schemeClr val="tx1"/>
                </a:solidFill>
              </a:rPr>
              <a:t>The organisation’s report urged people to call for immediate withdrawal of British troops from Korea. </a:t>
            </a:r>
          </a:p>
        </p:txBody>
      </p:sp>
      <p:sp>
        <p:nvSpPr>
          <p:cNvPr id="5" name="Rectangle 4">
            <a:extLst>
              <a:ext uri="{FF2B5EF4-FFF2-40B4-BE49-F238E27FC236}">
                <a16:creationId xmlns:a16="http://schemas.microsoft.com/office/drawing/2014/main" id="{DE57C37A-4B08-4D02-96D8-B108EC6AF1CC}"/>
              </a:ext>
            </a:extLst>
          </p:cNvPr>
          <p:cNvSpPr/>
          <p:nvPr/>
        </p:nvSpPr>
        <p:spPr>
          <a:xfrm>
            <a:off x="6959806" y="1080000"/>
            <a:ext cx="4697805" cy="412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rPr>
              <a:t>RESPONSE</a:t>
            </a:r>
          </a:p>
          <a:p>
            <a:pPr marL="257175" indent="-257175">
              <a:buFont typeface="Arial" panose="020B0604020202020204" pitchFamily="34" charset="0"/>
              <a:buChar char="•"/>
            </a:pPr>
            <a:r>
              <a:rPr lang="en-GB" sz="1600" dirty="0">
                <a:solidFill>
                  <a:schemeClr val="tx1"/>
                </a:solidFill>
              </a:rPr>
              <a:t>There was a public outcry. Felton was attacked in the press. She was sacked from her job, given that she was a government employee and had missed an important meeting. </a:t>
            </a:r>
          </a:p>
          <a:p>
            <a:pPr marL="257175" indent="-257175">
              <a:buFont typeface="Arial" panose="020B0604020202020204" pitchFamily="34" charset="0"/>
              <a:buChar char="•"/>
            </a:pPr>
            <a:r>
              <a:rPr lang="en-GB" sz="1600" dirty="0">
                <a:solidFill>
                  <a:schemeClr val="tx1"/>
                </a:solidFill>
              </a:rPr>
              <a:t>Sections of the country called for her to be placed on trial for treason. (She wasn’t!)</a:t>
            </a:r>
          </a:p>
          <a:p>
            <a:pPr marL="257175" indent="-257175">
              <a:buFont typeface="Arial" panose="020B0604020202020204" pitchFamily="34" charset="0"/>
              <a:buChar char="•"/>
            </a:pPr>
            <a:r>
              <a:rPr lang="en-GB" sz="1600" dirty="0">
                <a:solidFill>
                  <a:schemeClr val="tx1"/>
                </a:solidFill>
              </a:rPr>
              <a:t>Felton held a series of meetings in London in June 1951, which attracted hundreds of people. The Press Association reported that women openly wept at her descriptions of violence against Koreans. </a:t>
            </a:r>
          </a:p>
          <a:p>
            <a:pPr marL="257175" indent="-257175">
              <a:buFont typeface="Arial" panose="020B0604020202020204" pitchFamily="34" charset="0"/>
              <a:buChar char="•"/>
            </a:pPr>
            <a:r>
              <a:rPr lang="en-GB" sz="1600" dirty="0">
                <a:solidFill>
                  <a:schemeClr val="tx1"/>
                </a:solidFill>
              </a:rPr>
              <a:t>Some individuals did protest over her sacking, and 80 Labour MPs went to hear her speak in 1951.</a:t>
            </a:r>
          </a:p>
          <a:p>
            <a:pPr marL="257175" indent="-257175">
              <a:buFont typeface="Arial" panose="020B0604020202020204" pitchFamily="34" charset="0"/>
              <a:buChar char="•"/>
            </a:pPr>
            <a:endParaRPr lang="en-GB" sz="1600" dirty="0">
              <a:solidFill>
                <a:schemeClr val="tx1"/>
              </a:solidFill>
            </a:endParaRPr>
          </a:p>
        </p:txBody>
      </p:sp>
      <p:sp>
        <p:nvSpPr>
          <p:cNvPr id="6" name="TextBox 5">
            <a:extLst>
              <a:ext uri="{FF2B5EF4-FFF2-40B4-BE49-F238E27FC236}">
                <a16:creationId xmlns:a16="http://schemas.microsoft.com/office/drawing/2014/main" id="{A63D7BA3-F7C2-446A-8EE5-498E2CF593AF}"/>
              </a:ext>
            </a:extLst>
          </p:cNvPr>
          <p:cNvSpPr txBox="1"/>
          <p:nvPr/>
        </p:nvSpPr>
        <p:spPr>
          <a:xfrm>
            <a:off x="8807912" y="180000"/>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44E20B-739E-E545-9C4B-4671D060F210}"/>
              </a:ext>
            </a:extLst>
          </p:cNvPr>
          <p:cNvSpPr txBox="1"/>
          <p:nvPr/>
        </p:nvSpPr>
        <p:spPr>
          <a:xfrm>
            <a:off x="720000" y="359999"/>
            <a:ext cx="7484200" cy="656001"/>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1.2C</a:t>
            </a:r>
          </a:p>
          <a:p>
            <a:r>
              <a:rPr lang="en-US" altLang="fr-FR" sz="2500" dirty="0"/>
              <a:t>Opposition case study: Monica Felton</a:t>
            </a:r>
          </a:p>
        </p:txBody>
      </p:sp>
    </p:spTree>
    <p:extLst>
      <p:ext uri="{BB962C8B-B14F-4D97-AF65-F5344CB8AC3E}">
        <p14:creationId xmlns:p14="http://schemas.microsoft.com/office/powerpoint/2010/main" val="374222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p:cNvSpPr>
            <a:spLocks noChangeArrowheads="1"/>
          </p:cNvSpPr>
          <p:nvPr/>
        </p:nvSpPr>
        <p:spPr bwMode="auto">
          <a:xfrm>
            <a:off x="720000" y="1440001"/>
            <a:ext cx="6412643" cy="1404800"/>
          </a:xfrm>
          <a:prstGeom prst="rect">
            <a:avLst/>
          </a:prstGeom>
          <a:noFill/>
          <a:ln>
            <a:noFill/>
          </a:ln>
        </p:spPr>
        <p:txBody>
          <a:bodyPr lIns="0" tIns="0" rIns="0" bIns="0" anchor="t"/>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eaLnBrk="1">
              <a:spcBef>
                <a:spcPts val="450"/>
              </a:spcBef>
              <a:spcAft>
                <a:spcPts val="450"/>
              </a:spcAft>
            </a:pPr>
            <a:r>
              <a:rPr lang="en-GB" altLang="fr-FR" sz="2400" b="1" dirty="0">
                <a:solidFill>
                  <a:srgbClr val="000000"/>
                </a:solidFill>
                <a:latin typeface="Arial" panose="020B0604020202020204" pitchFamily="34" charset="0"/>
                <a:cs typeface="Arial" panose="020B0604020202020204" pitchFamily="34" charset="0"/>
              </a:rPr>
              <a:t>Plenary Activity</a:t>
            </a:r>
          </a:p>
          <a:p>
            <a:pPr marL="0" indent="0" eaLnBrk="1">
              <a:spcBef>
                <a:spcPts val="450"/>
              </a:spcBef>
              <a:spcAft>
                <a:spcPts val="450"/>
              </a:spcAft>
            </a:pPr>
            <a:r>
              <a:rPr lang="en-GB" altLang="fr-FR" sz="1600" dirty="0">
                <a:solidFill>
                  <a:srgbClr val="000000"/>
                </a:solidFill>
                <a:latin typeface="Arial" panose="020B0604020202020204" pitchFamily="34" charset="0"/>
                <a:cs typeface="Arial" panose="020B0604020202020204" pitchFamily="34" charset="0"/>
              </a:rPr>
              <a:t>Taking into account all five individuals/groups, which words would you use to describe British opposition to the Korean War? Circle them below or add your </a:t>
            </a:r>
            <a:r>
              <a:rPr lang="en-GB" altLang="fr-FR" sz="1600">
                <a:solidFill>
                  <a:srgbClr val="000000"/>
                </a:solidFill>
                <a:latin typeface="Arial" panose="020B0604020202020204" pitchFamily="34" charset="0"/>
                <a:cs typeface="Arial" panose="020B0604020202020204" pitchFamily="34" charset="0"/>
              </a:rPr>
              <a:t>own:</a:t>
            </a:r>
            <a:endParaRPr lang="en-GB" altLang="fr-FR" sz="1600" dirty="0">
              <a:solidFill>
                <a:srgbClr val="000000"/>
              </a:solidFill>
              <a:latin typeface="Arial" panose="020B0604020202020204" pitchFamily="34" charset="0"/>
              <a:cs typeface="Arial" panose="020B0604020202020204" pitchFamily="34" charset="0"/>
            </a:endParaRPr>
          </a:p>
          <a:p>
            <a:pPr eaLnBrk="1">
              <a:spcBef>
                <a:spcPts val="450"/>
              </a:spcBef>
              <a:spcAft>
                <a:spcPts val="450"/>
              </a:spcAft>
              <a:buFont typeface="Arial" panose="020B0604020202020204" pitchFamily="34" charset="0"/>
              <a:buChar char="•"/>
            </a:pPr>
            <a:endParaRPr lang="en-GB" altLang="fr-FR" sz="1600" dirty="0">
              <a:solidFill>
                <a:srgbClr val="00000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07691635"/>
              </p:ext>
            </p:extLst>
          </p:nvPr>
        </p:nvGraphicFramePr>
        <p:xfrm>
          <a:off x="719999" y="3031403"/>
          <a:ext cx="6760299" cy="2032115"/>
        </p:xfrm>
        <a:graphic>
          <a:graphicData uri="http://schemas.openxmlformats.org/drawingml/2006/table">
            <a:tbl>
              <a:tblPr firstRow="1" bandRow="1">
                <a:tableStyleId>{5940675A-B579-460E-94D1-54222C63F5DA}</a:tableStyleId>
              </a:tblPr>
              <a:tblGrid>
                <a:gridCol w="965757">
                  <a:extLst>
                    <a:ext uri="{9D8B030D-6E8A-4147-A177-3AD203B41FA5}">
                      <a16:colId xmlns:a16="http://schemas.microsoft.com/office/drawing/2014/main" val="1456813753"/>
                    </a:ext>
                  </a:extLst>
                </a:gridCol>
                <a:gridCol w="965757">
                  <a:extLst>
                    <a:ext uri="{9D8B030D-6E8A-4147-A177-3AD203B41FA5}">
                      <a16:colId xmlns:a16="http://schemas.microsoft.com/office/drawing/2014/main" val="1078443392"/>
                    </a:ext>
                  </a:extLst>
                </a:gridCol>
                <a:gridCol w="965757">
                  <a:extLst>
                    <a:ext uri="{9D8B030D-6E8A-4147-A177-3AD203B41FA5}">
                      <a16:colId xmlns:a16="http://schemas.microsoft.com/office/drawing/2014/main" val="2063607986"/>
                    </a:ext>
                  </a:extLst>
                </a:gridCol>
                <a:gridCol w="965757">
                  <a:extLst>
                    <a:ext uri="{9D8B030D-6E8A-4147-A177-3AD203B41FA5}">
                      <a16:colId xmlns:a16="http://schemas.microsoft.com/office/drawing/2014/main" val="684605754"/>
                    </a:ext>
                  </a:extLst>
                </a:gridCol>
                <a:gridCol w="965757">
                  <a:extLst>
                    <a:ext uri="{9D8B030D-6E8A-4147-A177-3AD203B41FA5}">
                      <a16:colId xmlns:a16="http://schemas.microsoft.com/office/drawing/2014/main" val="2016814414"/>
                    </a:ext>
                  </a:extLst>
                </a:gridCol>
                <a:gridCol w="965757">
                  <a:extLst>
                    <a:ext uri="{9D8B030D-6E8A-4147-A177-3AD203B41FA5}">
                      <a16:colId xmlns:a16="http://schemas.microsoft.com/office/drawing/2014/main" val="2103302909"/>
                    </a:ext>
                  </a:extLst>
                </a:gridCol>
                <a:gridCol w="965757">
                  <a:extLst>
                    <a:ext uri="{9D8B030D-6E8A-4147-A177-3AD203B41FA5}">
                      <a16:colId xmlns:a16="http://schemas.microsoft.com/office/drawing/2014/main" val="398446794"/>
                    </a:ext>
                  </a:extLst>
                </a:gridCol>
              </a:tblGrid>
              <a:tr h="406423">
                <a:tc>
                  <a:txBody>
                    <a:bodyPr/>
                    <a:lstStyle/>
                    <a:p>
                      <a:pPr algn="ctr"/>
                      <a:r>
                        <a:rPr lang="en-GB" sz="1100" dirty="0"/>
                        <a:t>half-hearted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intense</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isolated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widespread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1951074"/>
                  </a:ext>
                </a:extLst>
              </a:tr>
              <a:tr h="406423">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hostile</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mild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concentrated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6800628"/>
                  </a:ext>
                </a:extLst>
              </a:tr>
              <a:tr h="406423">
                <a:tc>
                  <a:txBody>
                    <a:bodyPr/>
                    <a:lstStyle/>
                    <a:p>
                      <a:pPr algn="ctr"/>
                      <a:r>
                        <a:rPr lang="en-GB" sz="1100" dirty="0"/>
                        <a:t>committed </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ignored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alarming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limited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391801"/>
                  </a:ext>
                </a:extLst>
              </a:tr>
              <a:tr h="406423">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unorganised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organised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unimportant</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2995730"/>
                  </a:ext>
                </a:extLst>
              </a:tr>
              <a:tr h="406423">
                <a:tc>
                  <a:txBody>
                    <a:bodyPr/>
                    <a:lstStyle/>
                    <a:p>
                      <a:pPr algn="ctr"/>
                      <a:r>
                        <a:rPr lang="en-GB" sz="1100" dirty="0"/>
                        <a:t>successful</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loud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influential</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1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a:t>ineffective</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6746911"/>
                  </a:ext>
                </a:extLst>
              </a:tr>
            </a:tbl>
          </a:graphicData>
        </a:graphic>
      </p:graphicFrame>
      <p:sp>
        <p:nvSpPr>
          <p:cNvPr id="2" name="Rectangle 1">
            <a:extLst>
              <a:ext uri="{FF2B5EF4-FFF2-40B4-BE49-F238E27FC236}">
                <a16:creationId xmlns:a16="http://schemas.microsoft.com/office/drawing/2014/main" id="{E91B5868-7568-4149-A8E3-C6EF6AA9014E}"/>
              </a:ext>
            </a:extLst>
          </p:cNvPr>
          <p:cNvSpPr/>
          <p:nvPr/>
        </p:nvSpPr>
        <p:spPr>
          <a:xfrm>
            <a:off x="7639710" y="1927198"/>
            <a:ext cx="4056990" cy="3370153"/>
          </a:xfrm>
          <a:prstGeom prst="rect">
            <a:avLst/>
          </a:prstGeom>
        </p:spPr>
        <p:txBody>
          <a:bodyPr wrap="square" lIns="0" tIns="0" rIns="0" bIns="0">
            <a:spAutoFit/>
          </a:bodyPr>
          <a:lstStyle/>
          <a:p>
            <a:pPr>
              <a:spcBef>
                <a:spcPts val="450"/>
              </a:spcBef>
              <a:spcAft>
                <a:spcPts val="450"/>
              </a:spcAft>
            </a:pPr>
            <a:r>
              <a:rPr lang="en-GB" altLang="fr-FR" sz="1600" dirty="0">
                <a:solidFill>
                  <a:srgbClr val="000000"/>
                </a:solidFill>
                <a:latin typeface="Arial" panose="020B0604020202020204" pitchFamily="34" charset="0"/>
                <a:cs typeface="Arial" panose="020B0604020202020204" pitchFamily="34" charset="0"/>
              </a:rPr>
              <a:t>Write down up to three pieces of evidence to support your view:</a:t>
            </a:r>
          </a:p>
          <a:p>
            <a:pPr marL="257175" indent="-257175">
              <a:spcBef>
                <a:spcPts val="450"/>
              </a:spcBef>
              <a:spcAft>
                <a:spcPts val="450"/>
              </a:spcAft>
              <a:buAutoNum type="arabicPeriod"/>
            </a:pPr>
            <a:r>
              <a:rPr lang="en-GB" altLang="fr-FR" dirty="0">
                <a:solidFill>
                  <a:srgbClr val="000000"/>
                </a:solidFill>
                <a:latin typeface="Arial" panose="020B0604020202020204" pitchFamily="34" charset="0"/>
                <a:cs typeface="Arial" panose="020B0604020202020204" pitchFamily="34" charset="0"/>
              </a:rPr>
              <a:t>________________________________________________________________________</a:t>
            </a:r>
          </a:p>
          <a:p>
            <a:pPr marL="257175" indent="-257175">
              <a:spcBef>
                <a:spcPts val="450"/>
              </a:spcBef>
              <a:spcAft>
                <a:spcPts val="450"/>
              </a:spcAft>
              <a:buAutoNum type="arabicPeriod"/>
            </a:pPr>
            <a:r>
              <a:rPr lang="en-GB" altLang="fr-FR" dirty="0">
                <a:solidFill>
                  <a:srgbClr val="000000"/>
                </a:solidFill>
                <a:latin typeface="Arial" panose="020B0604020202020204" pitchFamily="34" charset="0"/>
                <a:cs typeface="Arial" panose="020B0604020202020204" pitchFamily="34" charset="0"/>
              </a:rPr>
              <a:t>________________________________________________________________________</a:t>
            </a:r>
          </a:p>
          <a:p>
            <a:pPr marL="257175" indent="-257175">
              <a:spcBef>
                <a:spcPts val="450"/>
              </a:spcBef>
              <a:spcAft>
                <a:spcPts val="450"/>
              </a:spcAft>
              <a:buAutoNum type="arabicPeriod"/>
            </a:pPr>
            <a:r>
              <a:rPr lang="en-GB" altLang="fr-FR" dirty="0">
                <a:solidFill>
                  <a:srgbClr val="000000"/>
                </a:solidFill>
                <a:latin typeface="Arial" panose="020B0604020202020204" pitchFamily="34" charset="0"/>
                <a:cs typeface="Arial" panose="020B0604020202020204" pitchFamily="34" charset="0"/>
              </a:rPr>
              <a:t>________________________________________________________________________</a:t>
            </a:r>
          </a:p>
        </p:txBody>
      </p:sp>
      <p:sp>
        <p:nvSpPr>
          <p:cNvPr id="6" name="TextBox 5">
            <a:extLst>
              <a:ext uri="{FF2B5EF4-FFF2-40B4-BE49-F238E27FC236}">
                <a16:creationId xmlns:a16="http://schemas.microsoft.com/office/drawing/2014/main" id="{B0AB36DF-D0F3-B448-9CBE-F633927165E1}"/>
              </a:ext>
            </a:extLst>
          </p:cNvPr>
          <p:cNvSpPr txBox="1"/>
          <p:nvPr/>
        </p:nvSpPr>
        <p:spPr>
          <a:xfrm>
            <a:off x="720000" y="359999"/>
            <a:ext cx="10525932" cy="656001"/>
          </a:xfrm>
          <a:prstGeom prst="rect">
            <a:avLst/>
          </a:prstGeom>
        </p:spPr>
        <p:txBody>
          <a:bodyPr vert="horz" lIns="0" tIns="0" rIns="0" bIns="0" rtlCol="0" anchor="t" anchorCtr="0">
            <a:normAutofit fontScale="97500"/>
          </a:bodyPr>
          <a:lstStyle>
            <a:lvl1pPr>
              <a:lnSpc>
                <a:spcPct val="90000"/>
              </a:lnSpc>
              <a:spcBef>
                <a:spcPct val="0"/>
              </a:spcBef>
              <a:buNone/>
              <a:defRPr sz="4400" b="1">
                <a:latin typeface="Arial" panose="020B0604020202020204" pitchFamily="34" charset="0"/>
                <a:ea typeface="ＭＳ Ｐゴシック" panose="020B0600070205080204" pitchFamily="34" charset="-128"/>
                <a:cs typeface="Arial" panose="020B0604020202020204" pitchFamily="34" charset="0"/>
              </a:defRPr>
            </a:lvl1pPr>
          </a:lstStyle>
          <a:p>
            <a:r>
              <a:rPr lang="en-GB" sz="1800" dirty="0">
                <a:solidFill>
                  <a:schemeClr val="accent1"/>
                </a:solidFill>
              </a:rPr>
              <a:t>Resource sheet 1.2C</a:t>
            </a:r>
          </a:p>
          <a:p>
            <a:r>
              <a:rPr lang="en-US" altLang="fr-FR" sz="2500" dirty="0"/>
              <a:t>How significant was British opposition to the Korean war?</a:t>
            </a:r>
          </a:p>
        </p:txBody>
      </p:sp>
    </p:spTree>
    <p:extLst>
      <p:ext uri="{BB962C8B-B14F-4D97-AF65-F5344CB8AC3E}">
        <p14:creationId xmlns:p14="http://schemas.microsoft.com/office/powerpoint/2010/main" val="263823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TotalTime>
  <Words>1565</Words>
  <Application>Microsoft Office PowerPoint</Application>
  <PresentationFormat>Widescreen</PresentationFormat>
  <Paragraphs>138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Rounded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92</cp:revision>
  <dcterms:created xsi:type="dcterms:W3CDTF">2020-03-11T22:57:07Z</dcterms:created>
  <dcterms:modified xsi:type="dcterms:W3CDTF">2020-06-26T09:29:50Z</dcterms:modified>
</cp:coreProperties>
</file>