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7" r:id="rId2"/>
    <p:sldId id="273" r:id="rId3"/>
    <p:sldId id="274" r:id="rId4"/>
    <p:sldId id="258" r:id="rId5"/>
    <p:sldId id="259" r:id="rId6"/>
    <p:sldId id="260" r:id="rId7"/>
    <p:sldId id="261" r:id="rId8"/>
    <p:sldId id="262" r:id="rId9"/>
    <p:sldId id="263" r:id="rId10"/>
    <p:sldId id="264"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m Belben" initials="JB" lastIdx="4" clrIdx="0"/>
  <p:cmAuthor id="2" name="Foolproofs" initials="FP"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92"/>
    <p:restoredTop sz="86285" autoAdjust="0"/>
  </p:normalViewPr>
  <p:slideViewPr>
    <p:cSldViewPr snapToGrid="0" snapToObjects="1">
      <p:cViewPr varScale="1">
        <p:scale>
          <a:sx n="57" d="100"/>
          <a:sy n="57" d="100"/>
        </p:scale>
        <p:origin x="1224"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DCD6AE-0980-1545-A707-1D7C08C627CC}" type="datetimeFigureOut">
              <a:rPr lang="en-US" smtClean="0"/>
              <a:t>6/26/2020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B93A2A-0A60-9E4C-B30E-C3D88B0E381D}" type="slidenum">
              <a:rPr lang="en-US" smtClean="0"/>
              <a:t>‹#›</a:t>
            </a:fld>
            <a:endParaRPr lang="en-US"/>
          </a:p>
        </p:txBody>
      </p:sp>
    </p:spTree>
    <p:extLst>
      <p:ext uri="{BB962C8B-B14F-4D97-AF65-F5344CB8AC3E}">
        <p14:creationId xmlns:p14="http://schemas.microsoft.com/office/powerpoint/2010/main" val="1982061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5KMmuTVeLEI&amp;feature=youtu.b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Image courtesy of the National Army Museum, London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https://collection.nam.ac.uk/detail.php?acc=1992-08-61-141</a:t>
            </a:r>
          </a:p>
          <a:p>
            <a:endParaRPr lang="en-US" dirty="0"/>
          </a:p>
        </p:txBody>
      </p:sp>
      <p:sp>
        <p:nvSpPr>
          <p:cNvPr id="4" name="Slide Number Placeholder 3"/>
          <p:cNvSpPr>
            <a:spLocks noGrp="1"/>
          </p:cNvSpPr>
          <p:nvPr>
            <p:ph type="sldNum" sz="quarter" idx="10"/>
          </p:nvPr>
        </p:nvSpPr>
        <p:spPr/>
        <p:txBody>
          <a:bodyPr/>
          <a:lstStyle/>
          <a:p>
            <a:fld id="{1CB93A2A-0A60-9E4C-B30E-C3D88B0E381D}" type="slidenum">
              <a:rPr lang="en-US" smtClean="0"/>
              <a:t>1</a:t>
            </a:fld>
            <a:endParaRPr lang="en-US"/>
          </a:p>
        </p:txBody>
      </p:sp>
    </p:spTree>
    <p:extLst>
      <p:ext uri="{BB962C8B-B14F-4D97-AF65-F5344CB8AC3E}">
        <p14:creationId xmlns:p14="http://schemas.microsoft.com/office/powerpoint/2010/main" val="796497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https://commons.wikimedia.org/wiki/File:Korean_War_Memorial,_London_2014-12-19_-_21.jpg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US" dirty="0"/>
          </a:p>
        </p:txBody>
      </p:sp>
      <p:sp>
        <p:nvSpPr>
          <p:cNvPr id="4" name="Slide Number Placeholder 3"/>
          <p:cNvSpPr>
            <a:spLocks noGrp="1"/>
          </p:cNvSpPr>
          <p:nvPr>
            <p:ph type="sldNum" sz="quarter" idx="10"/>
          </p:nvPr>
        </p:nvSpPr>
        <p:spPr/>
        <p:txBody>
          <a:bodyPr/>
          <a:lstStyle/>
          <a:p>
            <a:fld id="{1CB93A2A-0A60-9E4C-B30E-C3D88B0E381D}" type="slidenum">
              <a:rPr lang="en-US" smtClean="0"/>
              <a:t>12</a:t>
            </a:fld>
            <a:endParaRPr lang="en-US"/>
          </a:p>
        </p:txBody>
      </p:sp>
    </p:spTree>
    <p:extLst>
      <p:ext uri="{BB962C8B-B14F-4D97-AF65-F5344CB8AC3E}">
        <p14:creationId xmlns:p14="http://schemas.microsoft.com/office/powerpoint/2010/main" val="837758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https://commons.wikimedia.org/wiki/File:Korean_War_Memorial,_London_2014-12-19_-_21.jpg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US" dirty="0"/>
          </a:p>
        </p:txBody>
      </p:sp>
      <p:sp>
        <p:nvSpPr>
          <p:cNvPr id="4" name="Slide Number Placeholder 3"/>
          <p:cNvSpPr>
            <a:spLocks noGrp="1"/>
          </p:cNvSpPr>
          <p:nvPr>
            <p:ph type="sldNum" sz="quarter" idx="10"/>
          </p:nvPr>
        </p:nvSpPr>
        <p:spPr/>
        <p:txBody>
          <a:bodyPr/>
          <a:lstStyle/>
          <a:p>
            <a:fld id="{1CB93A2A-0A60-9E4C-B30E-C3D88B0E381D}" type="slidenum">
              <a:rPr lang="en-US" smtClean="0"/>
              <a:t>13</a:t>
            </a:fld>
            <a:endParaRPr lang="en-US"/>
          </a:p>
        </p:txBody>
      </p:sp>
    </p:spTree>
    <p:extLst>
      <p:ext uri="{BB962C8B-B14F-4D97-AF65-F5344CB8AC3E}">
        <p14:creationId xmlns:p14="http://schemas.microsoft.com/office/powerpoint/2010/main" val="1664159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courtesy of Grace Huxford: https://research-information.bris.ac.uk/en/persons/grace-huxford(b732d294-9c72-4077-a6ac-0207bf9635c8).html</a:t>
            </a:r>
          </a:p>
          <a:p>
            <a:r>
              <a:rPr lang="en-GB" sz="1200" b="0" i="0" u="none" strike="noStrike" kern="1200" baseline="0" dirty="0">
                <a:solidFill>
                  <a:schemeClr val="tx1"/>
                </a:solidFill>
                <a:latin typeface="+mn-lt"/>
                <a:ea typeface="+mn-ea"/>
                <a:cs typeface="+mn-cs"/>
              </a:rPr>
              <a:t>Text sources extracted from: </a:t>
            </a:r>
            <a:r>
              <a:rPr lang="en-GB" sz="1200" b="0" i="0" u="none" strike="noStrike" kern="1200" baseline="0" dirty="0" err="1">
                <a:solidFill>
                  <a:schemeClr val="tx1"/>
                </a:solidFill>
                <a:latin typeface="+mn-lt"/>
                <a:ea typeface="+mn-ea"/>
                <a:cs typeface="+mn-cs"/>
              </a:rPr>
              <a:t>Huxford</a:t>
            </a:r>
            <a:r>
              <a:rPr lang="en-GB" sz="1200" b="0" i="0" u="none" strike="noStrike" kern="1200" baseline="0" dirty="0">
                <a:solidFill>
                  <a:schemeClr val="tx1"/>
                </a:solidFill>
                <a:latin typeface="+mn-lt"/>
                <a:ea typeface="+mn-ea"/>
                <a:cs typeface="+mn-cs"/>
              </a:rPr>
              <a:t>, G. (2016) ‘The Korean War never happened: forgetting a conflict in British culture and society’ in </a:t>
            </a:r>
          </a:p>
          <a:p>
            <a:r>
              <a:rPr lang="en-GB" sz="1200" b="0" i="1" u="none" strike="noStrike" kern="1200" baseline="0" dirty="0">
                <a:solidFill>
                  <a:schemeClr val="tx1"/>
                </a:solidFill>
                <a:latin typeface="+mn-lt"/>
                <a:ea typeface="+mn-ea"/>
                <a:cs typeface="+mn-cs"/>
              </a:rPr>
              <a:t>Twentieth Century British History</a:t>
            </a:r>
            <a:r>
              <a:rPr lang="en-GB" sz="1200" b="0" i="0" u="none" strike="noStrike" kern="1200" baseline="0" dirty="0">
                <a:solidFill>
                  <a:schemeClr val="tx1"/>
                </a:solidFill>
                <a:latin typeface="+mn-lt"/>
                <a:ea typeface="+mn-ea"/>
                <a:cs typeface="+mn-cs"/>
              </a:rPr>
              <a:t>, </a:t>
            </a:r>
            <a:r>
              <a:rPr lang="en-GB" sz="1200" b="0" i="1" u="none" strike="noStrike" kern="1200" baseline="0" dirty="0">
                <a:solidFill>
                  <a:schemeClr val="tx1"/>
                </a:solidFill>
                <a:latin typeface="+mn-lt"/>
                <a:ea typeface="+mn-ea"/>
                <a:cs typeface="+mn-cs"/>
              </a:rPr>
              <a:t>27</a:t>
            </a:r>
            <a:r>
              <a:rPr lang="en-GB" sz="1200" b="0" i="0" u="none" strike="noStrike" kern="1200" baseline="0" dirty="0">
                <a:solidFill>
                  <a:schemeClr val="tx1"/>
                </a:solidFill>
                <a:latin typeface="+mn-lt"/>
                <a:ea typeface="+mn-ea"/>
                <a:cs typeface="+mn-cs"/>
              </a:rPr>
              <a:t>, no. 2, pp. 195–219</a:t>
            </a:r>
            <a:endParaRPr lang="en-GB" dirty="0"/>
          </a:p>
          <a:p>
            <a:endParaRPr lang="en-US" dirty="0"/>
          </a:p>
        </p:txBody>
      </p:sp>
      <p:sp>
        <p:nvSpPr>
          <p:cNvPr id="4" name="Slide Number Placeholder 3"/>
          <p:cNvSpPr>
            <a:spLocks noGrp="1"/>
          </p:cNvSpPr>
          <p:nvPr>
            <p:ph type="sldNum" sz="quarter" idx="10"/>
          </p:nvPr>
        </p:nvSpPr>
        <p:spPr/>
        <p:txBody>
          <a:bodyPr/>
          <a:lstStyle/>
          <a:p>
            <a:fld id="{1CB93A2A-0A60-9E4C-B30E-C3D88B0E381D}" type="slidenum">
              <a:rPr lang="en-US" smtClean="0"/>
              <a:t>14</a:t>
            </a:fld>
            <a:endParaRPr lang="en-US"/>
          </a:p>
        </p:txBody>
      </p:sp>
    </p:spTree>
    <p:extLst>
      <p:ext uri="{BB962C8B-B14F-4D97-AF65-F5344CB8AC3E}">
        <p14:creationId xmlns:p14="http://schemas.microsoft.com/office/powerpoint/2010/main" val="67836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B93A2A-0A60-9E4C-B30E-C3D88B0E381D}" type="slidenum">
              <a:rPr lang="en-US" smtClean="0"/>
              <a:t>15</a:t>
            </a:fld>
            <a:endParaRPr lang="en-US"/>
          </a:p>
        </p:txBody>
      </p:sp>
    </p:spTree>
    <p:extLst>
      <p:ext uri="{BB962C8B-B14F-4D97-AF65-F5344CB8AC3E}">
        <p14:creationId xmlns:p14="http://schemas.microsoft.com/office/powerpoint/2010/main" val="684613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Extracts taken from: </a:t>
            </a:r>
            <a:r>
              <a:rPr lang="en-GB" dirty="0">
                <a:hlinkClick r:id="rId3"/>
              </a:rPr>
              <a:t>www.youtube.com/watch?v=5KMmuTVeLEI&amp;feature=youtu.be</a:t>
            </a:r>
            <a:endParaRPr lang="en-GB" dirty="0"/>
          </a:p>
        </p:txBody>
      </p:sp>
      <p:sp>
        <p:nvSpPr>
          <p:cNvPr id="4" name="Slide Number Placeholder 3"/>
          <p:cNvSpPr>
            <a:spLocks noGrp="1"/>
          </p:cNvSpPr>
          <p:nvPr>
            <p:ph type="sldNum" sz="quarter" idx="10"/>
          </p:nvPr>
        </p:nvSpPr>
        <p:spPr/>
        <p:txBody>
          <a:bodyPr/>
          <a:lstStyle/>
          <a:p>
            <a:fld id="{1CB93A2A-0A60-9E4C-B30E-C3D88B0E381D}" type="slidenum">
              <a:rPr lang="en-US" smtClean="0"/>
              <a:t>16</a:t>
            </a:fld>
            <a:endParaRPr lang="en-US"/>
          </a:p>
        </p:txBody>
      </p:sp>
    </p:spTree>
    <p:extLst>
      <p:ext uri="{BB962C8B-B14F-4D97-AF65-F5344CB8AC3E}">
        <p14:creationId xmlns:p14="http://schemas.microsoft.com/office/powerpoint/2010/main" val="438874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Photograph: Dr John Beech</a:t>
            </a:r>
          </a:p>
          <a:p>
            <a:r>
              <a:rPr lang="en-GB" dirty="0"/>
              <a:t>https://archives.history.ac.uk/1807commemorated/exhibitions/museums/step.html</a:t>
            </a:r>
          </a:p>
        </p:txBody>
      </p:sp>
      <p:sp>
        <p:nvSpPr>
          <p:cNvPr id="4" name="Slide Number Placeholder 3"/>
          <p:cNvSpPr>
            <a:spLocks noGrp="1"/>
          </p:cNvSpPr>
          <p:nvPr>
            <p:ph type="sldNum" sz="quarter" idx="10"/>
          </p:nvPr>
        </p:nvSpPr>
        <p:spPr/>
        <p:txBody>
          <a:bodyPr/>
          <a:lstStyle/>
          <a:p>
            <a:fld id="{1CB93A2A-0A60-9E4C-B30E-C3D88B0E381D}" type="slidenum">
              <a:rPr lang="en-US" smtClean="0"/>
              <a:t>17</a:t>
            </a:fld>
            <a:endParaRPr lang="en-US"/>
          </a:p>
        </p:txBody>
      </p:sp>
    </p:spTree>
    <p:extLst>
      <p:ext uri="{BB962C8B-B14F-4D97-AF65-F5344CB8AC3E}">
        <p14:creationId xmlns:p14="http://schemas.microsoft.com/office/powerpoint/2010/main" val="742189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B93A2A-0A60-9E4C-B30E-C3D88B0E381D}" type="slidenum">
              <a:rPr lang="en-US" smtClean="0"/>
              <a:t>2</a:t>
            </a:fld>
            <a:endParaRPr lang="en-US"/>
          </a:p>
        </p:txBody>
      </p:sp>
    </p:spTree>
    <p:extLst>
      <p:ext uri="{BB962C8B-B14F-4D97-AF65-F5344CB8AC3E}">
        <p14:creationId xmlns:p14="http://schemas.microsoft.com/office/powerpoint/2010/main" val="59515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 IWM Q3990 https://www.iwm.org.uk/collections/item/object/205193132</a:t>
            </a:r>
          </a:p>
        </p:txBody>
      </p:sp>
      <p:sp>
        <p:nvSpPr>
          <p:cNvPr id="4" name="Slide Number Placeholder 3"/>
          <p:cNvSpPr>
            <a:spLocks noGrp="1"/>
          </p:cNvSpPr>
          <p:nvPr>
            <p:ph type="sldNum" sz="quarter" idx="10"/>
          </p:nvPr>
        </p:nvSpPr>
        <p:spPr/>
        <p:txBody>
          <a:bodyPr/>
          <a:lstStyle/>
          <a:p>
            <a:fld id="{1CB93A2A-0A60-9E4C-B30E-C3D88B0E381D}" type="slidenum">
              <a:rPr lang="en-US" smtClean="0"/>
              <a:t>4</a:t>
            </a:fld>
            <a:endParaRPr lang="en-US"/>
          </a:p>
        </p:txBody>
      </p:sp>
    </p:spTree>
    <p:extLst>
      <p:ext uri="{BB962C8B-B14F-4D97-AF65-F5344CB8AC3E}">
        <p14:creationId xmlns:p14="http://schemas.microsoft.com/office/powerpoint/2010/main" val="1431238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Arial" panose="020B0604020202020204" pitchFamily="34" charset="0"/>
                <a:cs typeface="Arial" panose="020B0604020202020204" pitchFamily="34" charset="0"/>
              </a:rPr>
              <a:t>www.nam.ac.uk/explore/korean-war</a:t>
            </a:r>
          </a:p>
          <a:p>
            <a:endParaRPr lang="en-US" dirty="0"/>
          </a:p>
        </p:txBody>
      </p:sp>
      <p:sp>
        <p:nvSpPr>
          <p:cNvPr id="4" name="Slide Number Placeholder 3"/>
          <p:cNvSpPr>
            <a:spLocks noGrp="1"/>
          </p:cNvSpPr>
          <p:nvPr>
            <p:ph type="sldNum" sz="quarter" idx="10"/>
          </p:nvPr>
        </p:nvSpPr>
        <p:spPr/>
        <p:txBody>
          <a:bodyPr/>
          <a:lstStyle/>
          <a:p>
            <a:fld id="{1CB93A2A-0A60-9E4C-B30E-C3D88B0E381D}" type="slidenum">
              <a:rPr lang="en-US" smtClean="0"/>
              <a:t>6</a:t>
            </a:fld>
            <a:endParaRPr lang="en-US"/>
          </a:p>
        </p:txBody>
      </p:sp>
    </p:spTree>
    <p:extLst>
      <p:ext uri="{BB962C8B-B14F-4D97-AF65-F5344CB8AC3E}">
        <p14:creationId xmlns:p14="http://schemas.microsoft.com/office/powerpoint/2010/main" val="1008292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B93A2A-0A60-9E4C-B30E-C3D88B0E381D}" type="slidenum">
              <a:rPr lang="en-US" smtClean="0"/>
              <a:t>7</a:t>
            </a:fld>
            <a:endParaRPr lang="en-US"/>
          </a:p>
        </p:txBody>
      </p:sp>
    </p:spTree>
    <p:extLst>
      <p:ext uri="{BB962C8B-B14F-4D97-AF65-F5344CB8AC3E}">
        <p14:creationId xmlns:p14="http://schemas.microsoft.com/office/powerpoint/2010/main" val="644791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Image courtesy of the National Army Museum, London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Arial" panose="020B0604020202020204" pitchFamily="34" charset="0"/>
                <a:cs typeface="Arial" panose="020B0604020202020204" pitchFamily="34" charset="0"/>
              </a:rPr>
              <a:t>https</a:t>
            </a:r>
            <a:r>
              <a:rPr lang="en-GB" sz="1200" dirty="0">
                <a:latin typeface="Arial" panose="020B0604020202020204" pitchFamily="34" charset="0"/>
                <a:cs typeface="Arial" panose="020B0604020202020204" pitchFamily="34" charset="0"/>
              </a:rPr>
              <a:t>://collection.nam.ac.uk/detail.php?acc=1992-08-61-141</a:t>
            </a:r>
          </a:p>
          <a:p>
            <a:endParaRPr lang="en-GB" dirty="0"/>
          </a:p>
          <a:p>
            <a:endParaRPr lang="en-GB" dirty="0"/>
          </a:p>
        </p:txBody>
      </p:sp>
      <p:sp>
        <p:nvSpPr>
          <p:cNvPr id="4" name="Slide Number Placeholder 3"/>
          <p:cNvSpPr>
            <a:spLocks noGrp="1"/>
          </p:cNvSpPr>
          <p:nvPr>
            <p:ph type="sldNum" sz="quarter" idx="10"/>
          </p:nvPr>
        </p:nvSpPr>
        <p:spPr/>
        <p:txBody>
          <a:bodyPr/>
          <a:lstStyle/>
          <a:p>
            <a:fld id="{1CB93A2A-0A60-9E4C-B30E-C3D88B0E381D}" type="slidenum">
              <a:rPr lang="en-US" smtClean="0"/>
              <a:t>8</a:t>
            </a:fld>
            <a:endParaRPr lang="en-US"/>
          </a:p>
        </p:txBody>
      </p:sp>
    </p:spTree>
    <p:extLst>
      <p:ext uri="{BB962C8B-B14F-4D97-AF65-F5344CB8AC3E}">
        <p14:creationId xmlns:p14="http://schemas.microsoft.com/office/powerpoint/2010/main" val="751355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Video: www.youtube.com/watch?v=Sps2GOHZtkg</a:t>
            </a:r>
          </a:p>
          <a:p>
            <a:endParaRPr lang="en-US" dirty="0"/>
          </a:p>
        </p:txBody>
      </p:sp>
      <p:sp>
        <p:nvSpPr>
          <p:cNvPr id="4" name="Slide Number Placeholder 3"/>
          <p:cNvSpPr>
            <a:spLocks noGrp="1"/>
          </p:cNvSpPr>
          <p:nvPr>
            <p:ph type="sldNum" sz="quarter" idx="10"/>
          </p:nvPr>
        </p:nvSpPr>
        <p:spPr/>
        <p:txBody>
          <a:bodyPr/>
          <a:lstStyle/>
          <a:p>
            <a:fld id="{1CB93A2A-0A60-9E4C-B30E-C3D88B0E381D}" type="slidenum">
              <a:rPr lang="en-US" smtClean="0"/>
              <a:t>9</a:t>
            </a:fld>
            <a:endParaRPr lang="en-US"/>
          </a:p>
        </p:txBody>
      </p:sp>
    </p:spTree>
    <p:extLst>
      <p:ext uri="{BB962C8B-B14F-4D97-AF65-F5344CB8AC3E}">
        <p14:creationId xmlns:p14="http://schemas.microsoft.com/office/powerpoint/2010/main" val="1465928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https://en.wikipedia.org/wiki/File:Korea_Medaille_van_de_Verenigde_Naties.jpg</a:t>
            </a:r>
          </a:p>
        </p:txBody>
      </p:sp>
      <p:sp>
        <p:nvSpPr>
          <p:cNvPr id="4" name="Slide Number Placeholder 3"/>
          <p:cNvSpPr>
            <a:spLocks noGrp="1"/>
          </p:cNvSpPr>
          <p:nvPr>
            <p:ph type="sldNum" sz="quarter" idx="5"/>
          </p:nvPr>
        </p:nvSpPr>
        <p:spPr/>
        <p:txBody>
          <a:bodyPr/>
          <a:lstStyle/>
          <a:p>
            <a:fld id="{1CB93A2A-0A60-9E4C-B30E-C3D88B0E381D}" type="slidenum">
              <a:rPr lang="en-US" smtClean="0"/>
              <a:t>10</a:t>
            </a:fld>
            <a:endParaRPr lang="en-US"/>
          </a:p>
        </p:txBody>
      </p:sp>
    </p:spTree>
    <p:extLst>
      <p:ext uri="{BB962C8B-B14F-4D97-AF65-F5344CB8AC3E}">
        <p14:creationId xmlns:p14="http://schemas.microsoft.com/office/powerpoint/2010/main" val="959358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www.youtube.com/watch?v=MEh5L9bgHf8 12 mins 57 secs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CB93A2A-0A60-9E4C-B30E-C3D88B0E381D}" type="slidenum">
              <a:rPr lang="en-US" smtClean="0"/>
              <a:t>11</a:t>
            </a:fld>
            <a:endParaRPr lang="en-US"/>
          </a:p>
        </p:txBody>
      </p:sp>
    </p:spTree>
    <p:extLst>
      <p:ext uri="{BB962C8B-B14F-4D97-AF65-F5344CB8AC3E}">
        <p14:creationId xmlns:p14="http://schemas.microsoft.com/office/powerpoint/2010/main" val="1363193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3959087" y="6356350"/>
            <a:ext cx="4648200" cy="365125"/>
          </a:xfrm>
          <a:prstGeom prst="rect">
            <a:avLst/>
          </a:prstGeom>
        </p:spPr>
        <p:txBody>
          <a:bodyPr/>
          <a:lstStyle>
            <a:lvl1pPr>
              <a:defRPr>
                <a:latin typeface="Arial" panose="020B0604020202020204" pitchFamily="34" charset="0"/>
                <a:cs typeface="Arial" panose="020B0604020202020204" pitchFamily="34" charset="0"/>
              </a:defRPr>
            </a:lvl1pPr>
          </a:lstStyle>
          <a:p>
            <a:pPr algn="ctr"/>
            <a:fld id="{91DB7F08-A76A-C04F-AC2D-B8A23795015F}" type="slidenum">
              <a:rPr lang="en-US" smtClean="0"/>
              <a:pPr algn="ctr"/>
              <a:t>‹#›</a:t>
            </a:fld>
            <a:endParaRPr lang="en-US" dirty="0"/>
          </a:p>
        </p:txBody>
      </p:sp>
      <p:sp>
        <p:nvSpPr>
          <p:cNvPr id="7" name="Title Placeholder 1"/>
          <p:cNvSpPr>
            <a:spLocks noGrp="1"/>
          </p:cNvSpPr>
          <p:nvPr>
            <p:ph type="title"/>
          </p:nvPr>
        </p:nvSpPr>
        <p:spPr>
          <a:xfrm>
            <a:off x="720000" y="360000"/>
            <a:ext cx="10515600" cy="1325563"/>
          </a:xfrm>
          <a:prstGeom prst="rect">
            <a:avLst/>
          </a:prstGeom>
        </p:spPr>
        <p:txBody>
          <a:bodyPr vert="horz" lIns="0" tIns="0" rIns="0" bIns="0" rtlCol="0" anchor="t" anchorCtr="0">
            <a:normAutofit/>
          </a:bodyPr>
          <a:lstStyle/>
          <a:p>
            <a:r>
              <a:rPr lang="en-US" dirty="0"/>
              <a:t>Click to edit Master title style</a:t>
            </a:r>
          </a:p>
        </p:txBody>
      </p:sp>
      <p:sp>
        <p:nvSpPr>
          <p:cNvPr id="8" name="Text Placeholder 2"/>
          <p:cNvSpPr>
            <a:spLocks noGrp="1"/>
          </p:cNvSpPr>
          <p:nvPr>
            <p:ph idx="1"/>
          </p:nvPr>
        </p:nvSpPr>
        <p:spPr>
          <a:xfrm>
            <a:off x="720000" y="1620000"/>
            <a:ext cx="10515600" cy="435133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242786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62A55CFA-19C1-4766-B625-9C7B34FF4224}"/>
              </a:ext>
            </a:extLst>
          </p:cNvPr>
          <p:cNvSpPr txBox="1"/>
          <p:nvPr userDrawn="1"/>
        </p:nvSpPr>
        <p:spPr>
          <a:xfrm>
            <a:off x="140434" y="6394536"/>
            <a:ext cx="7148946" cy="276999"/>
          </a:xfrm>
          <a:prstGeom prst="rect">
            <a:avLst/>
          </a:prstGeom>
          <a:noFill/>
        </p:spPr>
        <p:txBody>
          <a:bodyPr wrap="square" rtlCol="0">
            <a:spAutoFit/>
          </a:bodyPr>
          <a:lstStyle/>
          <a:p>
            <a:r>
              <a:rPr lang="en-US" sz="1200" dirty="0">
                <a:latin typeface="Arial Rounded MT" charset="0"/>
                <a:ea typeface="Arial Rounded MT" charset="0"/>
                <a:cs typeface="Arial Rounded MT" charset="0"/>
              </a:rPr>
              <a:t>Exploring and Teaching the Korean War </a:t>
            </a:r>
            <a:r>
              <a:rPr lang="en-US" sz="1200" dirty="0">
                <a:solidFill>
                  <a:schemeClr val="accent5">
                    <a:lumMod val="75000"/>
                  </a:schemeClr>
                </a:solidFill>
                <a:latin typeface="Arial Rounded MT" charset="0"/>
                <a:ea typeface="Arial Rounded MT" charset="0"/>
                <a:cs typeface="Arial Rounded MT" charset="0"/>
              </a:rPr>
              <a:t>| Lesson 2.1</a:t>
            </a:r>
          </a:p>
        </p:txBody>
      </p:sp>
      <p:pic>
        <p:nvPicPr>
          <p:cNvPr id="8" name="Picture 7">
            <a:extLst>
              <a:ext uri="{FF2B5EF4-FFF2-40B4-BE49-F238E27FC236}">
                <a16:creationId xmlns:a16="http://schemas.microsoft.com/office/drawing/2014/main" id="{4D5294E6-D97D-4975-BA83-6E167677D1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97553" y="6155943"/>
            <a:ext cx="1244600" cy="413502"/>
          </a:xfrm>
          <a:prstGeom prst="rect">
            <a:avLst/>
          </a:prstGeom>
        </p:spPr>
      </p:pic>
      <p:sp>
        <p:nvSpPr>
          <p:cNvPr id="10" name="Rectangle 9"/>
          <p:cNvSpPr/>
          <p:nvPr userDrawn="1"/>
        </p:nvSpPr>
        <p:spPr>
          <a:xfrm>
            <a:off x="0" y="6729881"/>
            <a:ext cx="12192000" cy="13349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B5ACF4D3-707B-4846-A396-9203D543B6D4}"/>
              </a:ext>
            </a:extLst>
          </p:cNvPr>
          <p:cNvSpPr>
            <a:spLocks noGrp="1"/>
          </p:cNvSpPr>
          <p:nvPr>
            <p:ph type="sldNum" sz="quarter" idx="4"/>
          </p:nvPr>
        </p:nvSpPr>
        <p:spPr>
          <a:xfrm>
            <a:off x="3959087" y="6356350"/>
            <a:ext cx="4648200" cy="365125"/>
          </a:xfrm>
          <a:prstGeom prst="rect">
            <a:avLst/>
          </a:prstGeom>
        </p:spPr>
        <p:txBody>
          <a:bodyPr/>
          <a:lstStyle>
            <a:lvl1pPr>
              <a:defRPr>
                <a:latin typeface="Arial" panose="020B0604020202020204" pitchFamily="34" charset="0"/>
                <a:cs typeface="Arial" panose="020B0604020202020204" pitchFamily="34" charset="0"/>
              </a:defRPr>
            </a:lvl1pPr>
          </a:lstStyle>
          <a:p>
            <a:pPr algn="ctr"/>
            <a:fld id="{91DB7F08-A76A-C04F-AC2D-B8A23795015F}" type="slidenum">
              <a:rPr lang="en-US" smtClean="0"/>
              <a:pPr algn="ctr"/>
              <a:t>‹#›</a:t>
            </a:fld>
            <a:endParaRPr lang="en-US" dirty="0"/>
          </a:p>
        </p:txBody>
      </p:sp>
      <p:pic>
        <p:nvPicPr>
          <p:cNvPr id="13" name="Picture 12">
            <a:extLst>
              <a:ext uri="{FF2B5EF4-FFF2-40B4-BE49-F238E27FC236}">
                <a16:creationId xmlns:a16="http://schemas.microsoft.com/office/drawing/2014/main" id="{8CEB733F-B141-6D47-BAC7-E1160A5F5EFB}"/>
              </a:ext>
            </a:extLst>
          </p:cNvPr>
          <p:cNvPicPr>
            <a:picLocks noChangeAspect="1"/>
          </p:cNvPicPr>
          <p:nvPr userDrawn="1"/>
        </p:nvPicPr>
        <p:blipFill>
          <a:blip r:embed="rId4"/>
          <a:stretch>
            <a:fillRect/>
          </a:stretch>
        </p:blipFill>
        <p:spPr>
          <a:xfrm>
            <a:off x="10051072" y="5863414"/>
            <a:ext cx="1087384" cy="713231"/>
          </a:xfrm>
          <a:prstGeom prst="rect">
            <a:avLst/>
          </a:prstGeom>
        </p:spPr>
      </p:pic>
      <p:pic>
        <p:nvPicPr>
          <p:cNvPr id="14" name="Picture 13">
            <a:extLst>
              <a:ext uri="{FF2B5EF4-FFF2-40B4-BE49-F238E27FC236}">
                <a16:creationId xmlns:a16="http://schemas.microsoft.com/office/drawing/2014/main" id="{B137FA73-501E-3F41-BF29-D7057F56C3B8}"/>
              </a:ext>
            </a:extLst>
          </p:cNvPr>
          <p:cNvPicPr>
            <a:picLocks noChangeAspect="1"/>
          </p:cNvPicPr>
          <p:nvPr userDrawn="1"/>
        </p:nvPicPr>
        <p:blipFill>
          <a:blip r:embed="rId5"/>
          <a:stretch>
            <a:fillRect/>
          </a:stretch>
        </p:blipFill>
        <p:spPr>
          <a:xfrm>
            <a:off x="11396558" y="5888677"/>
            <a:ext cx="568569" cy="687968"/>
          </a:xfrm>
          <a:prstGeom prst="rect">
            <a:avLst/>
          </a:prstGeom>
        </p:spPr>
      </p:pic>
    </p:spTree>
    <p:extLst>
      <p:ext uri="{BB962C8B-B14F-4D97-AF65-F5344CB8AC3E}">
        <p14:creationId xmlns:p14="http://schemas.microsoft.com/office/powerpoint/2010/main" val="1267814424"/>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l" defTabSz="914400" rtl="0" eaLnBrk="1" latinLnBrk="0" hangingPunct="1">
        <a:lnSpc>
          <a:spcPct val="90000"/>
        </a:lnSpc>
        <a:spcBef>
          <a:spcPct val="0"/>
        </a:spcBef>
        <a:buNone/>
        <a:defRPr sz="4400" b="1"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nam.ac.uk/online-collection/images/960/96000-96999/96508.jp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s://www.youtube.com/watch?v=Sps2GOHZtk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nam.ac.uk/online-collection/images/960/96000-96999/96508.jpg"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Sps2GOHZtk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hyperlink" Target="http://www.youtube.com/watch?v=Sps2GOHZtkg"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966043"/>
            <a:ext cx="4497457" cy="3855740"/>
          </a:xfrm>
        </p:spPr>
        <p:txBody>
          <a:bodyPr>
            <a:noAutofit/>
          </a:bodyPr>
          <a:lstStyle/>
          <a:p>
            <a:pPr defTabSz="501650"/>
            <a:r>
              <a:rPr lang="en-GB" dirty="0">
                <a:latin typeface="Arial" panose="020B0604020202020204" pitchFamily="34" charset="0"/>
                <a:cs typeface="Arial" panose="020B0604020202020204" pitchFamily="34" charset="0"/>
              </a:rPr>
              <a:t>Enquiry 2 </a:t>
            </a:r>
            <a:br>
              <a:rPr lang="en-GB" dirty="0">
                <a:latin typeface="Arial" panose="020B0604020202020204" pitchFamily="34" charset="0"/>
                <a:cs typeface="Arial" panose="020B0604020202020204" pitchFamily="34" charset="0"/>
              </a:rPr>
            </a:br>
            <a:r>
              <a:rPr lang="en-GB" b="1" dirty="0">
                <a:solidFill>
                  <a:schemeClr val="accent1">
                    <a:lumMod val="75000"/>
                  </a:schemeClr>
                </a:solidFill>
              </a:rPr>
              <a:t>A forgotten war? </a:t>
            </a:r>
            <a:br>
              <a:rPr lang="en-GB" b="1" dirty="0">
                <a:solidFill>
                  <a:schemeClr val="accent1">
                    <a:lumMod val="75000"/>
                  </a:schemeClr>
                </a:solidFill>
              </a:rPr>
            </a:br>
            <a:r>
              <a:rPr lang="en-GB" b="1" dirty="0"/>
              <a:t>Unearthing the voices of British veterans of the Korean War</a:t>
            </a:r>
            <a:br>
              <a:rPr lang="en-US" altLang="fr-FR" b="1" dirty="0">
                <a:solidFill>
                  <a:srgbClr val="000000"/>
                </a:solidFill>
                <a:latin typeface="Arial" panose="020B0604020202020204" pitchFamily="34" charset="0"/>
                <a:cs typeface="Arial" panose="020B0604020202020204" pitchFamily="34" charset="0"/>
                <a:sym typeface="Helvetica Neue Medium" pitchFamily="-93" charset="0"/>
              </a:rPr>
            </a:br>
            <a:endParaRPr lang="en-US" dirty="0"/>
          </a:p>
        </p:txBody>
      </p:sp>
      <p:sp>
        <p:nvSpPr>
          <p:cNvPr id="3" name="Slide Number Placeholder 2">
            <a:extLst>
              <a:ext uri="{FF2B5EF4-FFF2-40B4-BE49-F238E27FC236}">
                <a16:creationId xmlns:a16="http://schemas.microsoft.com/office/drawing/2014/main" id="{90F23978-66D4-F249-8F56-41B466011093}"/>
              </a:ext>
            </a:extLst>
          </p:cNvPr>
          <p:cNvSpPr>
            <a:spLocks noGrp="1"/>
          </p:cNvSpPr>
          <p:nvPr>
            <p:ph type="sldNum" sz="quarter" idx="12"/>
          </p:nvPr>
        </p:nvSpPr>
        <p:spPr/>
        <p:txBody>
          <a:bodyPr/>
          <a:lstStyle/>
          <a:p>
            <a:pPr algn="ctr"/>
            <a:fld id="{91DB7F08-A76A-C04F-AC2D-B8A23795015F}" type="slidenum">
              <a:rPr lang="en-US" smtClean="0"/>
              <a:pPr algn="ctr"/>
              <a:t>1</a:t>
            </a:fld>
            <a:endParaRPr lang="en-US" dirty="0"/>
          </a:p>
        </p:txBody>
      </p:sp>
      <p:pic>
        <p:nvPicPr>
          <p:cNvPr id="4" name="Picture 3" descr="The grave of Private J Sharpe, The South Staffordshire Regiment">
            <a:hlinkClick r:id="rId3"/>
            <a:extLst>
              <a:ext uri="{FF2B5EF4-FFF2-40B4-BE49-F238E27FC236}">
                <a16:creationId xmlns:a16="http://schemas.microsoft.com/office/drawing/2014/main" id="{DE0A76F5-8DF1-4134-8675-738CF062148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084357" y="969600"/>
            <a:ext cx="5806305" cy="4283718"/>
          </a:xfrm>
          <a:prstGeom prst="rect">
            <a:avLst/>
          </a:prstGeom>
          <a:noFill/>
          <a:ln>
            <a:noFill/>
          </a:ln>
        </p:spPr>
      </p:pic>
    </p:spTree>
    <p:extLst>
      <p:ext uri="{BB962C8B-B14F-4D97-AF65-F5344CB8AC3E}">
        <p14:creationId xmlns:p14="http://schemas.microsoft.com/office/powerpoint/2010/main" val="2118818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ow might the vote affect these key areas of life?"/>
          <p:cNvSpPr txBox="1">
            <a:spLocks/>
          </p:cNvSpPr>
          <p:nvPr/>
        </p:nvSpPr>
        <p:spPr>
          <a:xfrm>
            <a:off x="720000" y="1978635"/>
            <a:ext cx="5040719" cy="1593463"/>
          </a:xfrm>
          <a:prstGeom prst="rect">
            <a:avLst/>
          </a:prstGeom>
        </p:spPr>
        <p:txBody>
          <a:bodyPr lIns="0" tIns="0" rIns="0" bIns="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dirty="0">
                <a:latin typeface="Arial" panose="020B0604020202020204" pitchFamily="34" charset="0"/>
                <a:cs typeface="Arial" panose="020B0604020202020204" pitchFamily="34" charset="0"/>
              </a:rPr>
              <a:t>Read what the veterans say on Resource sheet 2.1A.</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Fill in the table about your findings.</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6022" y="1715038"/>
            <a:ext cx="2837925" cy="4090703"/>
          </a:xfrm>
          <a:prstGeom prst="rect">
            <a:avLst/>
          </a:prstGeom>
        </p:spPr>
      </p:pic>
      <p:sp>
        <p:nvSpPr>
          <p:cNvPr id="3" name="Slide Number Placeholder 2">
            <a:extLst>
              <a:ext uri="{FF2B5EF4-FFF2-40B4-BE49-F238E27FC236}">
                <a16:creationId xmlns:a16="http://schemas.microsoft.com/office/drawing/2014/main" id="{EE922071-534E-B242-9EE2-9140D19F2E4A}"/>
              </a:ext>
            </a:extLst>
          </p:cNvPr>
          <p:cNvSpPr>
            <a:spLocks noGrp="1"/>
          </p:cNvSpPr>
          <p:nvPr>
            <p:ph type="sldNum" sz="quarter" idx="12"/>
          </p:nvPr>
        </p:nvSpPr>
        <p:spPr/>
        <p:txBody>
          <a:bodyPr/>
          <a:lstStyle/>
          <a:p>
            <a:pPr algn="ctr"/>
            <a:fld id="{91DB7F08-A76A-C04F-AC2D-B8A23795015F}" type="slidenum">
              <a:rPr lang="en-US" smtClean="0"/>
              <a:pPr algn="ctr"/>
              <a:t>10</a:t>
            </a:fld>
            <a:endParaRPr lang="en-US" dirty="0"/>
          </a:p>
        </p:txBody>
      </p:sp>
      <p:sp>
        <p:nvSpPr>
          <p:cNvPr id="12" name="Title 1">
            <a:extLst>
              <a:ext uri="{FF2B5EF4-FFF2-40B4-BE49-F238E27FC236}">
                <a16:creationId xmlns:a16="http://schemas.microsoft.com/office/drawing/2014/main" id="{F1B2791D-8DF2-4A89-BC93-16D91E0DC7FC}"/>
              </a:ext>
            </a:extLst>
          </p:cNvPr>
          <p:cNvSpPr txBox="1">
            <a:spLocks/>
          </p:cNvSpPr>
          <p:nvPr/>
        </p:nvSpPr>
        <p:spPr>
          <a:xfrm>
            <a:off x="720001" y="360000"/>
            <a:ext cx="10844982" cy="132556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b="1" kern="1200">
                <a:solidFill>
                  <a:schemeClr val="tx1"/>
                </a:solidFill>
                <a:latin typeface="Arial" charset="0"/>
                <a:ea typeface="Arial" charset="0"/>
                <a:cs typeface="Arial" charset="0"/>
              </a:defRPr>
            </a:lvl1pPr>
          </a:lstStyle>
          <a:p>
            <a:r>
              <a:rPr lang="en-GB" dirty="0">
                <a:latin typeface="Arial" panose="020B0604020202020204" pitchFamily="34" charset="0"/>
                <a:cs typeface="Arial" panose="020B0604020202020204" pitchFamily="34" charset="0"/>
              </a:rPr>
              <a:t>What do British veterans say about the Korean War?</a:t>
            </a:r>
            <a:endParaRPr lang="en-US" dirty="0"/>
          </a:p>
        </p:txBody>
      </p:sp>
    </p:spTree>
    <p:extLst>
      <p:ext uri="{BB962C8B-B14F-4D97-AF65-F5344CB8AC3E}">
        <p14:creationId xmlns:p14="http://schemas.microsoft.com/office/powerpoint/2010/main" val="2087239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360000"/>
            <a:ext cx="9788761" cy="1049859"/>
          </a:xfrm>
        </p:spPr>
        <p:txBody>
          <a:bodyPr>
            <a:noAutofit/>
          </a:bodyPr>
          <a:lstStyle/>
          <a:p>
            <a:r>
              <a:rPr lang="en-GB" dirty="0">
                <a:latin typeface="Arial" panose="020B0604020202020204" pitchFamily="34" charset="0"/>
                <a:cs typeface="Arial" panose="020B0604020202020204" pitchFamily="34" charset="0"/>
              </a:rPr>
              <a:t>Who </a:t>
            </a:r>
            <a:r>
              <a:rPr lang="en-GB"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does</a:t>
            </a:r>
            <a:r>
              <a:rPr lang="en-GB" dirty="0">
                <a:latin typeface="Arial" panose="020B0604020202020204" pitchFamily="34" charset="0"/>
                <a:cs typeface="Arial" panose="020B0604020202020204" pitchFamily="34" charset="0"/>
              </a:rPr>
              <a:t> remember the Korean War and how?</a:t>
            </a:r>
            <a:br>
              <a:rPr lang="en-US" altLang="fr-FR" b="1" dirty="0">
                <a:latin typeface="Arial" panose="020B0604020202020204" pitchFamily="34" charset="0"/>
                <a:ea typeface="ＭＳ Ｐゴシック" panose="020B0600070205080204" pitchFamily="34" charset="-128"/>
                <a:cs typeface="Arial" panose="020B0604020202020204" pitchFamily="34" charset="0"/>
              </a:rPr>
            </a:br>
            <a:endParaRPr lang="en-US" dirty="0"/>
          </a:p>
        </p:txBody>
      </p:sp>
      <p:sp>
        <p:nvSpPr>
          <p:cNvPr id="5" name="Rectangle"/>
          <p:cNvSpPr>
            <a:spLocks noChangeArrowheads="1"/>
          </p:cNvSpPr>
          <p:nvPr/>
        </p:nvSpPr>
        <p:spPr bwMode="auto">
          <a:xfrm>
            <a:off x="720001" y="1936890"/>
            <a:ext cx="7105838" cy="4314574"/>
          </a:xfrm>
          <a:prstGeom prst="rect">
            <a:avLst/>
          </a:prstGeom>
          <a:noFill/>
          <a:ln>
            <a:noFill/>
          </a:ln>
        </p:spPr>
        <p:txBody>
          <a:bodyPr lIns="0" tIns="0" rIns="0" bIns="50800" anchor="t" anchorCtr="0"/>
          <a:lstStyle>
            <a:lvl1pPr marL="538163" indent="-538163" eaLnBrk="0" hangingPunct="0">
              <a:defRPr sz="3600">
                <a:solidFill>
                  <a:schemeClr val="tx1"/>
                </a:solidFill>
                <a:latin typeface="Helvetica Light" pitchFamily="-93" charset="0"/>
                <a:cs typeface="Helvetica Light" pitchFamily="-93" charset="0"/>
                <a:sym typeface="Helvetica Light" pitchFamily="-93" charset="0"/>
              </a:defRPr>
            </a:lvl1pPr>
            <a:lvl2pPr marL="37931725" indent="-37474525" eaLnBrk="0" hangingPunct="0">
              <a:defRPr sz="3600">
                <a:solidFill>
                  <a:schemeClr val="tx1"/>
                </a:solidFill>
                <a:latin typeface="Helvetica Light" pitchFamily="-93" charset="0"/>
                <a:cs typeface="Helvetica Light" pitchFamily="-93" charset="0"/>
                <a:sym typeface="Helvetica Light" pitchFamily="-93" charset="0"/>
              </a:defRPr>
            </a:lvl2pPr>
            <a:lvl3pPr eaLnBrk="0" hangingPunct="0">
              <a:defRPr sz="3600">
                <a:solidFill>
                  <a:schemeClr val="tx1"/>
                </a:solidFill>
                <a:latin typeface="Helvetica Light" pitchFamily="-93" charset="0"/>
                <a:cs typeface="Helvetica Light" pitchFamily="-93" charset="0"/>
                <a:sym typeface="Helvetica Light" pitchFamily="-93" charset="0"/>
              </a:defRPr>
            </a:lvl3pPr>
            <a:lvl4pPr eaLnBrk="0" hangingPunct="0">
              <a:defRPr sz="3600">
                <a:solidFill>
                  <a:schemeClr val="tx1"/>
                </a:solidFill>
                <a:latin typeface="Helvetica Light" pitchFamily="-93" charset="0"/>
                <a:cs typeface="Helvetica Light" pitchFamily="-93" charset="0"/>
                <a:sym typeface="Helvetica Light" pitchFamily="-93" charset="0"/>
              </a:defRPr>
            </a:lvl4pPr>
            <a:lvl5pPr eaLnBrk="0" hangingPunct="0">
              <a:defRPr sz="3600">
                <a:solidFill>
                  <a:schemeClr val="tx1"/>
                </a:solidFill>
                <a:latin typeface="Helvetica Light" pitchFamily="-93" charset="0"/>
                <a:cs typeface="Helvetica Light" pitchFamily="-93" charset="0"/>
                <a:sym typeface="Helvetica Light" pitchFamily="-93" charset="0"/>
              </a:defRPr>
            </a:lvl5pPr>
            <a:lvl6pPr indent="-914400" defTabSz="584200" eaLnBrk="0" fontAlgn="base" hangingPunct="0">
              <a:spcBef>
                <a:spcPct val="0"/>
              </a:spcBef>
              <a:spcAft>
                <a:spcPct val="0"/>
              </a:spcAft>
              <a:defRPr sz="3600">
                <a:solidFill>
                  <a:schemeClr val="tx1"/>
                </a:solidFill>
                <a:latin typeface="Helvetica Light" pitchFamily="-93" charset="0"/>
                <a:cs typeface="Helvetica Light" pitchFamily="-93" charset="0"/>
                <a:sym typeface="Helvetica Light" pitchFamily="-93" charset="0"/>
              </a:defRPr>
            </a:lvl6pPr>
            <a:lvl7pPr indent="-914400" defTabSz="584200" eaLnBrk="0" fontAlgn="base" hangingPunct="0">
              <a:spcBef>
                <a:spcPct val="0"/>
              </a:spcBef>
              <a:spcAft>
                <a:spcPct val="0"/>
              </a:spcAft>
              <a:defRPr sz="3600">
                <a:solidFill>
                  <a:schemeClr val="tx1"/>
                </a:solidFill>
                <a:latin typeface="Helvetica Light" pitchFamily="-93" charset="0"/>
                <a:cs typeface="Helvetica Light" pitchFamily="-93" charset="0"/>
                <a:sym typeface="Helvetica Light" pitchFamily="-93" charset="0"/>
              </a:defRPr>
            </a:lvl7pPr>
            <a:lvl8pPr indent="-914400" defTabSz="584200" eaLnBrk="0" fontAlgn="base" hangingPunct="0">
              <a:spcBef>
                <a:spcPct val="0"/>
              </a:spcBef>
              <a:spcAft>
                <a:spcPct val="0"/>
              </a:spcAft>
              <a:defRPr sz="3600">
                <a:solidFill>
                  <a:schemeClr val="tx1"/>
                </a:solidFill>
                <a:latin typeface="Helvetica Light" pitchFamily="-93" charset="0"/>
                <a:cs typeface="Helvetica Light" pitchFamily="-93" charset="0"/>
                <a:sym typeface="Helvetica Light" pitchFamily="-93" charset="0"/>
              </a:defRPr>
            </a:lvl8pPr>
            <a:lvl9pPr indent="-914400" defTabSz="584200" eaLnBrk="0" fontAlgn="base" hangingPunct="0">
              <a:spcBef>
                <a:spcPct val="0"/>
              </a:spcBef>
              <a:spcAft>
                <a:spcPct val="0"/>
              </a:spcAft>
              <a:defRPr sz="3600">
                <a:solidFill>
                  <a:schemeClr val="tx1"/>
                </a:solidFill>
                <a:latin typeface="Helvetica Light" pitchFamily="-93" charset="0"/>
                <a:cs typeface="Helvetica Light" pitchFamily="-93" charset="0"/>
                <a:sym typeface="Helvetica Light" pitchFamily="-93" charset="0"/>
              </a:defRPr>
            </a:lvl9pPr>
          </a:lstStyle>
          <a:p>
            <a:pPr marL="0" indent="0">
              <a:buNone/>
            </a:pPr>
            <a:r>
              <a:rPr lang="en-GB" sz="1800" dirty="0">
                <a:latin typeface="Arial" panose="020B0604020202020204" pitchFamily="34" charset="0"/>
                <a:cs typeface="Arial" panose="020B0604020202020204" pitchFamily="34" charset="0"/>
              </a:rPr>
              <a:t>This is a clip about Scottish veterans of the Korean War: </a:t>
            </a: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It was made in 2010 to mark the sixtieth anniversary of the Korean War. The main focus is on the story and the relatives of a veteran, </a:t>
            </a: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Danny McCafferty, who was killed in Korea.</a:t>
            </a:r>
          </a:p>
        </p:txBody>
      </p:sp>
      <p:sp>
        <p:nvSpPr>
          <p:cNvPr id="6" name="Content Placeholder 6">
            <a:extLst>
              <a:ext uri="{FF2B5EF4-FFF2-40B4-BE49-F238E27FC236}">
                <a16:creationId xmlns:a16="http://schemas.microsoft.com/office/drawing/2014/main" id="{4E917F83-BD8D-45D2-9763-EC7F864CD76B}"/>
              </a:ext>
            </a:extLst>
          </p:cNvPr>
          <p:cNvSpPr>
            <a:spLocks noGrp="1"/>
          </p:cNvSpPr>
          <p:nvPr>
            <p:ph sz="half" idx="4294967295"/>
          </p:nvPr>
        </p:nvSpPr>
        <p:spPr>
          <a:xfrm>
            <a:off x="7992094" y="1936890"/>
            <a:ext cx="3645506" cy="3617232"/>
          </a:xfrm>
          <a:prstGeom prst="rect">
            <a:avLst/>
          </a:prstGeom>
          <a:solidFill>
            <a:schemeClr val="accent5">
              <a:lumMod val="40000"/>
              <a:lumOff val="60000"/>
            </a:schemeClr>
          </a:solidFill>
          <a:ln>
            <a:noFill/>
          </a:ln>
        </p:spPr>
        <p:txBody>
          <a:bodyPr>
            <a:noAutofit/>
          </a:bodyPr>
          <a:lstStyle/>
          <a:p>
            <a:pPr marL="0" indent="0">
              <a:buNone/>
            </a:pPr>
            <a:r>
              <a:rPr lang="en-GB" sz="1800" dirty="0"/>
              <a:t>As you watch the clip, on Resource sheet 2.1B record what you learn about:</a:t>
            </a:r>
          </a:p>
          <a:p>
            <a:r>
              <a:rPr lang="en-GB" sz="1800" dirty="0"/>
              <a:t>Danny </a:t>
            </a:r>
            <a:r>
              <a:rPr lang="en-GB" sz="1800" dirty="0" err="1"/>
              <a:t>McCafferty</a:t>
            </a:r>
            <a:r>
              <a:rPr lang="en-GB" sz="1800" dirty="0"/>
              <a:t> </a:t>
            </a:r>
          </a:p>
          <a:p>
            <a:r>
              <a:rPr lang="en-GB" sz="1800" dirty="0"/>
              <a:t>The experiences of the veterans</a:t>
            </a:r>
          </a:p>
          <a:p>
            <a:r>
              <a:rPr lang="en-GB" sz="1800" dirty="0"/>
              <a:t>Attitudes to the veterans in South Korea </a:t>
            </a:r>
          </a:p>
          <a:p>
            <a:r>
              <a:rPr lang="en-GB" sz="1800" dirty="0"/>
              <a:t>Whether the war is forgotten in South Korea</a:t>
            </a:r>
          </a:p>
          <a:p>
            <a:r>
              <a:rPr lang="en-GB" sz="1800" dirty="0"/>
              <a:t>Any other aspects of the war</a:t>
            </a:r>
          </a:p>
        </p:txBody>
      </p:sp>
      <p:sp>
        <p:nvSpPr>
          <p:cNvPr id="3" name="Slide Number Placeholder 2">
            <a:extLst>
              <a:ext uri="{FF2B5EF4-FFF2-40B4-BE49-F238E27FC236}">
                <a16:creationId xmlns:a16="http://schemas.microsoft.com/office/drawing/2014/main" id="{03089022-C5C9-AA43-A25F-3738FCF3D1A0}"/>
              </a:ext>
            </a:extLst>
          </p:cNvPr>
          <p:cNvSpPr>
            <a:spLocks noGrp="1"/>
          </p:cNvSpPr>
          <p:nvPr>
            <p:ph type="sldNum" sz="quarter" idx="12"/>
          </p:nvPr>
        </p:nvSpPr>
        <p:spPr/>
        <p:txBody>
          <a:bodyPr/>
          <a:lstStyle/>
          <a:p>
            <a:pPr algn="ctr"/>
            <a:fld id="{91DB7F08-A76A-C04F-AC2D-B8A23795015F}" type="slidenum">
              <a:rPr lang="en-US" smtClean="0"/>
              <a:pPr algn="ctr"/>
              <a:t>11</a:t>
            </a:fld>
            <a:endParaRPr lang="en-US" dirty="0"/>
          </a:p>
        </p:txBody>
      </p:sp>
      <p:grpSp>
        <p:nvGrpSpPr>
          <p:cNvPr id="4" name="Group 3">
            <a:extLst>
              <a:ext uri="{FF2B5EF4-FFF2-40B4-BE49-F238E27FC236}">
                <a16:creationId xmlns:a16="http://schemas.microsoft.com/office/drawing/2014/main" id="{D798315B-C446-804A-8880-6EE85123DCB5}"/>
              </a:ext>
            </a:extLst>
          </p:cNvPr>
          <p:cNvGrpSpPr/>
          <p:nvPr/>
        </p:nvGrpSpPr>
        <p:grpSpPr>
          <a:xfrm>
            <a:off x="719999" y="3124391"/>
            <a:ext cx="5440771" cy="2830845"/>
            <a:chOff x="719999" y="3113132"/>
            <a:chExt cx="5440771" cy="2830845"/>
          </a:xfrm>
        </p:grpSpPr>
        <p:pic>
          <p:nvPicPr>
            <p:cNvPr id="7" name="Picture 6">
              <a:extLst>
                <a:ext uri="{FF2B5EF4-FFF2-40B4-BE49-F238E27FC236}">
                  <a16:creationId xmlns:a16="http://schemas.microsoft.com/office/drawing/2014/main" id="{7709C837-9883-3440-A90B-30DCBA2E4DCE}"/>
                </a:ext>
              </a:extLst>
            </p:cNvPr>
            <p:cNvPicPr/>
            <p:nvPr/>
          </p:nvPicPr>
          <p:blipFill>
            <a:blip r:embed="rId3">
              <a:extLst>
                <a:ext uri="{28A0092B-C50C-407E-A947-70E740481C1C}">
                  <a14:useLocalDpi xmlns:a14="http://schemas.microsoft.com/office/drawing/2010/main" val="0"/>
                </a:ext>
              </a:extLst>
            </a:blip>
            <a:stretch>
              <a:fillRect/>
            </a:stretch>
          </p:blipFill>
          <p:spPr>
            <a:xfrm>
              <a:off x="719999" y="3113132"/>
              <a:ext cx="5440771" cy="2830845"/>
            </a:xfrm>
            <a:prstGeom prst="rect">
              <a:avLst/>
            </a:prstGeom>
          </p:spPr>
        </p:pic>
        <p:sp>
          <p:nvSpPr>
            <p:cNvPr id="8" name="Action Button: Forward or Next 7">
              <a:hlinkClick r:id="rId4" highlightClick="1"/>
              <a:extLst>
                <a:ext uri="{FF2B5EF4-FFF2-40B4-BE49-F238E27FC236}">
                  <a16:creationId xmlns:a16="http://schemas.microsoft.com/office/drawing/2014/main" id="{1CE1772F-052C-F243-8C33-4015E63BCAA8}"/>
                </a:ext>
              </a:extLst>
            </p:cNvPr>
            <p:cNvSpPr/>
            <p:nvPr/>
          </p:nvSpPr>
          <p:spPr>
            <a:xfrm>
              <a:off x="2916671" y="4007346"/>
              <a:ext cx="1042416" cy="1042416"/>
            </a:xfrm>
            <a:prstGeom prst="actionButtonForwardNex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64119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360000"/>
            <a:ext cx="4332060" cy="3057570"/>
          </a:xfrm>
        </p:spPr>
        <p:txBody>
          <a:bodyPr>
            <a:normAutofit/>
          </a:bodyPr>
          <a:lstStyle/>
          <a:p>
            <a:r>
              <a:rPr lang="en-GB" dirty="0">
                <a:latin typeface="Arial" panose="020B0604020202020204" pitchFamily="34" charset="0"/>
                <a:cs typeface="Arial" panose="020B0604020202020204" pitchFamily="34" charset="0"/>
              </a:rPr>
              <a:t>The Korean War Memorial in London</a:t>
            </a:r>
            <a:br>
              <a:rPr lang="en-US" altLang="fr-FR" b="1" dirty="0">
                <a:latin typeface="Arial" panose="020B0604020202020204" pitchFamily="34" charset="0"/>
                <a:ea typeface="ＭＳ Ｐゴシック" panose="020B0600070205080204" pitchFamily="34" charset="-128"/>
                <a:cs typeface="Arial" panose="020B0604020202020204" pitchFamily="34" charset="0"/>
              </a:rPr>
            </a:br>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8017" b="31137"/>
          <a:stretch/>
        </p:blipFill>
        <p:spPr>
          <a:xfrm>
            <a:off x="5326744" y="5109"/>
            <a:ext cx="6865256" cy="6852891"/>
          </a:xfrm>
          <a:prstGeom prst="rect">
            <a:avLst/>
          </a:prstGeom>
        </p:spPr>
      </p:pic>
      <p:sp>
        <p:nvSpPr>
          <p:cNvPr id="3" name="Slide Number Placeholder 2">
            <a:extLst>
              <a:ext uri="{FF2B5EF4-FFF2-40B4-BE49-F238E27FC236}">
                <a16:creationId xmlns:a16="http://schemas.microsoft.com/office/drawing/2014/main" id="{E6DF7954-5D82-124A-BF24-F84EEF634E1D}"/>
              </a:ext>
            </a:extLst>
          </p:cNvPr>
          <p:cNvSpPr>
            <a:spLocks noGrp="1"/>
          </p:cNvSpPr>
          <p:nvPr>
            <p:ph type="sldNum" sz="quarter" idx="12"/>
          </p:nvPr>
        </p:nvSpPr>
        <p:spPr/>
        <p:txBody>
          <a:bodyPr/>
          <a:lstStyle/>
          <a:p>
            <a:pPr algn="ctr"/>
            <a:fld id="{91DB7F08-A76A-C04F-AC2D-B8A23795015F}" type="slidenum">
              <a:rPr lang="en-US" smtClean="0"/>
              <a:pPr algn="ctr"/>
              <a:t>12</a:t>
            </a:fld>
            <a:endParaRPr lang="en-US" dirty="0"/>
          </a:p>
        </p:txBody>
      </p:sp>
    </p:spTree>
    <p:extLst>
      <p:ext uri="{BB962C8B-B14F-4D97-AF65-F5344CB8AC3E}">
        <p14:creationId xmlns:p14="http://schemas.microsoft.com/office/powerpoint/2010/main" val="1550928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latin typeface="Arial" panose="020B0604020202020204" pitchFamily="34" charset="0"/>
                <a:cs typeface="Arial" panose="020B0604020202020204" pitchFamily="34" charset="0"/>
              </a:rPr>
              <a:t>How should we view the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Korean War Memorial?</a:t>
            </a:r>
            <a:endParaRPr lang="en-US" dirty="0"/>
          </a:p>
        </p:txBody>
      </p:sp>
      <p:sp>
        <p:nvSpPr>
          <p:cNvPr id="6" name="TextBox 5"/>
          <p:cNvSpPr txBox="1"/>
          <p:nvPr/>
        </p:nvSpPr>
        <p:spPr>
          <a:xfrm>
            <a:off x="720000" y="1980000"/>
            <a:ext cx="7480300" cy="2215991"/>
          </a:xfrm>
          <a:prstGeom prst="rect">
            <a:avLst/>
          </a:prstGeom>
          <a:noFill/>
          <a:ln>
            <a:noFill/>
          </a:ln>
        </p:spPr>
        <p:txBody>
          <a:bodyPr wrap="square" lIns="0" tIns="0" rIns="0" bIns="0" rtlCol="0">
            <a:spAutoFit/>
          </a:bodyPr>
          <a:lstStyle/>
          <a:p>
            <a:r>
              <a:rPr lang="en-GB" sz="2400" dirty="0">
                <a:latin typeface="Arial" panose="020B0604020202020204" pitchFamily="34" charset="0"/>
                <a:cs typeface="Arial" panose="020B0604020202020204" pitchFamily="34" charset="0"/>
              </a:rPr>
              <a:t>In 2014, a £1 million memorial was built to the soldiers who died in the Korean War. It is between the Thames and the Ministry of Defence in London, which is already the site of other military tributes. </a:t>
            </a:r>
          </a:p>
          <a:p>
            <a:r>
              <a:rPr lang="en-GB" sz="2400" dirty="0">
                <a:latin typeface="Arial" panose="020B0604020202020204" pitchFamily="34" charset="0"/>
                <a:cs typeface="Arial" panose="020B0604020202020204" pitchFamily="34" charset="0"/>
              </a:rPr>
              <a:t>It was paid for by the South Korean government, and by Korean companies and Koreans living in Britain.</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7423" y="360000"/>
            <a:ext cx="3284216" cy="4378954"/>
          </a:xfrm>
          <a:prstGeom prst="rect">
            <a:avLst/>
          </a:prstGeom>
        </p:spPr>
      </p:pic>
      <p:sp>
        <p:nvSpPr>
          <p:cNvPr id="8" name="TextBox 7">
            <a:extLst>
              <a:ext uri="{FF2B5EF4-FFF2-40B4-BE49-F238E27FC236}">
                <a16:creationId xmlns:a16="http://schemas.microsoft.com/office/drawing/2014/main" id="{590335B6-B50F-498D-BF4F-B299665C789B}"/>
              </a:ext>
            </a:extLst>
          </p:cNvPr>
          <p:cNvSpPr txBox="1"/>
          <p:nvPr/>
        </p:nvSpPr>
        <p:spPr>
          <a:xfrm>
            <a:off x="720000" y="4364990"/>
            <a:ext cx="7480300" cy="1938992"/>
          </a:xfrm>
          <a:prstGeom prst="rect">
            <a:avLst/>
          </a:prstGeom>
          <a:solidFill>
            <a:schemeClr val="accent5">
              <a:lumMod val="40000"/>
              <a:lumOff val="60000"/>
            </a:schemeClr>
          </a:solidFill>
          <a:ln>
            <a:noFill/>
          </a:ln>
        </p:spPr>
        <p:txBody>
          <a:bodyPr wrap="square" rtlCol="0">
            <a:spAutoFit/>
          </a:bodyPr>
          <a:lstStyle/>
          <a:p>
            <a:r>
              <a:rPr lang="en-GB" sz="2000" dirty="0">
                <a:latin typeface="Arial" panose="020B0604020202020204" pitchFamily="34" charset="0"/>
                <a:cs typeface="Arial" panose="020B0604020202020204" pitchFamily="34" charset="0"/>
              </a:rPr>
              <a:t>How should we view this monument? As:</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a fitting tribute that should make all veterans happy?</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a reasonable start?</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too little, too late?</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something that should make the British government feel ashamed?</a:t>
            </a:r>
          </a:p>
        </p:txBody>
      </p:sp>
      <p:sp>
        <p:nvSpPr>
          <p:cNvPr id="2" name="Slide Number Placeholder 1">
            <a:extLst>
              <a:ext uri="{FF2B5EF4-FFF2-40B4-BE49-F238E27FC236}">
                <a16:creationId xmlns:a16="http://schemas.microsoft.com/office/drawing/2014/main" id="{F395A8B9-01B5-7547-8856-9D7F0C100AD9}"/>
              </a:ext>
            </a:extLst>
          </p:cNvPr>
          <p:cNvSpPr>
            <a:spLocks noGrp="1"/>
          </p:cNvSpPr>
          <p:nvPr>
            <p:ph type="sldNum" sz="quarter" idx="12"/>
          </p:nvPr>
        </p:nvSpPr>
        <p:spPr/>
        <p:txBody>
          <a:bodyPr/>
          <a:lstStyle/>
          <a:p>
            <a:pPr algn="ctr"/>
            <a:fld id="{91DB7F08-A76A-C04F-AC2D-B8A23795015F}" type="slidenum">
              <a:rPr lang="en-US" smtClean="0"/>
              <a:pPr algn="ctr"/>
              <a:t>13</a:t>
            </a:fld>
            <a:endParaRPr lang="en-US" dirty="0"/>
          </a:p>
        </p:txBody>
      </p:sp>
    </p:spTree>
    <p:extLst>
      <p:ext uri="{BB962C8B-B14F-4D97-AF65-F5344CB8AC3E}">
        <p14:creationId xmlns:p14="http://schemas.microsoft.com/office/powerpoint/2010/main" val="267765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What do historians say about why the Korean War has become forgotten?</a:t>
            </a:r>
            <a:endParaRPr lang="en-US" dirty="0"/>
          </a:p>
        </p:txBody>
      </p:sp>
      <p:pic>
        <p:nvPicPr>
          <p:cNvPr id="8"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797218" y="2376726"/>
            <a:ext cx="2388149" cy="2892516"/>
          </a:xfrm>
        </p:spPr>
      </p:pic>
      <p:sp>
        <p:nvSpPr>
          <p:cNvPr id="9" name="Rounded Rectangular Callout 8"/>
          <p:cNvSpPr/>
          <p:nvPr/>
        </p:nvSpPr>
        <p:spPr>
          <a:xfrm>
            <a:off x="438011" y="1764890"/>
            <a:ext cx="3740288" cy="1295400"/>
          </a:xfrm>
          <a:prstGeom prst="wedgeRoundRectCallout">
            <a:avLst>
              <a:gd name="adj1" fmla="val 65703"/>
              <a:gd name="adj2" fmla="val 73704"/>
              <a:gd name="adj3" fmla="val 16667"/>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The Korean War was largely viewed as a distant war on a little-known peninsula </a:t>
            </a:r>
            <a:endParaRPr lang="en-GB" dirty="0">
              <a:solidFill>
                <a:schemeClr val="tx1"/>
              </a:solidFill>
              <a:latin typeface="Arial" panose="020B0604020202020204" pitchFamily="34" charset="0"/>
              <a:cs typeface="Arial" panose="020B0604020202020204" pitchFamily="34" charset="0"/>
            </a:endParaRPr>
          </a:p>
        </p:txBody>
      </p:sp>
      <p:sp>
        <p:nvSpPr>
          <p:cNvPr id="10" name="Rounded Rectangular Callout 9"/>
          <p:cNvSpPr/>
          <p:nvPr/>
        </p:nvSpPr>
        <p:spPr>
          <a:xfrm>
            <a:off x="7550289" y="1685364"/>
            <a:ext cx="4203700" cy="1459563"/>
          </a:xfrm>
          <a:prstGeom prst="wedgeRoundRectCallout">
            <a:avLst>
              <a:gd name="adj1" fmla="val -68826"/>
              <a:gd name="adj2" fmla="val 64489"/>
              <a:gd name="adj3" fmla="val 16667"/>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The Second World War continued to exert a powerful grasp over national memory for the remainder of the century. </a:t>
            </a:r>
            <a:endParaRPr lang="en-GB" dirty="0">
              <a:solidFill>
                <a:schemeClr val="tx1"/>
              </a:solidFill>
              <a:latin typeface="Arial" panose="020B0604020202020204" pitchFamily="34" charset="0"/>
              <a:cs typeface="Arial" panose="020B0604020202020204" pitchFamily="34" charset="0"/>
            </a:endParaRPr>
          </a:p>
        </p:txBody>
      </p:sp>
      <p:sp>
        <p:nvSpPr>
          <p:cNvPr id="11" name="Rounded Rectangular Callout 10"/>
          <p:cNvSpPr/>
          <p:nvPr/>
        </p:nvSpPr>
        <p:spPr>
          <a:xfrm>
            <a:off x="355600" y="3456430"/>
            <a:ext cx="3822699" cy="2778216"/>
          </a:xfrm>
          <a:prstGeom prst="wedgeRoundRectCallout">
            <a:avLst>
              <a:gd name="adj1" fmla="val 68757"/>
              <a:gd name="adj2" fmla="val -31799"/>
              <a:gd name="adj3" fmla="val 16667"/>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The Korean War could not be used to support [a] notion of national identity. Rather than an ‘underdog’ triumphing over unquestionable ‘evil’, Britain had been a junior partner in a conflict whose aims, methods and outcomes had been at best unclear</a:t>
            </a:r>
            <a:endParaRPr lang="en-GB" dirty="0">
              <a:solidFill>
                <a:schemeClr val="tx1"/>
              </a:solidFill>
              <a:latin typeface="Arial" panose="020B0604020202020204" pitchFamily="34" charset="0"/>
              <a:cs typeface="Arial" panose="020B0604020202020204" pitchFamily="34" charset="0"/>
            </a:endParaRPr>
          </a:p>
        </p:txBody>
      </p:sp>
      <p:sp>
        <p:nvSpPr>
          <p:cNvPr id="12" name="Rounded Rectangular Callout 11"/>
          <p:cNvSpPr/>
          <p:nvPr/>
        </p:nvSpPr>
        <p:spPr>
          <a:xfrm>
            <a:off x="7743893" y="3503847"/>
            <a:ext cx="4070213" cy="2073993"/>
          </a:xfrm>
          <a:prstGeom prst="wedgeRoundRectCallout">
            <a:avLst>
              <a:gd name="adj1" fmla="val -70962"/>
              <a:gd name="adj2" fmla="val -36143"/>
              <a:gd name="adj3" fmla="val 16667"/>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In the early 1950s the image of the Second World War was solidifying as a morally unimpeachable conflict, where Britain had ‘stood alone’ in 1940 and eventually conquered tyranny</a:t>
            </a:r>
            <a:endParaRPr lang="en-GB" dirty="0">
              <a:solidFill>
                <a:schemeClr val="tx1"/>
              </a:solidFill>
              <a:latin typeface="Arial" panose="020B0604020202020204" pitchFamily="34" charset="0"/>
              <a:cs typeface="Arial" panose="020B0604020202020204" pitchFamily="34" charset="0"/>
            </a:endParaRPr>
          </a:p>
        </p:txBody>
      </p:sp>
      <p:sp>
        <p:nvSpPr>
          <p:cNvPr id="13" name="TextBox 12"/>
          <p:cNvSpPr txBox="1"/>
          <p:nvPr/>
        </p:nvSpPr>
        <p:spPr>
          <a:xfrm>
            <a:off x="4762773" y="5730417"/>
            <a:ext cx="2362201" cy="400110"/>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Dr Grace </a:t>
            </a:r>
            <a:r>
              <a:rPr lang="en-GB" sz="2000" dirty="0" err="1">
                <a:latin typeface="Arial" panose="020B0604020202020204" pitchFamily="34" charset="0"/>
                <a:cs typeface="Arial" panose="020B0604020202020204" pitchFamily="34" charset="0"/>
              </a:rPr>
              <a:t>Huxford</a:t>
            </a:r>
            <a:endParaRPr lang="en-GB" sz="20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FE4F4441-4EBA-554B-A73A-8B0B96E8817F}"/>
              </a:ext>
            </a:extLst>
          </p:cNvPr>
          <p:cNvSpPr>
            <a:spLocks noGrp="1"/>
          </p:cNvSpPr>
          <p:nvPr>
            <p:ph type="sldNum" sz="quarter" idx="12"/>
          </p:nvPr>
        </p:nvSpPr>
        <p:spPr/>
        <p:txBody>
          <a:bodyPr/>
          <a:lstStyle/>
          <a:p>
            <a:pPr algn="ctr"/>
            <a:fld id="{91DB7F08-A76A-C04F-AC2D-B8A23795015F}" type="slidenum">
              <a:rPr lang="en-US" smtClean="0"/>
              <a:pPr algn="ctr"/>
              <a:t>14</a:t>
            </a:fld>
            <a:endParaRPr lang="en-US" dirty="0"/>
          </a:p>
        </p:txBody>
      </p:sp>
    </p:spTree>
    <p:extLst>
      <p:ext uri="{BB962C8B-B14F-4D97-AF65-F5344CB8AC3E}">
        <p14:creationId xmlns:p14="http://schemas.microsoft.com/office/powerpoint/2010/main" val="1108359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Reasons why Korea has become a ‘forgotten war’</a:t>
            </a:r>
            <a:endParaRPr lang="en-US" dirty="0"/>
          </a:p>
        </p:txBody>
      </p:sp>
      <p:sp>
        <p:nvSpPr>
          <p:cNvPr id="6" name="Content Placeholder 2"/>
          <p:cNvSpPr>
            <a:spLocks noGrp="1"/>
          </p:cNvSpPr>
          <p:nvPr>
            <p:ph idx="1"/>
          </p:nvPr>
        </p:nvSpPr>
        <p:spPr>
          <a:xfrm>
            <a:off x="720000" y="1980000"/>
            <a:ext cx="10130973" cy="3689280"/>
          </a:xfrm>
          <a:solidFill>
            <a:schemeClr val="accent5">
              <a:lumMod val="40000"/>
              <a:lumOff val="60000"/>
            </a:schemeClr>
          </a:solidFill>
          <a:ln>
            <a:noFill/>
          </a:ln>
        </p:spPr>
        <p:txBody>
          <a:bodyPr lIns="180000" tIns="180000" rIns="180000">
            <a:normAutofit/>
          </a:bodyPr>
          <a:lstStyle/>
          <a:p>
            <a:pPr marL="0" indent="0">
              <a:buNone/>
            </a:pPr>
            <a:r>
              <a:rPr lang="en-GB" sz="2400" dirty="0"/>
              <a:t>Read </a:t>
            </a:r>
            <a:r>
              <a:rPr lang="en-GB" sz="2400" dirty="0" err="1"/>
              <a:t>Huxford’s</a:t>
            </a:r>
            <a:r>
              <a:rPr lang="en-GB" sz="2400" dirty="0"/>
              <a:t> comments on Resource sheet 2.1C.</a:t>
            </a:r>
          </a:p>
          <a:p>
            <a:pPr marL="514350" indent="-514350">
              <a:buFont typeface="+mj-lt"/>
              <a:buAutoNum type="arabicPeriod"/>
            </a:pPr>
            <a:r>
              <a:rPr lang="en-GB" sz="2400" dirty="0"/>
              <a:t>In what ways do they back up what we already know about why Korea became a forgotten war?</a:t>
            </a:r>
          </a:p>
          <a:p>
            <a:pPr marL="514350" indent="-514350">
              <a:buFont typeface="+mj-lt"/>
              <a:buAutoNum type="arabicPeriod"/>
            </a:pPr>
            <a:r>
              <a:rPr lang="en-GB" sz="2400" dirty="0"/>
              <a:t>What new reasons does she suggest?</a:t>
            </a:r>
          </a:p>
          <a:p>
            <a:pPr marL="514350" indent="-514350">
              <a:buFont typeface="+mj-lt"/>
              <a:buAutoNum type="arabicPeriod"/>
            </a:pPr>
            <a:r>
              <a:rPr lang="en-GB" sz="2400" dirty="0"/>
              <a:t>Sort the cards into different headings.</a:t>
            </a:r>
          </a:p>
          <a:p>
            <a:pPr marL="514350" indent="-514350">
              <a:buFont typeface="+mj-lt"/>
              <a:buAutoNum type="arabicPeriod"/>
            </a:pPr>
            <a:r>
              <a:rPr lang="en-GB" sz="2400" dirty="0"/>
              <a:t>Write an explanation in your own words under different headings.</a:t>
            </a:r>
          </a:p>
          <a:p>
            <a:pPr marL="514350" indent="-514350">
              <a:buFont typeface="+mj-lt"/>
              <a:buAutoNum type="arabicPeriod"/>
            </a:pPr>
            <a:r>
              <a:rPr lang="en-GB" sz="2400" dirty="0"/>
              <a:t>Which reason(s) are linked ?</a:t>
            </a:r>
          </a:p>
          <a:p>
            <a:pPr marL="514350" indent="-514350">
              <a:buFont typeface="+mj-lt"/>
              <a:buAutoNum type="arabicPeriod"/>
            </a:pPr>
            <a:r>
              <a:rPr lang="en-GB" sz="2400" dirty="0"/>
              <a:t>Which reason(s) are more important than others?</a:t>
            </a:r>
          </a:p>
        </p:txBody>
      </p:sp>
      <p:sp>
        <p:nvSpPr>
          <p:cNvPr id="3" name="Slide Number Placeholder 2">
            <a:extLst>
              <a:ext uri="{FF2B5EF4-FFF2-40B4-BE49-F238E27FC236}">
                <a16:creationId xmlns:a16="http://schemas.microsoft.com/office/drawing/2014/main" id="{37783502-EA6E-FC4D-BC32-C672FACE2B68}"/>
              </a:ext>
            </a:extLst>
          </p:cNvPr>
          <p:cNvSpPr>
            <a:spLocks noGrp="1"/>
          </p:cNvSpPr>
          <p:nvPr>
            <p:ph type="sldNum" sz="quarter" idx="12"/>
          </p:nvPr>
        </p:nvSpPr>
        <p:spPr/>
        <p:txBody>
          <a:bodyPr/>
          <a:lstStyle/>
          <a:p>
            <a:pPr algn="ctr"/>
            <a:fld id="{91DB7F08-A76A-C04F-AC2D-B8A23795015F}" type="slidenum">
              <a:rPr lang="en-US" smtClean="0"/>
              <a:pPr algn="ctr"/>
              <a:t>15</a:t>
            </a:fld>
            <a:endParaRPr lang="en-US" dirty="0"/>
          </a:p>
        </p:txBody>
      </p:sp>
    </p:spTree>
    <p:extLst>
      <p:ext uri="{BB962C8B-B14F-4D97-AF65-F5344CB8AC3E}">
        <p14:creationId xmlns:p14="http://schemas.microsoft.com/office/powerpoint/2010/main" val="648109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Veterans now want the war to be remembered</a:t>
            </a:r>
            <a:endParaRPr lang="en-US" dirty="0"/>
          </a:p>
        </p:txBody>
      </p:sp>
      <p:sp>
        <p:nvSpPr>
          <p:cNvPr id="20" name="TextBox 19"/>
          <p:cNvSpPr txBox="1"/>
          <p:nvPr/>
        </p:nvSpPr>
        <p:spPr>
          <a:xfrm>
            <a:off x="712805" y="4711669"/>
            <a:ext cx="2611691" cy="923330"/>
          </a:xfrm>
          <a:prstGeom prst="rect">
            <a:avLst/>
          </a:prstGeom>
          <a:noFill/>
          <a:ln>
            <a:noFill/>
          </a:ln>
        </p:spPr>
        <p:txBody>
          <a:bodyPr wrap="square" rtlCol="0">
            <a:spAutoFit/>
          </a:bodyPr>
          <a:lstStyle/>
          <a:p>
            <a:r>
              <a:rPr lang="en-GB" dirty="0">
                <a:latin typeface="Arial" panose="020B0604020202020204" pitchFamily="34" charset="0"/>
                <a:cs typeface="Arial" panose="020B0604020202020204" pitchFamily="34" charset="0"/>
              </a:rPr>
              <a:t>Raymond Bennett, Royal Leicester Regiment in 2010</a:t>
            </a:r>
          </a:p>
        </p:txBody>
      </p:sp>
      <p:sp>
        <p:nvSpPr>
          <p:cNvPr id="21" name="TextBox 20"/>
          <p:cNvSpPr txBox="1"/>
          <p:nvPr/>
        </p:nvSpPr>
        <p:spPr>
          <a:xfrm>
            <a:off x="10139111" y="4341622"/>
            <a:ext cx="1697289" cy="1200329"/>
          </a:xfrm>
          <a:prstGeom prst="rect">
            <a:avLst/>
          </a:prstGeom>
          <a:noFill/>
          <a:ln>
            <a:noFill/>
          </a:ln>
        </p:spPr>
        <p:txBody>
          <a:bodyPr wrap="square" rtlCol="0">
            <a:spAutoFit/>
          </a:bodyPr>
          <a:lstStyle/>
          <a:p>
            <a:r>
              <a:rPr lang="en-GB" dirty="0">
                <a:latin typeface="Arial" panose="020B0604020202020204" pitchFamily="34" charset="0"/>
                <a:cs typeface="Arial" panose="020B0604020202020204" pitchFamily="34" charset="0"/>
              </a:rPr>
              <a:t>David Halley, veteran, speaking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in 1998</a:t>
            </a:r>
          </a:p>
        </p:txBody>
      </p:sp>
      <p:sp>
        <p:nvSpPr>
          <p:cNvPr id="22" name="Rectangle 21">
            <a:extLst>
              <a:ext uri="{FF2B5EF4-FFF2-40B4-BE49-F238E27FC236}">
                <a16:creationId xmlns:a16="http://schemas.microsoft.com/office/drawing/2014/main" id="{5000595E-5659-4190-8DD0-D756E3B4D1A2}"/>
              </a:ext>
            </a:extLst>
          </p:cNvPr>
          <p:cNvSpPr/>
          <p:nvPr/>
        </p:nvSpPr>
        <p:spPr>
          <a:xfrm>
            <a:off x="790507" y="3560708"/>
            <a:ext cx="1799996" cy="923330"/>
          </a:xfrm>
          <a:prstGeom prst="rect">
            <a:avLst/>
          </a:prstGeom>
        </p:spPr>
        <p:txBody>
          <a:bodyPr wrap="square">
            <a:spAutoFit/>
          </a:bodyPr>
          <a:lstStyle/>
          <a:p>
            <a:r>
              <a:rPr lang="en-GB" dirty="0">
                <a:latin typeface="Arial" panose="020B0604020202020204" pitchFamily="34" charset="0"/>
                <a:cs typeface="Arial" panose="020B0604020202020204" pitchFamily="34" charset="0"/>
              </a:rPr>
              <a:t>Kevin Conwell, Durham Light Infantry in 2010</a:t>
            </a:r>
          </a:p>
        </p:txBody>
      </p:sp>
      <p:sp>
        <p:nvSpPr>
          <p:cNvPr id="23" name="Rounded Rectangular Callout 22">
            <a:extLst>
              <a:ext uri="{FF2B5EF4-FFF2-40B4-BE49-F238E27FC236}">
                <a16:creationId xmlns:a16="http://schemas.microsoft.com/office/drawing/2014/main" id="{D0C785F8-DA3F-4479-9F8D-9F79B08BFF32}"/>
              </a:ext>
            </a:extLst>
          </p:cNvPr>
          <p:cNvSpPr/>
          <p:nvPr/>
        </p:nvSpPr>
        <p:spPr>
          <a:xfrm>
            <a:off x="720359" y="1845129"/>
            <a:ext cx="3740288" cy="1295400"/>
          </a:xfrm>
          <a:prstGeom prst="wedgeRoundRectCallout">
            <a:avLst>
              <a:gd name="adj1" fmla="val -14624"/>
              <a:gd name="adj2" fmla="val 70343"/>
              <a:gd name="adj3" fmla="val 16667"/>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Arial" panose="020B0604020202020204" pitchFamily="34" charset="0"/>
                <a:cs typeface="Arial" panose="020B0604020202020204" pitchFamily="34" charset="0"/>
              </a:rPr>
              <a:t>Hopefully somewhere  down the line somebody will listen to this</a:t>
            </a:r>
          </a:p>
        </p:txBody>
      </p:sp>
      <p:sp>
        <p:nvSpPr>
          <p:cNvPr id="24" name="Rounded Rectangular Callout 4">
            <a:extLst>
              <a:ext uri="{FF2B5EF4-FFF2-40B4-BE49-F238E27FC236}">
                <a16:creationId xmlns:a16="http://schemas.microsoft.com/office/drawing/2014/main" id="{C8D41DF7-7532-4F2E-8527-C4849C6F8C06}"/>
              </a:ext>
            </a:extLst>
          </p:cNvPr>
          <p:cNvSpPr/>
          <p:nvPr/>
        </p:nvSpPr>
        <p:spPr>
          <a:xfrm>
            <a:off x="3457904" y="4108632"/>
            <a:ext cx="5034891" cy="1526367"/>
          </a:xfrm>
          <a:prstGeom prst="wedgeRoundRectCallout">
            <a:avLst>
              <a:gd name="adj1" fmla="val -67011"/>
              <a:gd name="adj2" fmla="val 28966"/>
              <a:gd name="adj3" fmla="val 16667"/>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Arial" panose="020B0604020202020204" pitchFamily="34" charset="0"/>
                <a:cs typeface="Arial" panose="020B0604020202020204" pitchFamily="34" charset="0"/>
              </a:rPr>
              <a:t>It’s nice to know it’s down on record for future generations… </a:t>
            </a:r>
            <a:br>
              <a:rPr lang="en-GB" sz="2400" dirty="0">
                <a:solidFill>
                  <a:schemeClr val="tx1"/>
                </a:solidFill>
                <a:latin typeface="Arial" panose="020B0604020202020204" pitchFamily="34" charset="0"/>
                <a:cs typeface="Arial" panose="020B0604020202020204" pitchFamily="34" charset="0"/>
              </a:rPr>
            </a:br>
            <a:r>
              <a:rPr lang="en-GB" sz="2400" dirty="0">
                <a:solidFill>
                  <a:schemeClr val="tx1"/>
                </a:solidFill>
                <a:latin typeface="Arial" panose="020B0604020202020204" pitchFamily="34" charset="0"/>
                <a:cs typeface="Arial" panose="020B0604020202020204" pitchFamily="34" charset="0"/>
              </a:rPr>
              <a:t>It shows somebody cares...</a:t>
            </a:r>
          </a:p>
        </p:txBody>
      </p:sp>
      <p:sp>
        <p:nvSpPr>
          <p:cNvPr id="25" name="Rounded Rectangular Callout 4">
            <a:extLst>
              <a:ext uri="{FF2B5EF4-FFF2-40B4-BE49-F238E27FC236}">
                <a16:creationId xmlns:a16="http://schemas.microsoft.com/office/drawing/2014/main" id="{07761C14-C572-4C9C-AD7F-D6871AEC04EC}"/>
              </a:ext>
            </a:extLst>
          </p:cNvPr>
          <p:cNvSpPr/>
          <p:nvPr/>
        </p:nvSpPr>
        <p:spPr>
          <a:xfrm>
            <a:off x="5066706" y="1809568"/>
            <a:ext cx="6769694" cy="1879600"/>
          </a:xfrm>
          <a:prstGeom prst="wedgeRoundRectCallout">
            <a:avLst>
              <a:gd name="adj1" fmla="val 16893"/>
              <a:gd name="adj2" fmla="val 93009"/>
              <a:gd name="adj3" fmla="val 16667"/>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Arial" panose="020B0604020202020204" pitchFamily="34" charset="0"/>
                <a:cs typeface="Arial" panose="020B0604020202020204" pitchFamily="34" charset="0"/>
              </a:rPr>
              <a:t>The government may have locked their records away but mine are staring me in the face. </a:t>
            </a:r>
            <a:br>
              <a:rPr lang="en-GB" sz="2400" dirty="0">
                <a:solidFill>
                  <a:schemeClr val="tx1"/>
                </a:solidFill>
                <a:latin typeface="Arial" panose="020B0604020202020204" pitchFamily="34" charset="0"/>
                <a:cs typeface="Arial" panose="020B0604020202020204" pitchFamily="34" charset="0"/>
              </a:rPr>
            </a:br>
            <a:r>
              <a:rPr lang="en-GB" sz="2400" dirty="0">
                <a:solidFill>
                  <a:schemeClr val="tx1"/>
                </a:solidFill>
                <a:latin typeface="Arial" panose="020B0604020202020204" pitchFamily="34" charset="0"/>
                <a:cs typeface="Arial" panose="020B0604020202020204" pitchFamily="34" charset="0"/>
              </a:rPr>
              <a:t>I can’t forget the madness which savaged more people in three years than Vietnam did in ten</a:t>
            </a:r>
          </a:p>
        </p:txBody>
      </p:sp>
      <p:sp>
        <p:nvSpPr>
          <p:cNvPr id="3" name="Slide Number Placeholder 2">
            <a:extLst>
              <a:ext uri="{FF2B5EF4-FFF2-40B4-BE49-F238E27FC236}">
                <a16:creationId xmlns:a16="http://schemas.microsoft.com/office/drawing/2014/main" id="{BC61FEF7-1453-224A-8BC0-D1B97EB14CC2}"/>
              </a:ext>
            </a:extLst>
          </p:cNvPr>
          <p:cNvSpPr>
            <a:spLocks noGrp="1"/>
          </p:cNvSpPr>
          <p:nvPr>
            <p:ph type="sldNum" sz="quarter" idx="12"/>
          </p:nvPr>
        </p:nvSpPr>
        <p:spPr/>
        <p:txBody>
          <a:bodyPr/>
          <a:lstStyle/>
          <a:p>
            <a:pPr algn="ctr"/>
            <a:fld id="{91DB7F08-A76A-C04F-AC2D-B8A23795015F}" type="slidenum">
              <a:rPr lang="en-US" smtClean="0"/>
              <a:pPr algn="ctr"/>
              <a:t>16</a:t>
            </a:fld>
            <a:endParaRPr lang="en-US" dirty="0"/>
          </a:p>
        </p:txBody>
      </p:sp>
    </p:spTree>
    <p:extLst>
      <p:ext uri="{BB962C8B-B14F-4D97-AF65-F5344CB8AC3E}">
        <p14:creationId xmlns:p14="http://schemas.microsoft.com/office/powerpoint/2010/main" val="649363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360000"/>
            <a:ext cx="7405097" cy="900611"/>
          </a:xfrm>
        </p:spPr>
        <p:txBody>
          <a:bodyPr/>
          <a:lstStyle/>
          <a:p>
            <a:r>
              <a:rPr lang="en-GB" dirty="0">
                <a:latin typeface="Arial" panose="020B0604020202020204" pitchFamily="34" charset="0"/>
                <a:cs typeface="Arial" panose="020B0604020202020204" pitchFamily="34" charset="0"/>
              </a:rPr>
              <a:t>Unearthing hidden voices</a:t>
            </a:r>
          </a:p>
        </p:txBody>
      </p:sp>
      <p:sp>
        <p:nvSpPr>
          <p:cNvPr id="4" name="Rectangle"/>
          <p:cNvSpPr>
            <a:spLocks noChangeArrowheads="1"/>
          </p:cNvSpPr>
          <p:nvPr/>
        </p:nvSpPr>
        <p:spPr bwMode="auto">
          <a:xfrm>
            <a:off x="720000" y="1619999"/>
            <a:ext cx="5106033" cy="3579017"/>
          </a:xfrm>
          <a:prstGeom prst="rect">
            <a:avLst/>
          </a:prstGeom>
          <a:noFill/>
          <a:ln>
            <a:noFill/>
          </a:ln>
        </p:spPr>
        <p:txBody>
          <a:bodyPr lIns="0" tIns="0" rIns="0" bIns="0" anchor="t"/>
          <a:lstStyle>
            <a:lvl1pPr marL="538163" indent="-538163" eaLnBrk="0" hangingPunct="0">
              <a:defRPr sz="3600">
                <a:solidFill>
                  <a:schemeClr val="tx1"/>
                </a:solidFill>
                <a:latin typeface="Helvetica Light" pitchFamily="-93" charset="0"/>
                <a:cs typeface="Helvetica Light" pitchFamily="-93" charset="0"/>
                <a:sym typeface="Helvetica Light" pitchFamily="-93" charset="0"/>
              </a:defRPr>
            </a:lvl1pPr>
            <a:lvl2pPr marL="37931725" indent="-37474525" eaLnBrk="0" hangingPunct="0">
              <a:defRPr sz="3600">
                <a:solidFill>
                  <a:schemeClr val="tx1"/>
                </a:solidFill>
                <a:latin typeface="Helvetica Light" pitchFamily="-93" charset="0"/>
                <a:cs typeface="Helvetica Light" pitchFamily="-93" charset="0"/>
                <a:sym typeface="Helvetica Light" pitchFamily="-93" charset="0"/>
              </a:defRPr>
            </a:lvl2pPr>
            <a:lvl3pPr eaLnBrk="0" hangingPunct="0">
              <a:defRPr sz="3600">
                <a:solidFill>
                  <a:schemeClr val="tx1"/>
                </a:solidFill>
                <a:latin typeface="Helvetica Light" pitchFamily="-93" charset="0"/>
                <a:cs typeface="Helvetica Light" pitchFamily="-93" charset="0"/>
                <a:sym typeface="Helvetica Light" pitchFamily="-93" charset="0"/>
              </a:defRPr>
            </a:lvl3pPr>
            <a:lvl4pPr eaLnBrk="0" hangingPunct="0">
              <a:defRPr sz="3600">
                <a:solidFill>
                  <a:schemeClr val="tx1"/>
                </a:solidFill>
                <a:latin typeface="Helvetica Light" pitchFamily="-93" charset="0"/>
                <a:cs typeface="Helvetica Light" pitchFamily="-93" charset="0"/>
                <a:sym typeface="Helvetica Light" pitchFamily="-93" charset="0"/>
              </a:defRPr>
            </a:lvl4pPr>
            <a:lvl5pPr eaLnBrk="0" hangingPunct="0">
              <a:defRPr sz="3600">
                <a:solidFill>
                  <a:schemeClr val="tx1"/>
                </a:solidFill>
                <a:latin typeface="Helvetica Light" pitchFamily="-93" charset="0"/>
                <a:cs typeface="Helvetica Light" pitchFamily="-93" charset="0"/>
                <a:sym typeface="Helvetica Light" pitchFamily="-93" charset="0"/>
              </a:defRPr>
            </a:lvl5pPr>
            <a:lvl6pPr indent="-914400" defTabSz="584200" eaLnBrk="0" fontAlgn="base" hangingPunct="0">
              <a:spcBef>
                <a:spcPct val="0"/>
              </a:spcBef>
              <a:spcAft>
                <a:spcPct val="0"/>
              </a:spcAft>
              <a:defRPr sz="3600">
                <a:solidFill>
                  <a:schemeClr val="tx1"/>
                </a:solidFill>
                <a:latin typeface="Helvetica Light" pitchFamily="-93" charset="0"/>
                <a:cs typeface="Helvetica Light" pitchFamily="-93" charset="0"/>
                <a:sym typeface="Helvetica Light" pitchFamily="-93" charset="0"/>
              </a:defRPr>
            </a:lvl6pPr>
            <a:lvl7pPr indent="-914400" defTabSz="584200" eaLnBrk="0" fontAlgn="base" hangingPunct="0">
              <a:spcBef>
                <a:spcPct val="0"/>
              </a:spcBef>
              <a:spcAft>
                <a:spcPct val="0"/>
              </a:spcAft>
              <a:defRPr sz="3600">
                <a:solidFill>
                  <a:schemeClr val="tx1"/>
                </a:solidFill>
                <a:latin typeface="Helvetica Light" pitchFamily="-93" charset="0"/>
                <a:cs typeface="Helvetica Light" pitchFamily="-93" charset="0"/>
                <a:sym typeface="Helvetica Light" pitchFamily="-93" charset="0"/>
              </a:defRPr>
            </a:lvl7pPr>
            <a:lvl8pPr indent="-914400" defTabSz="584200" eaLnBrk="0" fontAlgn="base" hangingPunct="0">
              <a:spcBef>
                <a:spcPct val="0"/>
              </a:spcBef>
              <a:spcAft>
                <a:spcPct val="0"/>
              </a:spcAft>
              <a:defRPr sz="3600">
                <a:solidFill>
                  <a:schemeClr val="tx1"/>
                </a:solidFill>
                <a:latin typeface="Helvetica Light" pitchFamily="-93" charset="0"/>
                <a:cs typeface="Helvetica Light" pitchFamily="-93" charset="0"/>
                <a:sym typeface="Helvetica Light" pitchFamily="-93" charset="0"/>
              </a:defRPr>
            </a:lvl8pPr>
            <a:lvl9pPr indent="-914400" defTabSz="584200" eaLnBrk="0" fontAlgn="base" hangingPunct="0">
              <a:spcBef>
                <a:spcPct val="0"/>
              </a:spcBef>
              <a:spcAft>
                <a:spcPct val="0"/>
              </a:spcAft>
              <a:defRPr sz="3600">
                <a:solidFill>
                  <a:schemeClr val="tx1"/>
                </a:solidFill>
                <a:latin typeface="Helvetica Light" pitchFamily="-93" charset="0"/>
                <a:cs typeface="Helvetica Light" pitchFamily="-93" charset="0"/>
                <a:sym typeface="Helvetica Light" pitchFamily="-93" charset="0"/>
              </a:defRPr>
            </a:lvl9pPr>
          </a:lstStyle>
          <a:p>
            <a:pPr marL="0" indent="0"/>
            <a:r>
              <a:rPr lang="en-GB" sz="2400" b="1" dirty="0">
                <a:latin typeface="Arial" panose="020B0604020202020204" pitchFamily="34" charset="0"/>
                <a:cs typeface="Arial" panose="020B0604020202020204" pitchFamily="34" charset="0"/>
              </a:rPr>
              <a:t>Plenary</a:t>
            </a:r>
          </a:p>
          <a:p>
            <a:pPr marL="0" indent="0"/>
            <a:endParaRPr lang="en-GB" sz="2400" dirty="0">
              <a:latin typeface="Arial" panose="020B0604020202020204" pitchFamily="34" charset="0"/>
              <a:cs typeface="Arial" panose="020B0604020202020204" pitchFamily="34" charset="0"/>
            </a:endParaRPr>
          </a:p>
          <a:p>
            <a:pPr marL="0" indent="0"/>
            <a:r>
              <a:rPr lang="en-GB" sz="2400" dirty="0">
                <a:latin typeface="Arial" panose="020B0604020202020204" pitchFamily="34" charset="0"/>
                <a:cs typeface="Arial" panose="020B0604020202020204" pitchFamily="34" charset="0"/>
              </a:rPr>
              <a:t>History is about listening to people from the past. But sometimes people can only have a voice if we give them a voice.</a:t>
            </a:r>
          </a:p>
          <a:p>
            <a:pPr marL="0" indent="0"/>
            <a:endParaRPr lang="en-GB" sz="2400" dirty="0">
              <a:latin typeface="Arial" panose="020B0604020202020204" pitchFamily="34" charset="0"/>
              <a:cs typeface="Arial" panose="020B0604020202020204" pitchFamily="34" charset="0"/>
            </a:endParaRPr>
          </a:p>
          <a:p>
            <a:pPr marL="0" indent="0"/>
            <a:r>
              <a:rPr lang="en-GB" sz="2400" dirty="0">
                <a:latin typeface="Arial" panose="020B0604020202020204" pitchFamily="34" charset="0"/>
                <a:cs typeface="Arial" panose="020B0604020202020204" pitchFamily="34" charset="0"/>
              </a:rPr>
              <a:t>Whose forgotten voices have we learnt about today?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9560" y="163219"/>
            <a:ext cx="3986710" cy="5488372"/>
          </a:xfrm>
          <a:prstGeom prst="rect">
            <a:avLst/>
          </a:prstGeom>
        </p:spPr>
      </p:pic>
      <p:sp>
        <p:nvSpPr>
          <p:cNvPr id="6" name="Rectangle 5"/>
          <p:cNvSpPr/>
          <p:nvPr/>
        </p:nvSpPr>
        <p:spPr>
          <a:xfrm>
            <a:off x="4904509" y="4926753"/>
            <a:ext cx="3005051" cy="1077218"/>
          </a:xfrm>
          <a:prstGeom prst="rect">
            <a:avLst/>
          </a:prstGeom>
        </p:spPr>
        <p:txBody>
          <a:bodyPr wrap="square">
            <a:spAutoFit/>
          </a:bodyPr>
          <a:lstStyle/>
          <a:p>
            <a:pPr algn="r"/>
            <a:r>
              <a:rPr lang="en-GB" sz="1600" i="1" dirty="0">
                <a:latin typeface="Arial" panose="020B0604020202020204" pitchFamily="34" charset="0"/>
                <a:cs typeface="Arial" panose="020B0604020202020204" pitchFamily="34" charset="0"/>
              </a:rPr>
              <a:t>A poster for the International Slavery Museum, National Museums, Liverpool</a:t>
            </a:r>
            <a:br>
              <a:rPr lang="en-GB" sz="1600" dirty="0"/>
            </a:br>
            <a:endParaRPr lang="en-GB" sz="1600" dirty="0"/>
          </a:p>
        </p:txBody>
      </p:sp>
      <p:sp>
        <p:nvSpPr>
          <p:cNvPr id="3" name="Slide Number Placeholder 2">
            <a:extLst>
              <a:ext uri="{FF2B5EF4-FFF2-40B4-BE49-F238E27FC236}">
                <a16:creationId xmlns:a16="http://schemas.microsoft.com/office/drawing/2014/main" id="{2C859DBC-E1D9-BE46-B938-48329EE7F36A}"/>
              </a:ext>
            </a:extLst>
          </p:cNvPr>
          <p:cNvSpPr>
            <a:spLocks noGrp="1"/>
          </p:cNvSpPr>
          <p:nvPr>
            <p:ph type="sldNum" sz="quarter" idx="12"/>
          </p:nvPr>
        </p:nvSpPr>
        <p:spPr/>
        <p:txBody>
          <a:bodyPr/>
          <a:lstStyle/>
          <a:p>
            <a:pPr algn="ctr"/>
            <a:fld id="{91DB7F08-A76A-C04F-AC2D-B8A23795015F}" type="slidenum">
              <a:rPr lang="en-US" smtClean="0"/>
              <a:pPr algn="ctr"/>
              <a:t>17</a:t>
            </a:fld>
            <a:endParaRPr lang="en-US" dirty="0"/>
          </a:p>
        </p:txBody>
      </p:sp>
    </p:spTree>
    <p:extLst>
      <p:ext uri="{BB962C8B-B14F-4D97-AF65-F5344CB8AC3E}">
        <p14:creationId xmlns:p14="http://schemas.microsoft.com/office/powerpoint/2010/main" val="112129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Enquiry overview: </a:t>
            </a:r>
            <a:br>
              <a:rPr lang="en-GB" dirty="0"/>
            </a:br>
            <a:r>
              <a:rPr lang="en-GB" dirty="0">
                <a:solidFill>
                  <a:schemeClr val="accent1">
                    <a:lumMod val="75000"/>
                  </a:schemeClr>
                </a:solidFill>
              </a:rPr>
              <a:t>A forgotten war? </a:t>
            </a:r>
            <a:r>
              <a:rPr lang="en-GB" dirty="0"/>
              <a:t>Unearthing the voices of British veterans of the Korean War</a:t>
            </a:r>
            <a:endParaRPr lang="en-US" dirty="0"/>
          </a:p>
        </p:txBody>
      </p:sp>
      <p:grpSp>
        <p:nvGrpSpPr>
          <p:cNvPr id="4" name="Group 3"/>
          <p:cNvGrpSpPr/>
          <p:nvPr/>
        </p:nvGrpSpPr>
        <p:grpSpPr>
          <a:xfrm>
            <a:off x="6354445" y="2650914"/>
            <a:ext cx="4985474" cy="2994270"/>
            <a:chOff x="1" y="630397"/>
            <a:chExt cx="4985474" cy="2994270"/>
          </a:xfrm>
          <a:solidFill>
            <a:schemeClr val="accent5">
              <a:lumMod val="75000"/>
            </a:schemeClr>
          </a:solidFill>
        </p:grpSpPr>
        <p:sp>
          <p:nvSpPr>
            <p:cNvPr id="8" name="Rectangle 7"/>
            <p:cNvSpPr/>
            <p:nvPr/>
          </p:nvSpPr>
          <p:spPr>
            <a:xfrm>
              <a:off x="1" y="630397"/>
              <a:ext cx="4985474" cy="2994270"/>
            </a:xfrm>
            <a:prstGeom prst="rect">
              <a:avLst/>
            </a:prstGeom>
            <a:grpFill/>
            <a:ln w="15875">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9" name="Rectangle 8"/>
            <p:cNvSpPr/>
            <p:nvPr/>
          </p:nvSpPr>
          <p:spPr>
            <a:xfrm>
              <a:off x="1" y="630397"/>
              <a:ext cx="4985474" cy="2994270"/>
            </a:xfrm>
            <a:prstGeom prst="rect">
              <a:avLst/>
            </a:prstGeom>
            <a:solidFill>
              <a:schemeClr val="accent5">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GB" sz="3200" kern="1200" dirty="0">
                  <a:solidFill>
                    <a:schemeClr val="bg1"/>
                  </a:solidFill>
                  <a:latin typeface="Arial" charset="0"/>
                  <a:ea typeface="Arial" charset="0"/>
                  <a:cs typeface="Arial" charset="0"/>
                </a:rPr>
                <a:t>Lesson 2.2</a:t>
              </a:r>
            </a:p>
            <a:p>
              <a:pPr lvl="0" algn="ctr" defTabSz="1466850">
                <a:lnSpc>
                  <a:spcPct val="90000"/>
                </a:lnSpc>
                <a:spcBef>
                  <a:spcPct val="0"/>
                </a:spcBef>
                <a:spcAft>
                  <a:spcPct val="35000"/>
                </a:spcAft>
              </a:pPr>
              <a:r>
                <a:rPr lang="en-GB" sz="3200" dirty="0">
                  <a:latin typeface="Arial" charset="0"/>
                  <a:ea typeface="Arial" charset="0"/>
                  <a:cs typeface="Arial" charset="0"/>
                </a:rPr>
                <a:t>Helping people to remember the Korean War</a:t>
              </a:r>
              <a:endParaRPr lang="en-GB" sz="3200" kern="1200" dirty="0">
                <a:latin typeface="Arial" charset="0"/>
                <a:ea typeface="Arial" charset="0"/>
                <a:cs typeface="Arial" charset="0"/>
              </a:endParaRPr>
            </a:p>
          </p:txBody>
        </p:sp>
      </p:grpSp>
      <p:grpSp>
        <p:nvGrpSpPr>
          <p:cNvPr id="5" name="Group 4"/>
          <p:cNvGrpSpPr/>
          <p:nvPr/>
        </p:nvGrpSpPr>
        <p:grpSpPr>
          <a:xfrm>
            <a:off x="581214" y="2650914"/>
            <a:ext cx="5026744" cy="3016046"/>
            <a:chOff x="5373741" y="615468"/>
            <a:chExt cx="5026744" cy="3016046"/>
          </a:xfrm>
          <a:solidFill>
            <a:schemeClr val="accent5">
              <a:lumMod val="60000"/>
              <a:lumOff val="40000"/>
            </a:schemeClr>
          </a:solidFill>
        </p:grpSpPr>
        <p:sp>
          <p:nvSpPr>
            <p:cNvPr id="6" name="Rectangle 5"/>
            <p:cNvSpPr/>
            <p:nvPr/>
          </p:nvSpPr>
          <p:spPr>
            <a:xfrm>
              <a:off x="5373741" y="615468"/>
              <a:ext cx="5026744" cy="3016046"/>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endParaRPr lang="en-GB"/>
            </a:p>
          </p:txBody>
        </p:sp>
        <p:sp>
          <p:nvSpPr>
            <p:cNvPr id="7" name="Rectangle 6"/>
            <p:cNvSpPr/>
            <p:nvPr/>
          </p:nvSpPr>
          <p:spPr>
            <a:xfrm>
              <a:off x="5373741" y="615468"/>
              <a:ext cx="5026744" cy="3016046"/>
            </a:xfrm>
            <a:prstGeom prst="rect">
              <a:avLst/>
            </a:prstGeom>
            <a:solidFill>
              <a:schemeClr val="accent5">
                <a:lumMod val="75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algn="ctr" defTabSz="1466850">
                <a:lnSpc>
                  <a:spcPct val="90000"/>
                </a:lnSpc>
                <a:spcBef>
                  <a:spcPct val="0"/>
                </a:spcBef>
                <a:spcAft>
                  <a:spcPct val="35000"/>
                </a:spcAft>
              </a:pPr>
              <a:r>
                <a:rPr lang="en-GB" sz="3200" b="1" dirty="0">
                  <a:solidFill>
                    <a:schemeClr val="accent6">
                      <a:lumMod val="60000"/>
                      <a:lumOff val="40000"/>
                    </a:schemeClr>
                  </a:solidFill>
                  <a:latin typeface="Arial" charset="0"/>
                  <a:cs typeface="Arial" charset="0"/>
                </a:rPr>
                <a:t>Lesson 2.1</a:t>
              </a:r>
            </a:p>
            <a:p>
              <a:pPr lvl="0" algn="ctr" defTabSz="1466850">
                <a:lnSpc>
                  <a:spcPct val="90000"/>
                </a:lnSpc>
                <a:spcBef>
                  <a:spcPct val="0"/>
                </a:spcBef>
                <a:spcAft>
                  <a:spcPct val="35000"/>
                </a:spcAft>
              </a:pPr>
              <a:r>
                <a:rPr lang="en-GB" sz="3200" b="1" dirty="0">
                  <a:latin typeface="Arial" charset="0"/>
                  <a:ea typeface="Arial" charset="0"/>
                  <a:cs typeface="Arial" charset="0"/>
                </a:rPr>
                <a:t>Why has the Korean war been called a forgotten war in Britain?</a:t>
              </a:r>
            </a:p>
          </p:txBody>
        </p:sp>
      </p:grpSp>
      <p:sp>
        <p:nvSpPr>
          <p:cNvPr id="10" name="Slide Number Placeholder 9">
            <a:extLst>
              <a:ext uri="{FF2B5EF4-FFF2-40B4-BE49-F238E27FC236}">
                <a16:creationId xmlns:a16="http://schemas.microsoft.com/office/drawing/2014/main" id="{F617B6B9-F31B-3B47-9BDE-6BBA9339D15F}"/>
              </a:ext>
            </a:extLst>
          </p:cNvPr>
          <p:cNvSpPr>
            <a:spLocks noGrp="1"/>
          </p:cNvSpPr>
          <p:nvPr>
            <p:ph type="sldNum" sz="quarter" idx="12"/>
          </p:nvPr>
        </p:nvSpPr>
        <p:spPr/>
        <p:txBody>
          <a:bodyPr/>
          <a:lstStyle/>
          <a:p>
            <a:pPr algn="ctr"/>
            <a:fld id="{91DB7F08-A76A-C04F-AC2D-B8A23795015F}" type="slidenum">
              <a:rPr lang="en-US" smtClean="0"/>
              <a:pPr algn="ctr"/>
              <a:t>2</a:t>
            </a:fld>
            <a:endParaRPr lang="en-US" dirty="0"/>
          </a:p>
        </p:txBody>
      </p:sp>
    </p:spTree>
    <p:extLst>
      <p:ext uri="{BB962C8B-B14F-4D97-AF65-F5344CB8AC3E}">
        <p14:creationId xmlns:p14="http://schemas.microsoft.com/office/powerpoint/2010/main" val="335356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360001"/>
            <a:ext cx="10515600" cy="763406"/>
          </a:xfrm>
        </p:spPr>
        <p:txBody>
          <a:bodyPr>
            <a:normAutofit/>
          </a:bodyPr>
          <a:lstStyle/>
          <a:p>
            <a:pPr defTabSz="501650"/>
            <a:r>
              <a:rPr lang="en-GB" altLang="fr-FR" b="1" dirty="0">
                <a:solidFill>
                  <a:srgbClr val="000000"/>
                </a:solidFill>
                <a:latin typeface="Arial" panose="020B0604020202020204" pitchFamily="34" charset="0"/>
                <a:cs typeface="Arial" panose="020B0604020202020204" pitchFamily="34" charset="0"/>
                <a:sym typeface="Helvetica Neue Medium" pitchFamily="-93" charset="0"/>
              </a:rPr>
              <a:t>Lesson 2.1 Overview</a:t>
            </a:r>
            <a:endParaRPr lang="en-US" dirty="0"/>
          </a:p>
        </p:txBody>
      </p:sp>
      <p:sp>
        <p:nvSpPr>
          <p:cNvPr id="6" name="Slide Number Placeholder 5">
            <a:extLst>
              <a:ext uri="{FF2B5EF4-FFF2-40B4-BE49-F238E27FC236}">
                <a16:creationId xmlns:a16="http://schemas.microsoft.com/office/drawing/2014/main" id="{B34002E7-0B7A-B54B-B8A1-8B557ED87D07}"/>
              </a:ext>
            </a:extLst>
          </p:cNvPr>
          <p:cNvSpPr>
            <a:spLocks noGrp="1"/>
          </p:cNvSpPr>
          <p:nvPr>
            <p:ph type="sldNum" sz="quarter" idx="12"/>
          </p:nvPr>
        </p:nvSpPr>
        <p:spPr/>
        <p:txBody>
          <a:bodyPr/>
          <a:lstStyle/>
          <a:p>
            <a:pPr algn="ctr"/>
            <a:fld id="{91DB7F08-A76A-C04F-AC2D-B8A23795015F}" type="slidenum">
              <a:rPr lang="en-US" smtClean="0"/>
              <a:pPr algn="ctr"/>
              <a:t>3</a:t>
            </a:fld>
            <a:endParaRPr lang="en-US" dirty="0"/>
          </a:p>
        </p:txBody>
      </p:sp>
      <p:sp>
        <p:nvSpPr>
          <p:cNvPr id="3" name="Rectangle 2">
            <a:extLst>
              <a:ext uri="{FF2B5EF4-FFF2-40B4-BE49-F238E27FC236}">
                <a16:creationId xmlns:a16="http://schemas.microsoft.com/office/drawing/2014/main" id="{99E71E96-458C-480C-A79E-06D44856AD93}"/>
              </a:ext>
            </a:extLst>
          </p:cNvPr>
          <p:cNvSpPr/>
          <p:nvPr/>
        </p:nvSpPr>
        <p:spPr>
          <a:xfrm>
            <a:off x="6096000" y="1440000"/>
            <a:ext cx="5572664" cy="4493538"/>
          </a:xfrm>
          <a:prstGeom prst="rect">
            <a:avLst/>
          </a:prstGeom>
        </p:spPr>
        <p:txBody>
          <a:bodyPr wrap="square" tIns="0">
            <a:spAutoFit/>
          </a:bodyPr>
          <a:lstStyle/>
          <a:p>
            <a:pPr>
              <a:spcBef>
                <a:spcPts val="600"/>
              </a:spcBef>
              <a:spcAft>
                <a:spcPts val="600"/>
              </a:spcAft>
            </a:pPr>
            <a:r>
              <a:rPr lang="en-GB" altLang="fr-FR" sz="2400" b="1" dirty="0">
                <a:solidFill>
                  <a:srgbClr val="000000"/>
                </a:solidFill>
                <a:latin typeface="Arial" panose="020B0604020202020204" pitchFamily="34" charset="0"/>
                <a:cs typeface="Arial" panose="020B0604020202020204" pitchFamily="34" charset="0"/>
              </a:rPr>
              <a:t>Content covered in the lesson: </a:t>
            </a:r>
          </a:p>
          <a:p>
            <a:pPr marL="285750" indent="-285750">
              <a:spcBef>
                <a:spcPts val="600"/>
              </a:spcBef>
              <a:spcAft>
                <a:spcPts val="600"/>
              </a:spcAft>
              <a:buFont typeface="Arial" panose="020B0604020202020204" pitchFamily="34" charset="0"/>
              <a:buChar char="•"/>
            </a:pPr>
            <a:r>
              <a:rPr lang="en-US" altLang="fr-FR" sz="2400" dirty="0">
                <a:solidFill>
                  <a:srgbClr val="000000"/>
                </a:solidFill>
                <a:latin typeface="Arial" panose="020B0604020202020204" pitchFamily="34" charset="0"/>
                <a:cs typeface="Arial" panose="020B0604020202020204" pitchFamily="34" charset="0"/>
              </a:rPr>
              <a:t>Wars in the twentieth century</a:t>
            </a:r>
          </a:p>
          <a:p>
            <a:pPr marL="285750" indent="-285750">
              <a:spcBef>
                <a:spcPts val="600"/>
              </a:spcBef>
              <a:spcAft>
                <a:spcPts val="600"/>
              </a:spcAft>
              <a:buFont typeface="Arial" panose="020B0604020202020204" pitchFamily="34" charset="0"/>
              <a:buChar char="•"/>
            </a:pPr>
            <a:r>
              <a:rPr lang="en-GB" altLang="fr-FR" sz="2400" dirty="0">
                <a:solidFill>
                  <a:srgbClr val="000000"/>
                </a:solidFill>
                <a:latin typeface="Arial" panose="020B0604020202020204" pitchFamily="34" charset="0"/>
                <a:cs typeface="Arial" panose="020B0604020202020204" pitchFamily="34" charset="0"/>
              </a:rPr>
              <a:t>How did the Korean War start?</a:t>
            </a:r>
          </a:p>
          <a:p>
            <a:pPr marL="285750" indent="-285750">
              <a:spcBef>
                <a:spcPts val="600"/>
              </a:spcBef>
              <a:spcAft>
                <a:spcPts val="600"/>
              </a:spcAft>
              <a:buFont typeface="Arial" panose="020B0604020202020204" pitchFamily="34" charset="0"/>
              <a:buChar char="•"/>
            </a:pPr>
            <a:r>
              <a:rPr lang="en-US" altLang="fr-FR" sz="2400" dirty="0">
                <a:solidFill>
                  <a:srgbClr val="000000"/>
                </a:solidFill>
                <a:latin typeface="Arial" panose="020B0604020202020204" pitchFamily="34" charset="0"/>
                <a:cs typeface="Arial" panose="020B0604020202020204" pitchFamily="34" charset="0"/>
              </a:rPr>
              <a:t>What happened in Korea 1950–53?</a:t>
            </a:r>
          </a:p>
          <a:p>
            <a:pPr marL="285750" indent="-285750">
              <a:spcBef>
                <a:spcPts val="600"/>
              </a:spcBef>
              <a:spcAft>
                <a:spcPts val="600"/>
              </a:spcAft>
              <a:buFont typeface="Arial" panose="020B0604020202020204" pitchFamily="34" charset="0"/>
              <a:buChar char="•"/>
            </a:pPr>
            <a:r>
              <a:rPr lang="en-GB" altLang="fr-FR" sz="2400" dirty="0">
                <a:solidFill>
                  <a:srgbClr val="000000"/>
                </a:solidFill>
                <a:latin typeface="Arial" panose="020B0604020202020204" pitchFamily="34" charset="0"/>
                <a:cs typeface="Arial" panose="020B0604020202020204" pitchFamily="34" charset="0"/>
              </a:rPr>
              <a:t>Britain’s involvement in Korea</a:t>
            </a:r>
          </a:p>
          <a:p>
            <a:pPr marL="285750" indent="-285750">
              <a:spcBef>
                <a:spcPts val="600"/>
              </a:spcBef>
              <a:spcAft>
                <a:spcPts val="600"/>
              </a:spcAft>
              <a:buFont typeface="Arial" panose="020B0604020202020204" pitchFamily="34" charset="0"/>
              <a:buChar char="•"/>
            </a:pPr>
            <a:r>
              <a:rPr lang="en-GB" altLang="fr-FR" sz="2400" dirty="0">
                <a:solidFill>
                  <a:srgbClr val="000000"/>
                </a:solidFill>
                <a:latin typeface="Arial" panose="020B0604020202020204" pitchFamily="34" charset="0"/>
                <a:cs typeface="Arial" panose="020B0604020202020204" pitchFamily="34" charset="0"/>
              </a:rPr>
              <a:t>How has the war been remembered?</a:t>
            </a:r>
          </a:p>
          <a:p>
            <a:pPr marL="285750" indent="-285750">
              <a:spcBef>
                <a:spcPts val="600"/>
              </a:spcBef>
              <a:spcAft>
                <a:spcPts val="600"/>
              </a:spcAft>
              <a:buFont typeface="Arial" panose="020B0604020202020204" pitchFamily="34" charset="0"/>
              <a:buChar char="•"/>
            </a:pPr>
            <a:r>
              <a:rPr lang="en-GB" altLang="fr-FR" sz="2400" dirty="0">
                <a:solidFill>
                  <a:srgbClr val="000000"/>
                </a:solidFill>
                <a:latin typeface="Arial" panose="020B0604020202020204" pitchFamily="34" charset="0"/>
                <a:cs typeface="Arial" panose="020B0604020202020204" pitchFamily="34" charset="0"/>
              </a:rPr>
              <a:t>What do historians say about why the war has been forgotten?</a:t>
            </a:r>
          </a:p>
          <a:p>
            <a:pPr marL="285750" indent="-285750">
              <a:spcBef>
                <a:spcPts val="600"/>
              </a:spcBef>
              <a:spcAft>
                <a:spcPts val="600"/>
              </a:spcAft>
              <a:buFont typeface="Arial" panose="020B0604020202020204" pitchFamily="34" charset="0"/>
              <a:buChar char="•"/>
            </a:pPr>
            <a:endParaRPr lang="en-GB" altLang="fr-FR" sz="2400" dirty="0">
              <a:solidFill>
                <a:srgbClr val="000000"/>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1CE505B0-A346-4047-814C-A9CD773528C4}"/>
              </a:ext>
            </a:extLst>
          </p:cNvPr>
          <p:cNvSpPr/>
          <p:nvPr/>
        </p:nvSpPr>
        <p:spPr>
          <a:xfrm>
            <a:off x="720000" y="1440000"/>
            <a:ext cx="5026744" cy="3016046"/>
          </a:xfrm>
          <a:prstGeom prst="rect">
            <a:avLst/>
          </a:prstGeom>
          <a:solidFill>
            <a:schemeClr val="accent5">
              <a:lumMod val="75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algn="ctr" defTabSz="1466850">
              <a:lnSpc>
                <a:spcPct val="90000"/>
              </a:lnSpc>
              <a:spcBef>
                <a:spcPct val="0"/>
              </a:spcBef>
              <a:spcAft>
                <a:spcPct val="35000"/>
              </a:spcAft>
            </a:pPr>
            <a:r>
              <a:rPr lang="en-GB" sz="3200" b="1" dirty="0">
                <a:solidFill>
                  <a:schemeClr val="accent6">
                    <a:lumMod val="60000"/>
                    <a:lumOff val="40000"/>
                  </a:schemeClr>
                </a:solidFill>
                <a:latin typeface="Arial" charset="0"/>
                <a:cs typeface="Arial" charset="0"/>
              </a:rPr>
              <a:t>Lesson 2.1</a:t>
            </a:r>
          </a:p>
          <a:p>
            <a:pPr lvl="0" algn="ctr" defTabSz="1466850">
              <a:lnSpc>
                <a:spcPct val="90000"/>
              </a:lnSpc>
              <a:spcBef>
                <a:spcPct val="0"/>
              </a:spcBef>
              <a:spcAft>
                <a:spcPct val="35000"/>
              </a:spcAft>
            </a:pPr>
            <a:r>
              <a:rPr lang="en-GB" sz="3200" b="1" dirty="0">
                <a:latin typeface="Arial" charset="0"/>
                <a:ea typeface="Arial" charset="0"/>
                <a:cs typeface="Arial" charset="0"/>
              </a:rPr>
              <a:t>Why has the Korean war been called a forgotten war in Britain?</a:t>
            </a:r>
          </a:p>
        </p:txBody>
      </p:sp>
    </p:spTree>
    <p:extLst>
      <p:ext uri="{BB962C8B-B14F-4D97-AF65-F5344CB8AC3E}">
        <p14:creationId xmlns:p14="http://schemas.microsoft.com/office/powerpoint/2010/main" val="963002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360000"/>
            <a:ext cx="4984048" cy="1325563"/>
          </a:xfrm>
        </p:spPr>
        <p:txBody>
          <a:bodyPr>
            <a:normAutofit/>
          </a:bodyPr>
          <a:lstStyle/>
          <a:p>
            <a:r>
              <a:rPr lang="en-GB" b="1" dirty="0">
                <a:latin typeface="Arial" panose="020B0604020202020204" pitchFamily="34" charset="0"/>
                <a:cs typeface="Arial" panose="020B0604020202020204" pitchFamily="34" charset="0"/>
              </a:rPr>
              <a:t>Wars in the </a:t>
            </a:r>
            <a:br>
              <a:rPr lang="en-GB" b="1" dirty="0">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rPr>
              <a:t>twentieth century</a:t>
            </a:r>
            <a:endParaRPr lang="en-US" b="1" dirty="0"/>
          </a:p>
        </p:txBody>
      </p:sp>
      <p:sp>
        <p:nvSpPr>
          <p:cNvPr id="7" name="TextBox 6"/>
          <p:cNvSpPr txBox="1"/>
          <p:nvPr/>
        </p:nvSpPr>
        <p:spPr>
          <a:xfrm>
            <a:off x="720000" y="1980000"/>
            <a:ext cx="4440723" cy="2677656"/>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The twentieth century was a time of huge conflict and major wars.</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Which twentieth-century wars do you know about?</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Which twentieth-century wars did Britain take part in?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4048" y="419788"/>
            <a:ext cx="6252607" cy="4774312"/>
          </a:xfrm>
          <a:prstGeom prst="rect">
            <a:avLst/>
          </a:prstGeom>
        </p:spPr>
      </p:pic>
      <p:sp>
        <p:nvSpPr>
          <p:cNvPr id="3" name="Slide Number Placeholder 2">
            <a:extLst>
              <a:ext uri="{FF2B5EF4-FFF2-40B4-BE49-F238E27FC236}">
                <a16:creationId xmlns:a16="http://schemas.microsoft.com/office/drawing/2014/main" id="{F2449C13-ECB6-704E-BA65-C0A3B78AB47A}"/>
              </a:ext>
            </a:extLst>
          </p:cNvPr>
          <p:cNvSpPr>
            <a:spLocks noGrp="1"/>
          </p:cNvSpPr>
          <p:nvPr>
            <p:ph type="sldNum" sz="quarter" idx="12"/>
          </p:nvPr>
        </p:nvSpPr>
        <p:spPr/>
        <p:txBody>
          <a:bodyPr/>
          <a:lstStyle/>
          <a:p>
            <a:pPr algn="ctr"/>
            <a:fld id="{91DB7F08-A76A-C04F-AC2D-B8A23795015F}" type="slidenum">
              <a:rPr lang="en-US" smtClean="0"/>
              <a:pPr algn="ctr"/>
              <a:t>4</a:t>
            </a:fld>
            <a:endParaRPr lang="en-US" dirty="0"/>
          </a:p>
        </p:txBody>
      </p:sp>
    </p:spTree>
    <p:extLst>
      <p:ext uri="{BB962C8B-B14F-4D97-AF65-F5344CB8AC3E}">
        <p14:creationId xmlns:p14="http://schemas.microsoft.com/office/powerpoint/2010/main" val="739800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360000"/>
            <a:ext cx="10515600" cy="846158"/>
          </a:xfrm>
        </p:spPr>
        <p:txBody>
          <a:bodyPr/>
          <a:lstStyle/>
          <a:p>
            <a:r>
              <a:rPr lang="en-GB" dirty="0">
                <a:latin typeface="Arial" panose="020B0604020202020204" pitchFamily="34" charset="0"/>
                <a:cs typeface="Arial" panose="020B0604020202020204" pitchFamily="34" charset="0"/>
              </a:rPr>
              <a:t>Wars in the twentieth century</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58224734"/>
              </p:ext>
            </p:extLst>
          </p:nvPr>
        </p:nvGraphicFramePr>
        <p:xfrm>
          <a:off x="720000" y="1260000"/>
          <a:ext cx="6007371" cy="4300807"/>
        </p:xfrm>
        <a:graphic>
          <a:graphicData uri="http://schemas.openxmlformats.org/drawingml/2006/table">
            <a:tbl>
              <a:tblPr firstRow="1" bandRow="1">
                <a:tableStyleId>{5C22544A-7EE6-4342-B048-85BDC9FD1C3A}</a:tableStyleId>
              </a:tblPr>
              <a:tblGrid>
                <a:gridCol w="2648951">
                  <a:extLst>
                    <a:ext uri="{9D8B030D-6E8A-4147-A177-3AD203B41FA5}">
                      <a16:colId xmlns:a16="http://schemas.microsoft.com/office/drawing/2014/main" val="1239273700"/>
                    </a:ext>
                  </a:extLst>
                </a:gridCol>
                <a:gridCol w="1490197">
                  <a:extLst>
                    <a:ext uri="{9D8B030D-6E8A-4147-A177-3AD203B41FA5}">
                      <a16:colId xmlns:a16="http://schemas.microsoft.com/office/drawing/2014/main" val="406567334"/>
                    </a:ext>
                  </a:extLst>
                </a:gridCol>
                <a:gridCol w="1868223">
                  <a:extLst>
                    <a:ext uri="{9D8B030D-6E8A-4147-A177-3AD203B41FA5}">
                      <a16:colId xmlns:a16="http://schemas.microsoft.com/office/drawing/2014/main" val="2509260011"/>
                    </a:ext>
                  </a:extLst>
                </a:gridCol>
              </a:tblGrid>
              <a:tr h="1014973">
                <a:tc>
                  <a:txBody>
                    <a:bodyPr/>
                    <a:lstStyle/>
                    <a:p>
                      <a:r>
                        <a:rPr lang="en-GB" sz="2000" dirty="0">
                          <a:latin typeface="Arial" panose="020B0604020202020204" pitchFamily="34" charset="0"/>
                          <a:cs typeface="Arial" panose="020B0604020202020204" pitchFamily="34" charset="0"/>
                        </a:rPr>
                        <a:t>War</a:t>
                      </a:r>
                    </a:p>
                  </a:txBody>
                  <a:tcPr>
                    <a:solidFill>
                      <a:schemeClr val="accent5">
                        <a:lumMod val="75000"/>
                      </a:schemeClr>
                    </a:solidFill>
                  </a:tcPr>
                </a:tc>
                <a:tc>
                  <a:txBody>
                    <a:bodyPr/>
                    <a:lstStyle/>
                    <a:p>
                      <a:r>
                        <a:rPr lang="en-GB" sz="2000" dirty="0">
                          <a:latin typeface="Arial" panose="020B0604020202020204" pitchFamily="34" charset="0"/>
                          <a:cs typeface="Arial" panose="020B0604020202020204" pitchFamily="34" charset="0"/>
                        </a:rPr>
                        <a:t>Dates</a:t>
                      </a:r>
                    </a:p>
                  </a:txBody>
                  <a:tcPr>
                    <a:solidFill>
                      <a:schemeClr val="accent5">
                        <a:lumMod val="75000"/>
                      </a:schemeClr>
                    </a:solidFill>
                  </a:tcPr>
                </a:tc>
                <a:tc>
                  <a:txBody>
                    <a:bodyPr/>
                    <a:lstStyle/>
                    <a:p>
                      <a:pPr algn="r"/>
                      <a:r>
                        <a:rPr lang="en-GB" sz="2000" dirty="0">
                          <a:latin typeface="Arial" panose="020B0604020202020204" pitchFamily="34" charset="0"/>
                          <a:cs typeface="Arial" panose="020B0604020202020204" pitchFamily="34" charset="0"/>
                        </a:rPr>
                        <a:t>Approximate</a:t>
                      </a:r>
                    </a:p>
                    <a:p>
                      <a:pPr algn="r"/>
                      <a:r>
                        <a:rPr lang="en-GB" sz="2000" dirty="0">
                          <a:latin typeface="Arial" panose="020B0604020202020204" pitchFamily="34" charset="0"/>
                          <a:cs typeface="Arial" panose="020B0604020202020204" pitchFamily="34" charset="0"/>
                        </a:rPr>
                        <a:t>military </a:t>
                      </a:r>
                    </a:p>
                    <a:p>
                      <a:pPr algn="r"/>
                      <a:r>
                        <a:rPr lang="en-GB" sz="2000" dirty="0">
                          <a:latin typeface="Arial" panose="020B0604020202020204" pitchFamily="34" charset="0"/>
                          <a:cs typeface="Arial" panose="020B0604020202020204" pitchFamily="34" charset="0"/>
                        </a:rPr>
                        <a:t>deaths</a:t>
                      </a:r>
                    </a:p>
                  </a:txBody>
                  <a:tcPr>
                    <a:solidFill>
                      <a:schemeClr val="accent5">
                        <a:lumMod val="75000"/>
                      </a:schemeClr>
                    </a:solidFill>
                  </a:tcPr>
                </a:tc>
                <a:extLst>
                  <a:ext uri="{0D108BD9-81ED-4DB2-BD59-A6C34878D82A}">
                    <a16:rowId xmlns:a16="http://schemas.microsoft.com/office/drawing/2014/main" val="2571410838"/>
                  </a:ext>
                </a:extLst>
              </a:tr>
              <a:tr h="399838">
                <a:tc>
                  <a:txBody>
                    <a:bodyPr/>
                    <a:lstStyle/>
                    <a:p>
                      <a:r>
                        <a:rPr lang="en-GB" sz="2000" dirty="0">
                          <a:latin typeface="Arial" panose="020B0604020202020204" pitchFamily="34" charset="0"/>
                          <a:cs typeface="Arial" panose="020B0604020202020204" pitchFamily="34" charset="0"/>
                        </a:rPr>
                        <a:t>Second World War</a:t>
                      </a:r>
                    </a:p>
                  </a:txBody>
                  <a:tcPr/>
                </a:tc>
                <a:tc>
                  <a:txBody>
                    <a:bodyPr/>
                    <a:lstStyle/>
                    <a:p>
                      <a:r>
                        <a:rPr lang="en-GB" sz="2000" dirty="0">
                          <a:latin typeface="Arial" panose="020B0604020202020204" pitchFamily="34" charset="0"/>
                          <a:cs typeface="Arial" panose="020B0604020202020204" pitchFamily="34" charset="0"/>
                        </a:rPr>
                        <a:t>1939–1945</a:t>
                      </a:r>
                    </a:p>
                  </a:txBody>
                  <a:tcPr/>
                </a:tc>
                <a:tc>
                  <a:txBody>
                    <a:bodyPr/>
                    <a:lstStyle/>
                    <a:p>
                      <a:pPr algn="r"/>
                      <a:r>
                        <a:rPr lang="en-GB" sz="2000" dirty="0">
                          <a:latin typeface="Arial" panose="020B0604020202020204" pitchFamily="34" charset="0"/>
                          <a:cs typeface="Arial" panose="020B0604020202020204" pitchFamily="34" charset="0"/>
                        </a:rPr>
                        <a:t>20,000,000</a:t>
                      </a:r>
                    </a:p>
                  </a:txBody>
                  <a:tcPr/>
                </a:tc>
                <a:extLst>
                  <a:ext uri="{0D108BD9-81ED-4DB2-BD59-A6C34878D82A}">
                    <a16:rowId xmlns:a16="http://schemas.microsoft.com/office/drawing/2014/main" val="1286350038"/>
                  </a:ext>
                </a:extLst>
              </a:tr>
              <a:tr h="399838">
                <a:tc>
                  <a:txBody>
                    <a:bodyPr/>
                    <a:lstStyle/>
                    <a:p>
                      <a:r>
                        <a:rPr lang="en-GB" sz="2000" dirty="0">
                          <a:latin typeface="Arial" panose="020B0604020202020204" pitchFamily="34" charset="0"/>
                          <a:cs typeface="Arial" panose="020B0604020202020204" pitchFamily="34" charset="0"/>
                        </a:rPr>
                        <a:t>First World War</a:t>
                      </a:r>
                    </a:p>
                  </a:txBody>
                  <a:tcPr/>
                </a:tc>
                <a:tc>
                  <a:txBody>
                    <a:bodyPr/>
                    <a:lstStyle/>
                    <a:p>
                      <a:r>
                        <a:rPr lang="en-GB" sz="2000" dirty="0">
                          <a:latin typeface="Arial" panose="020B0604020202020204" pitchFamily="34" charset="0"/>
                          <a:cs typeface="Arial" panose="020B0604020202020204" pitchFamily="34" charset="0"/>
                        </a:rPr>
                        <a:t>1914–1918</a:t>
                      </a:r>
                    </a:p>
                  </a:txBody>
                  <a:tcPr/>
                </a:tc>
                <a:tc>
                  <a:txBody>
                    <a:bodyPr/>
                    <a:lstStyle/>
                    <a:p>
                      <a:pPr algn="r"/>
                      <a:r>
                        <a:rPr lang="en-GB" sz="2000" dirty="0">
                          <a:latin typeface="Arial" panose="020B0604020202020204" pitchFamily="34" charset="0"/>
                          <a:cs typeface="Arial" panose="020B0604020202020204" pitchFamily="34" charset="0"/>
                        </a:rPr>
                        <a:t>8,500,000</a:t>
                      </a:r>
                    </a:p>
                  </a:txBody>
                  <a:tcPr/>
                </a:tc>
                <a:extLst>
                  <a:ext uri="{0D108BD9-81ED-4DB2-BD59-A6C34878D82A}">
                    <a16:rowId xmlns:a16="http://schemas.microsoft.com/office/drawing/2014/main" val="3488998967"/>
                  </a:ext>
                </a:extLst>
              </a:tr>
              <a:tr h="399838">
                <a:tc>
                  <a:txBody>
                    <a:bodyPr/>
                    <a:lstStyle/>
                    <a:p>
                      <a:r>
                        <a:rPr lang="en-GB" sz="2000" dirty="0">
                          <a:latin typeface="Arial" panose="020B0604020202020204" pitchFamily="34" charset="0"/>
                          <a:cs typeface="Arial" panose="020B0604020202020204" pitchFamily="34" charset="0"/>
                        </a:rPr>
                        <a:t>Korean War</a:t>
                      </a:r>
                    </a:p>
                  </a:txBody>
                  <a:tcPr/>
                </a:tc>
                <a:tc>
                  <a:txBody>
                    <a:bodyPr/>
                    <a:lstStyle/>
                    <a:p>
                      <a:r>
                        <a:rPr lang="en-GB" sz="2000" dirty="0">
                          <a:latin typeface="Arial" panose="020B0604020202020204" pitchFamily="34" charset="0"/>
                          <a:cs typeface="Arial" panose="020B0604020202020204" pitchFamily="34" charset="0"/>
                        </a:rPr>
                        <a:t>1950–1953</a:t>
                      </a:r>
                    </a:p>
                  </a:txBody>
                  <a:tcPr/>
                </a:tc>
                <a:tc>
                  <a:txBody>
                    <a:bodyPr/>
                    <a:lstStyle/>
                    <a:p>
                      <a:pPr algn="r"/>
                      <a:r>
                        <a:rPr lang="en-GB" sz="2000" dirty="0">
                          <a:latin typeface="Arial" panose="020B0604020202020204" pitchFamily="34" charset="0"/>
                          <a:cs typeface="Arial" panose="020B0604020202020204" pitchFamily="34" charset="0"/>
                        </a:rPr>
                        <a:t>1,200,000</a:t>
                      </a:r>
                    </a:p>
                  </a:txBody>
                  <a:tcPr/>
                </a:tc>
                <a:extLst>
                  <a:ext uri="{0D108BD9-81ED-4DB2-BD59-A6C34878D82A}">
                    <a16:rowId xmlns:a16="http://schemas.microsoft.com/office/drawing/2014/main" val="783261336"/>
                  </a:ext>
                </a:extLst>
              </a:tr>
              <a:tr h="399838">
                <a:tc>
                  <a:txBody>
                    <a:bodyPr/>
                    <a:lstStyle/>
                    <a:p>
                      <a:r>
                        <a:rPr lang="en-GB" sz="2000" dirty="0">
                          <a:latin typeface="Arial" panose="020B0604020202020204" pitchFamily="34" charset="0"/>
                          <a:cs typeface="Arial" panose="020B0604020202020204" pitchFamily="34" charset="0"/>
                        </a:rPr>
                        <a:t>Chinese Civil War</a:t>
                      </a:r>
                    </a:p>
                  </a:txBody>
                  <a:tcPr/>
                </a:tc>
                <a:tc>
                  <a:txBody>
                    <a:bodyPr/>
                    <a:lstStyle/>
                    <a:p>
                      <a:r>
                        <a:rPr lang="en-GB" sz="2000" dirty="0">
                          <a:latin typeface="Arial" panose="020B0604020202020204" pitchFamily="34" charset="0"/>
                          <a:cs typeface="Arial" panose="020B0604020202020204" pitchFamily="34" charset="0"/>
                        </a:rPr>
                        <a:t>1945–1949</a:t>
                      </a:r>
                    </a:p>
                  </a:txBody>
                  <a:tcPr/>
                </a:tc>
                <a:tc>
                  <a:txBody>
                    <a:bodyPr/>
                    <a:lstStyle/>
                    <a:p>
                      <a:pPr algn="r"/>
                      <a:r>
                        <a:rPr lang="en-GB" sz="2000" dirty="0">
                          <a:latin typeface="Arial" panose="020B0604020202020204" pitchFamily="34" charset="0"/>
                          <a:cs typeface="Arial" panose="020B0604020202020204" pitchFamily="34" charset="0"/>
                        </a:rPr>
                        <a:t>1,200,000</a:t>
                      </a:r>
                    </a:p>
                  </a:txBody>
                  <a:tcPr/>
                </a:tc>
                <a:extLst>
                  <a:ext uri="{0D108BD9-81ED-4DB2-BD59-A6C34878D82A}">
                    <a16:rowId xmlns:a16="http://schemas.microsoft.com/office/drawing/2014/main" val="3167917239"/>
                  </a:ext>
                </a:extLst>
              </a:tr>
              <a:tr h="399838">
                <a:tc>
                  <a:txBody>
                    <a:bodyPr/>
                    <a:lstStyle/>
                    <a:p>
                      <a:r>
                        <a:rPr lang="en-GB" sz="2000" dirty="0">
                          <a:latin typeface="Arial" panose="020B0604020202020204" pitchFamily="34" charset="0"/>
                          <a:cs typeface="Arial" panose="020B0604020202020204" pitchFamily="34" charset="0"/>
                        </a:rPr>
                        <a:t>Vietnam War</a:t>
                      </a:r>
                    </a:p>
                  </a:txBody>
                  <a:tcPr/>
                </a:tc>
                <a:tc>
                  <a:txBody>
                    <a:bodyPr/>
                    <a:lstStyle/>
                    <a:p>
                      <a:r>
                        <a:rPr lang="en-GB" sz="2000" dirty="0">
                          <a:latin typeface="Arial" panose="020B0604020202020204" pitchFamily="34" charset="0"/>
                          <a:cs typeface="Arial" panose="020B0604020202020204" pitchFamily="34" charset="0"/>
                        </a:rPr>
                        <a:t>1963-1973</a:t>
                      </a:r>
                    </a:p>
                  </a:txBody>
                  <a:tcPr/>
                </a:tc>
                <a:tc>
                  <a:txBody>
                    <a:bodyPr/>
                    <a:lstStyle/>
                    <a:p>
                      <a:pPr algn="r"/>
                      <a:r>
                        <a:rPr lang="en-GB" sz="2000" dirty="0">
                          <a:latin typeface="Arial" panose="020B0604020202020204" pitchFamily="34" charset="0"/>
                          <a:cs typeface="Arial" panose="020B0604020202020204" pitchFamily="34" charset="0"/>
                        </a:rPr>
                        <a:t>1,200,000</a:t>
                      </a:r>
                    </a:p>
                  </a:txBody>
                  <a:tcPr/>
                </a:tc>
                <a:extLst>
                  <a:ext uri="{0D108BD9-81ED-4DB2-BD59-A6C34878D82A}">
                    <a16:rowId xmlns:a16="http://schemas.microsoft.com/office/drawing/2014/main" val="1897834996"/>
                  </a:ext>
                </a:extLst>
              </a:tr>
              <a:tr h="399838">
                <a:tc>
                  <a:txBody>
                    <a:bodyPr/>
                    <a:lstStyle/>
                    <a:p>
                      <a:r>
                        <a:rPr lang="en-GB" sz="2000" dirty="0">
                          <a:latin typeface="Arial" panose="020B0604020202020204" pitchFamily="34" charset="0"/>
                          <a:cs typeface="Arial" panose="020B0604020202020204" pitchFamily="34" charset="0"/>
                        </a:rPr>
                        <a:t>Iran–Iraq War</a:t>
                      </a:r>
                    </a:p>
                  </a:txBody>
                  <a:tcPr/>
                </a:tc>
                <a:tc>
                  <a:txBody>
                    <a:bodyPr/>
                    <a:lstStyle/>
                    <a:p>
                      <a:r>
                        <a:rPr lang="en-GB" sz="2000" dirty="0">
                          <a:latin typeface="Arial" panose="020B0604020202020204" pitchFamily="34" charset="0"/>
                          <a:cs typeface="Arial" panose="020B0604020202020204" pitchFamily="34" charset="0"/>
                        </a:rPr>
                        <a:t>1980–1988</a:t>
                      </a:r>
                    </a:p>
                  </a:txBody>
                  <a:tcPr/>
                </a:tc>
                <a:tc>
                  <a:txBody>
                    <a:bodyPr/>
                    <a:lstStyle/>
                    <a:p>
                      <a:pPr algn="r"/>
                      <a:r>
                        <a:rPr lang="en-GB" sz="2000" dirty="0">
                          <a:latin typeface="Arial" panose="020B0604020202020204" pitchFamily="34" charset="0"/>
                          <a:cs typeface="Arial" panose="020B0604020202020204" pitchFamily="34" charset="0"/>
                        </a:rPr>
                        <a:t>850,000</a:t>
                      </a:r>
                    </a:p>
                  </a:txBody>
                  <a:tcPr/>
                </a:tc>
                <a:extLst>
                  <a:ext uri="{0D108BD9-81ED-4DB2-BD59-A6C34878D82A}">
                    <a16:rowId xmlns:a16="http://schemas.microsoft.com/office/drawing/2014/main" val="3771740277"/>
                  </a:ext>
                </a:extLst>
              </a:tr>
              <a:tr h="399838">
                <a:tc>
                  <a:txBody>
                    <a:bodyPr/>
                    <a:lstStyle/>
                    <a:p>
                      <a:r>
                        <a:rPr lang="en-GB" sz="2000" dirty="0">
                          <a:latin typeface="Arial" panose="020B0604020202020204" pitchFamily="34" charset="0"/>
                          <a:cs typeface="Arial" panose="020B0604020202020204" pitchFamily="34" charset="0"/>
                        </a:rPr>
                        <a:t>Russian Civil War</a:t>
                      </a:r>
                    </a:p>
                  </a:txBody>
                  <a:tcPr/>
                </a:tc>
                <a:tc>
                  <a:txBody>
                    <a:bodyPr/>
                    <a:lstStyle/>
                    <a:p>
                      <a:r>
                        <a:rPr lang="en-GB" sz="2000" dirty="0">
                          <a:latin typeface="Arial" panose="020B0604020202020204" pitchFamily="34" charset="0"/>
                          <a:cs typeface="Arial" panose="020B0604020202020204" pitchFamily="34" charset="0"/>
                        </a:rPr>
                        <a:t>1918–1921</a:t>
                      </a:r>
                    </a:p>
                  </a:txBody>
                  <a:tcPr/>
                </a:tc>
                <a:tc>
                  <a:txBody>
                    <a:bodyPr/>
                    <a:lstStyle/>
                    <a:p>
                      <a:pPr algn="r"/>
                      <a:r>
                        <a:rPr lang="en-GB" sz="2000" dirty="0">
                          <a:latin typeface="Arial" panose="020B0604020202020204" pitchFamily="34" charset="0"/>
                          <a:cs typeface="Arial" panose="020B0604020202020204" pitchFamily="34" charset="0"/>
                        </a:rPr>
                        <a:t>800,000</a:t>
                      </a:r>
                    </a:p>
                  </a:txBody>
                  <a:tcPr/>
                </a:tc>
                <a:extLst>
                  <a:ext uri="{0D108BD9-81ED-4DB2-BD59-A6C34878D82A}">
                    <a16:rowId xmlns:a16="http://schemas.microsoft.com/office/drawing/2014/main" val="4253374268"/>
                  </a:ext>
                </a:extLst>
              </a:tr>
              <a:tr h="486968">
                <a:tc>
                  <a:txBody>
                    <a:bodyPr/>
                    <a:lstStyle/>
                    <a:p>
                      <a:r>
                        <a:rPr lang="en-GB" sz="2000" dirty="0">
                          <a:latin typeface="Arial" panose="020B0604020202020204" pitchFamily="34" charset="0"/>
                          <a:cs typeface="Arial" panose="020B0604020202020204" pitchFamily="34" charset="0"/>
                        </a:rPr>
                        <a:t>Chinese Civil War</a:t>
                      </a:r>
                    </a:p>
                  </a:txBody>
                  <a:tcPr/>
                </a:tc>
                <a:tc>
                  <a:txBody>
                    <a:bodyPr/>
                    <a:lstStyle/>
                    <a:p>
                      <a:r>
                        <a:rPr lang="en-GB" sz="2000" dirty="0">
                          <a:latin typeface="Arial" panose="020B0604020202020204" pitchFamily="34" charset="0"/>
                          <a:cs typeface="Arial" panose="020B0604020202020204" pitchFamily="34" charset="0"/>
                        </a:rPr>
                        <a:t>1927–1937</a:t>
                      </a:r>
                    </a:p>
                  </a:txBody>
                  <a:tcPr/>
                </a:tc>
                <a:tc>
                  <a:txBody>
                    <a:bodyPr/>
                    <a:lstStyle/>
                    <a:p>
                      <a:pPr algn="r"/>
                      <a:r>
                        <a:rPr lang="en-GB" sz="2000" dirty="0">
                          <a:latin typeface="Arial" panose="020B0604020202020204" pitchFamily="34" charset="0"/>
                          <a:cs typeface="Arial" panose="020B0604020202020204" pitchFamily="34" charset="0"/>
                        </a:rPr>
                        <a:t>400,000</a:t>
                      </a:r>
                    </a:p>
                  </a:txBody>
                  <a:tcPr/>
                </a:tc>
                <a:extLst>
                  <a:ext uri="{0D108BD9-81ED-4DB2-BD59-A6C34878D82A}">
                    <a16:rowId xmlns:a16="http://schemas.microsoft.com/office/drawing/2014/main" val="3369770882"/>
                  </a:ext>
                </a:extLst>
              </a:tr>
            </a:tbl>
          </a:graphicData>
        </a:graphic>
      </p:graphicFrame>
      <p:sp>
        <p:nvSpPr>
          <p:cNvPr id="9" name="TextBox 8"/>
          <p:cNvSpPr txBox="1"/>
          <p:nvPr/>
        </p:nvSpPr>
        <p:spPr>
          <a:xfrm>
            <a:off x="720000" y="5567972"/>
            <a:ext cx="7404100" cy="707886"/>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Which of these wars do you know about?</a:t>
            </a:r>
          </a:p>
          <a:p>
            <a:pPr marL="457200" indent="-457200">
              <a:buFont typeface="+mj-lt"/>
              <a:buAutoNum type="arabicPeriod"/>
            </a:pPr>
            <a:r>
              <a:rPr lang="en-GB" sz="2000" dirty="0">
                <a:latin typeface="Arial" panose="020B0604020202020204" pitchFamily="34" charset="0"/>
                <a:cs typeface="Arial" panose="020B0604020202020204" pitchFamily="34" charset="0"/>
              </a:rPr>
              <a:t>Which of these wars was Britain involved in?</a:t>
            </a:r>
          </a:p>
        </p:txBody>
      </p:sp>
      <p:sp>
        <p:nvSpPr>
          <p:cNvPr id="3" name="Slide Number Placeholder 2">
            <a:extLst>
              <a:ext uri="{FF2B5EF4-FFF2-40B4-BE49-F238E27FC236}">
                <a16:creationId xmlns:a16="http://schemas.microsoft.com/office/drawing/2014/main" id="{D369D82A-11E6-114A-ABB5-E4833753E805}"/>
              </a:ext>
            </a:extLst>
          </p:cNvPr>
          <p:cNvSpPr>
            <a:spLocks noGrp="1"/>
          </p:cNvSpPr>
          <p:nvPr>
            <p:ph type="sldNum" sz="quarter" idx="12"/>
          </p:nvPr>
        </p:nvSpPr>
        <p:spPr/>
        <p:txBody>
          <a:bodyPr/>
          <a:lstStyle/>
          <a:p>
            <a:pPr algn="ctr"/>
            <a:fld id="{91DB7F08-A76A-C04F-AC2D-B8A23795015F}" type="slidenum">
              <a:rPr lang="en-US" smtClean="0"/>
              <a:pPr algn="ctr"/>
              <a:t>5</a:t>
            </a:fld>
            <a:endParaRPr lang="en-US" dirty="0"/>
          </a:p>
        </p:txBody>
      </p:sp>
      <p:pic>
        <p:nvPicPr>
          <p:cNvPr id="5" name="Picture 4">
            <a:extLst>
              <a:ext uri="{FF2B5EF4-FFF2-40B4-BE49-F238E27FC236}">
                <a16:creationId xmlns:a16="http://schemas.microsoft.com/office/drawing/2014/main" id="{F2441FB5-C437-DA46-B0CC-68697E20071F}"/>
              </a:ext>
            </a:extLst>
          </p:cNvPr>
          <p:cNvPicPr>
            <a:picLocks noChangeAspect="1"/>
          </p:cNvPicPr>
          <p:nvPr/>
        </p:nvPicPr>
        <p:blipFill>
          <a:blip r:embed="rId2"/>
          <a:stretch>
            <a:fillRect/>
          </a:stretch>
        </p:blipFill>
        <p:spPr>
          <a:xfrm>
            <a:off x="6905102" y="1304223"/>
            <a:ext cx="5140572" cy="4090737"/>
          </a:xfrm>
          <a:prstGeom prst="rect">
            <a:avLst/>
          </a:prstGeom>
        </p:spPr>
      </p:pic>
    </p:spTree>
    <p:extLst>
      <p:ext uri="{BB962C8B-B14F-4D97-AF65-F5344CB8AC3E}">
        <p14:creationId xmlns:p14="http://schemas.microsoft.com/office/powerpoint/2010/main" val="800498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360000"/>
            <a:ext cx="10515600" cy="1325563"/>
          </a:xfrm>
        </p:spPr>
        <p:txBody>
          <a:bodyPr lIns="0"/>
          <a:lstStyle/>
          <a:p>
            <a:pPr defTabSz="338138"/>
            <a:r>
              <a:rPr lang="en-GB" dirty="0">
                <a:latin typeface="Arial" panose="020B0604020202020204" pitchFamily="34" charset="0"/>
                <a:cs typeface="Arial" panose="020B0604020202020204" pitchFamily="34" charset="0"/>
              </a:rPr>
              <a:t>How did the Korean War start?</a:t>
            </a:r>
            <a:endParaRPr lang="en-US" altLang="fr-FR" b="1"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How might the vote affect these key areas of life?"/>
          <p:cNvSpPr txBox="1">
            <a:spLocks/>
          </p:cNvSpPr>
          <p:nvPr/>
        </p:nvSpPr>
        <p:spPr>
          <a:xfrm>
            <a:off x="720000" y="1620000"/>
            <a:ext cx="5348291" cy="2109416"/>
          </a:xfrm>
          <a:prstGeom prst="rect">
            <a:avLst/>
          </a:prstGeom>
        </p:spPr>
        <p:txBody>
          <a:bodyPr lIns="0" tIns="0" rIns="0" bIns="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2400" dirty="0">
                <a:latin typeface="Arial" panose="020B0604020202020204" pitchFamily="34" charset="0"/>
                <a:cs typeface="Arial" panose="020B0604020202020204" pitchFamily="34" charset="0"/>
              </a:rPr>
              <a:t>At the end of the Second World War, Korea (which had formerly been occupied by the Japanese) was divided along the 38th parallel.</a:t>
            </a:r>
          </a:p>
          <a:p>
            <a:pPr marL="342900" indent="-342900">
              <a:lnSpc>
                <a:spcPct val="100000"/>
              </a:lnSpc>
              <a:buFont typeface="Arial" charset="0"/>
              <a:buChar char="•"/>
            </a:pPr>
            <a:r>
              <a:rPr lang="en-GB" sz="2400" dirty="0">
                <a:latin typeface="Arial" panose="020B0604020202020204" pitchFamily="34" charset="0"/>
                <a:cs typeface="Arial" panose="020B0604020202020204" pitchFamily="34" charset="0"/>
              </a:rPr>
              <a:t>The North came under the influence of the Soviet Union, while the South relied on the support of the Americans.</a:t>
            </a:r>
          </a:p>
          <a:p>
            <a:pPr marL="342900" indent="-342900">
              <a:lnSpc>
                <a:spcPct val="100000"/>
              </a:lnSpc>
              <a:buFont typeface="Arial" charset="0"/>
              <a:buChar char="•"/>
            </a:pPr>
            <a:r>
              <a:rPr lang="en-GB" sz="2400" dirty="0">
                <a:latin typeface="Arial" panose="020B0604020202020204" pitchFamily="34" charset="0"/>
                <a:cs typeface="Arial" panose="020B0604020202020204" pitchFamily="34" charset="0"/>
              </a:rPr>
              <a:t>The North was led by communist Kim Il Sung and the Korean People's Army (KPA) was established in North Korea in February 1948.</a:t>
            </a:r>
          </a:p>
        </p:txBody>
      </p:sp>
      <p:sp>
        <p:nvSpPr>
          <p:cNvPr id="3" name="Slide Number Placeholder 2">
            <a:extLst>
              <a:ext uri="{FF2B5EF4-FFF2-40B4-BE49-F238E27FC236}">
                <a16:creationId xmlns:a16="http://schemas.microsoft.com/office/drawing/2014/main" id="{76C3D414-7702-2B4C-B92F-C20289BF2052}"/>
              </a:ext>
            </a:extLst>
          </p:cNvPr>
          <p:cNvSpPr>
            <a:spLocks noGrp="1"/>
          </p:cNvSpPr>
          <p:nvPr>
            <p:ph type="sldNum" sz="quarter" idx="12"/>
          </p:nvPr>
        </p:nvSpPr>
        <p:spPr/>
        <p:txBody>
          <a:bodyPr/>
          <a:lstStyle/>
          <a:p>
            <a:pPr algn="ctr"/>
            <a:fld id="{91DB7F08-A76A-C04F-AC2D-B8A23795015F}" type="slidenum">
              <a:rPr lang="en-US" smtClean="0"/>
              <a:pPr algn="ctr"/>
              <a:t>6</a:t>
            </a:fld>
            <a:endParaRPr lang="en-US" dirty="0"/>
          </a:p>
        </p:txBody>
      </p:sp>
      <p:pic>
        <p:nvPicPr>
          <p:cNvPr id="7" name="Picture 6">
            <a:extLst>
              <a:ext uri="{FF2B5EF4-FFF2-40B4-BE49-F238E27FC236}">
                <a16:creationId xmlns:a16="http://schemas.microsoft.com/office/drawing/2014/main" id="{0954C69F-40F2-8745-9782-15013066F813}"/>
              </a:ext>
            </a:extLst>
          </p:cNvPr>
          <p:cNvPicPr>
            <a:picLocks noChangeAspect="1"/>
          </p:cNvPicPr>
          <p:nvPr/>
        </p:nvPicPr>
        <p:blipFill rotWithShape="1">
          <a:blip r:embed="rId3"/>
          <a:srcRect b="5360"/>
          <a:stretch/>
        </p:blipFill>
        <p:spPr>
          <a:xfrm>
            <a:off x="6366509" y="1620000"/>
            <a:ext cx="5516131" cy="4070504"/>
          </a:xfrm>
          <a:prstGeom prst="rect">
            <a:avLst/>
          </a:prstGeom>
        </p:spPr>
      </p:pic>
    </p:spTree>
    <p:extLst>
      <p:ext uri="{BB962C8B-B14F-4D97-AF65-F5344CB8AC3E}">
        <p14:creationId xmlns:p14="http://schemas.microsoft.com/office/powerpoint/2010/main" val="2014713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What happened in Korea 1950–53?</a:t>
            </a:r>
            <a:endParaRPr lang="en-US" b="1" dirty="0"/>
          </a:p>
        </p:txBody>
      </p:sp>
      <p:sp>
        <p:nvSpPr>
          <p:cNvPr id="4" name="Rectangle"/>
          <p:cNvSpPr>
            <a:spLocks noChangeArrowheads="1"/>
          </p:cNvSpPr>
          <p:nvPr/>
        </p:nvSpPr>
        <p:spPr bwMode="auto">
          <a:xfrm>
            <a:off x="720000" y="1620000"/>
            <a:ext cx="6440822" cy="3604040"/>
          </a:xfrm>
          <a:prstGeom prst="rect">
            <a:avLst/>
          </a:prstGeom>
          <a:noFill/>
          <a:ln>
            <a:noFill/>
          </a:ln>
        </p:spPr>
        <p:txBody>
          <a:bodyPr lIns="0" tIns="0" rIns="0" bIns="0" anchor="t" anchorCtr="0"/>
          <a:lstStyle>
            <a:lvl1pPr marL="538163" indent="-538163" eaLnBrk="0" hangingPunct="0">
              <a:defRPr sz="3600">
                <a:solidFill>
                  <a:schemeClr val="tx1"/>
                </a:solidFill>
                <a:latin typeface="Helvetica Light" pitchFamily="-93" charset="0"/>
                <a:cs typeface="Helvetica Light" pitchFamily="-93" charset="0"/>
                <a:sym typeface="Helvetica Light" pitchFamily="-93" charset="0"/>
              </a:defRPr>
            </a:lvl1pPr>
            <a:lvl2pPr marL="37931725" indent="-37474525" eaLnBrk="0" hangingPunct="0">
              <a:defRPr sz="3600">
                <a:solidFill>
                  <a:schemeClr val="tx1"/>
                </a:solidFill>
                <a:latin typeface="Helvetica Light" pitchFamily="-93" charset="0"/>
                <a:cs typeface="Helvetica Light" pitchFamily="-93" charset="0"/>
                <a:sym typeface="Helvetica Light" pitchFamily="-93" charset="0"/>
              </a:defRPr>
            </a:lvl2pPr>
            <a:lvl3pPr eaLnBrk="0" hangingPunct="0">
              <a:defRPr sz="3600">
                <a:solidFill>
                  <a:schemeClr val="tx1"/>
                </a:solidFill>
                <a:latin typeface="Helvetica Light" pitchFamily="-93" charset="0"/>
                <a:cs typeface="Helvetica Light" pitchFamily="-93" charset="0"/>
                <a:sym typeface="Helvetica Light" pitchFamily="-93" charset="0"/>
              </a:defRPr>
            </a:lvl3pPr>
            <a:lvl4pPr eaLnBrk="0" hangingPunct="0">
              <a:defRPr sz="3600">
                <a:solidFill>
                  <a:schemeClr val="tx1"/>
                </a:solidFill>
                <a:latin typeface="Helvetica Light" pitchFamily="-93" charset="0"/>
                <a:cs typeface="Helvetica Light" pitchFamily="-93" charset="0"/>
                <a:sym typeface="Helvetica Light" pitchFamily="-93" charset="0"/>
              </a:defRPr>
            </a:lvl4pPr>
            <a:lvl5pPr eaLnBrk="0" hangingPunct="0">
              <a:defRPr sz="3600">
                <a:solidFill>
                  <a:schemeClr val="tx1"/>
                </a:solidFill>
                <a:latin typeface="Helvetica Light" pitchFamily="-93" charset="0"/>
                <a:cs typeface="Helvetica Light" pitchFamily="-93" charset="0"/>
                <a:sym typeface="Helvetica Light" pitchFamily="-93" charset="0"/>
              </a:defRPr>
            </a:lvl5pPr>
            <a:lvl6pPr indent="-914400" defTabSz="584200" eaLnBrk="0" fontAlgn="base" hangingPunct="0">
              <a:spcBef>
                <a:spcPct val="0"/>
              </a:spcBef>
              <a:spcAft>
                <a:spcPct val="0"/>
              </a:spcAft>
              <a:defRPr sz="3600">
                <a:solidFill>
                  <a:schemeClr val="tx1"/>
                </a:solidFill>
                <a:latin typeface="Helvetica Light" pitchFamily="-93" charset="0"/>
                <a:cs typeface="Helvetica Light" pitchFamily="-93" charset="0"/>
                <a:sym typeface="Helvetica Light" pitchFamily="-93" charset="0"/>
              </a:defRPr>
            </a:lvl6pPr>
            <a:lvl7pPr indent="-914400" defTabSz="584200" eaLnBrk="0" fontAlgn="base" hangingPunct="0">
              <a:spcBef>
                <a:spcPct val="0"/>
              </a:spcBef>
              <a:spcAft>
                <a:spcPct val="0"/>
              </a:spcAft>
              <a:defRPr sz="3600">
                <a:solidFill>
                  <a:schemeClr val="tx1"/>
                </a:solidFill>
                <a:latin typeface="Helvetica Light" pitchFamily="-93" charset="0"/>
                <a:cs typeface="Helvetica Light" pitchFamily="-93" charset="0"/>
                <a:sym typeface="Helvetica Light" pitchFamily="-93" charset="0"/>
              </a:defRPr>
            </a:lvl7pPr>
            <a:lvl8pPr indent="-914400" defTabSz="584200" eaLnBrk="0" fontAlgn="base" hangingPunct="0">
              <a:spcBef>
                <a:spcPct val="0"/>
              </a:spcBef>
              <a:spcAft>
                <a:spcPct val="0"/>
              </a:spcAft>
              <a:defRPr sz="3600">
                <a:solidFill>
                  <a:schemeClr val="tx1"/>
                </a:solidFill>
                <a:latin typeface="Helvetica Light" pitchFamily="-93" charset="0"/>
                <a:cs typeface="Helvetica Light" pitchFamily="-93" charset="0"/>
                <a:sym typeface="Helvetica Light" pitchFamily="-93" charset="0"/>
              </a:defRPr>
            </a:lvl8pPr>
            <a:lvl9pPr indent="-914400" defTabSz="584200" eaLnBrk="0" fontAlgn="base" hangingPunct="0">
              <a:spcBef>
                <a:spcPct val="0"/>
              </a:spcBef>
              <a:spcAft>
                <a:spcPct val="0"/>
              </a:spcAft>
              <a:defRPr sz="3600">
                <a:solidFill>
                  <a:schemeClr val="tx1"/>
                </a:solidFill>
                <a:latin typeface="Helvetica Light" pitchFamily="-93" charset="0"/>
                <a:cs typeface="Helvetica Light" pitchFamily="-93" charset="0"/>
                <a:sym typeface="Helvetica Light" pitchFamily="-93" charset="0"/>
              </a:defRPr>
            </a:lvl9pPr>
          </a:lstStyle>
          <a:p>
            <a:pPr marL="401638" indent="-401638">
              <a:buFont typeface="Arial" charset="0"/>
              <a:buChar char="•"/>
            </a:pPr>
            <a:r>
              <a:rPr lang="en-GB" sz="2300" dirty="0">
                <a:latin typeface="Arial" panose="020B0604020202020204" pitchFamily="34" charset="0"/>
                <a:cs typeface="Arial" panose="020B0604020202020204" pitchFamily="34" charset="0"/>
              </a:rPr>
              <a:t>In June 1950, the KPA invaded South Korea. </a:t>
            </a:r>
          </a:p>
          <a:p>
            <a:pPr marL="401638" indent="-401638">
              <a:buFont typeface="Arial" charset="0"/>
              <a:buChar char="•"/>
            </a:pPr>
            <a:r>
              <a:rPr lang="en-GB" sz="2300" dirty="0">
                <a:latin typeface="Arial" panose="020B0604020202020204" pitchFamily="34" charset="0"/>
                <a:cs typeface="Arial" panose="020B0604020202020204" pitchFamily="34" charset="0"/>
              </a:rPr>
              <a:t>The United Nations was quick to respond and encouraged its members to support the South. </a:t>
            </a:r>
          </a:p>
          <a:p>
            <a:pPr marL="401638" indent="-401638">
              <a:buFont typeface="Arial" charset="0"/>
              <a:buChar char="•"/>
            </a:pPr>
            <a:r>
              <a:rPr lang="en-GB" sz="2300" dirty="0">
                <a:latin typeface="Arial" panose="020B0604020202020204" pitchFamily="34" charset="0"/>
                <a:cs typeface="Arial" panose="020B0604020202020204" pitchFamily="34" charset="0"/>
              </a:rPr>
              <a:t>Many countries sent troops, including the USA, Great Britain, Australia, Canada, India, New Zealand and South Africa.</a:t>
            </a:r>
          </a:p>
          <a:p>
            <a:pPr marL="401638" indent="-401638">
              <a:buFont typeface="Arial" charset="0"/>
              <a:buChar char="•"/>
            </a:pPr>
            <a:r>
              <a:rPr lang="en-GB" sz="2300" dirty="0">
                <a:latin typeface="Arial" panose="020B0604020202020204" pitchFamily="34" charset="0"/>
                <a:cs typeface="Arial" panose="020B0604020202020204" pitchFamily="34" charset="0"/>
              </a:rPr>
              <a:t>The war became a stalemate from </a:t>
            </a:r>
            <a:br>
              <a:rPr lang="en-GB" sz="2300" dirty="0">
                <a:latin typeface="Arial" panose="020B0604020202020204" pitchFamily="34" charset="0"/>
                <a:cs typeface="Arial" panose="020B0604020202020204" pitchFamily="34" charset="0"/>
              </a:rPr>
            </a:br>
            <a:r>
              <a:rPr lang="en-GB" sz="2300" dirty="0">
                <a:latin typeface="Arial" panose="020B0604020202020204" pitchFamily="34" charset="0"/>
                <a:cs typeface="Arial" panose="020B0604020202020204" pitchFamily="34" charset="0"/>
              </a:rPr>
              <a:t>1951–1953.</a:t>
            </a:r>
          </a:p>
          <a:p>
            <a:pPr marL="401638" indent="-401638">
              <a:buFont typeface="Arial" charset="0"/>
              <a:buChar char="•"/>
            </a:pPr>
            <a:r>
              <a:rPr lang="en-GB" sz="2300" dirty="0">
                <a:latin typeface="Arial" panose="020B0604020202020204" pitchFamily="34" charset="0"/>
                <a:cs typeface="Arial" panose="020B0604020202020204" pitchFamily="34" charset="0"/>
              </a:rPr>
              <a:t>In July 1953, an armistice (end to fighting </a:t>
            </a:r>
            <a:br>
              <a:rPr lang="en-GB" sz="2300" dirty="0">
                <a:latin typeface="Arial" panose="020B0604020202020204" pitchFamily="34" charset="0"/>
                <a:cs typeface="Arial" panose="020B0604020202020204" pitchFamily="34" charset="0"/>
              </a:rPr>
            </a:br>
            <a:r>
              <a:rPr lang="en-GB" sz="2300" dirty="0">
                <a:latin typeface="Arial" panose="020B0604020202020204" pitchFamily="34" charset="0"/>
                <a:cs typeface="Arial" panose="020B0604020202020204" pitchFamily="34" charset="0"/>
              </a:rPr>
              <a:t>but not a peace treaty) was signed. </a:t>
            </a:r>
          </a:p>
          <a:p>
            <a:pPr marL="401638" indent="-401638">
              <a:buFont typeface="Arial" charset="0"/>
              <a:buChar char="•"/>
            </a:pPr>
            <a:r>
              <a:rPr lang="en-GB" sz="2300" dirty="0">
                <a:latin typeface="Arial" panose="020B0604020202020204" pitchFamily="34" charset="0"/>
                <a:cs typeface="Arial" panose="020B0604020202020204" pitchFamily="34" charset="0"/>
              </a:rPr>
              <a:t>Around 2,000,000 Korean civilians died, as well as over one million soldiers from all sides.</a:t>
            </a:r>
          </a:p>
          <a:p>
            <a:pPr marL="401638" indent="-401638">
              <a:buFont typeface="Arial" charset="0"/>
              <a:buChar char="•"/>
            </a:pPr>
            <a:r>
              <a:rPr lang="en-GB" sz="2300" dirty="0">
                <a:latin typeface="Arial" panose="020B0604020202020204" pitchFamily="34" charset="0"/>
                <a:cs typeface="Arial" panose="020B0604020202020204" pitchFamily="34" charset="0"/>
              </a:rPr>
              <a:t>Korea remains divided today.</a:t>
            </a:r>
          </a:p>
        </p:txBody>
      </p:sp>
      <p:sp>
        <p:nvSpPr>
          <p:cNvPr id="3" name="Slide Number Placeholder 2">
            <a:extLst>
              <a:ext uri="{FF2B5EF4-FFF2-40B4-BE49-F238E27FC236}">
                <a16:creationId xmlns:a16="http://schemas.microsoft.com/office/drawing/2014/main" id="{37DA8A4A-4FE7-1F45-AA43-6A3CDEABC8EF}"/>
              </a:ext>
            </a:extLst>
          </p:cNvPr>
          <p:cNvSpPr>
            <a:spLocks noGrp="1"/>
          </p:cNvSpPr>
          <p:nvPr>
            <p:ph type="sldNum" sz="quarter" idx="12"/>
          </p:nvPr>
        </p:nvSpPr>
        <p:spPr/>
        <p:txBody>
          <a:bodyPr/>
          <a:lstStyle/>
          <a:p>
            <a:pPr algn="ctr"/>
            <a:fld id="{91DB7F08-A76A-C04F-AC2D-B8A23795015F}" type="slidenum">
              <a:rPr lang="en-US" smtClean="0"/>
              <a:pPr algn="ctr"/>
              <a:t>7</a:t>
            </a:fld>
            <a:endParaRPr lang="en-US" dirty="0"/>
          </a:p>
        </p:txBody>
      </p:sp>
      <p:pic>
        <p:nvPicPr>
          <p:cNvPr id="7" name="Picture 6">
            <a:extLst>
              <a:ext uri="{FF2B5EF4-FFF2-40B4-BE49-F238E27FC236}">
                <a16:creationId xmlns:a16="http://schemas.microsoft.com/office/drawing/2014/main" id="{E92F7255-60A6-8948-8A57-AC00482B8F58}"/>
              </a:ext>
            </a:extLst>
          </p:cNvPr>
          <p:cNvPicPr>
            <a:picLocks noChangeAspect="1"/>
          </p:cNvPicPr>
          <p:nvPr/>
        </p:nvPicPr>
        <p:blipFill rotWithShape="1">
          <a:blip r:embed="rId3"/>
          <a:srcRect l="4563" r="5360" b="5360"/>
          <a:stretch/>
        </p:blipFill>
        <p:spPr>
          <a:xfrm>
            <a:off x="7340252" y="1620000"/>
            <a:ext cx="4615948" cy="3782052"/>
          </a:xfrm>
          <a:prstGeom prst="rect">
            <a:avLst/>
          </a:prstGeom>
        </p:spPr>
      </p:pic>
    </p:spTree>
    <p:extLst>
      <p:ext uri="{BB962C8B-B14F-4D97-AF65-F5344CB8AC3E}">
        <p14:creationId xmlns:p14="http://schemas.microsoft.com/office/powerpoint/2010/main" val="805628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338138"/>
            <a:r>
              <a:rPr lang="en-GB" dirty="0">
                <a:latin typeface="Arial" panose="020B0604020202020204" pitchFamily="34" charset="0"/>
                <a:cs typeface="Arial" panose="020B0604020202020204" pitchFamily="34" charset="0"/>
              </a:rPr>
              <a:t>Britain’s involvement in Korea</a:t>
            </a:r>
            <a:endParaRPr lang="en-US" altLang="fr-FR" b="1"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How might the vote affect these key areas of life?"/>
          <p:cNvSpPr txBox="1">
            <a:spLocks/>
          </p:cNvSpPr>
          <p:nvPr/>
        </p:nvSpPr>
        <p:spPr>
          <a:xfrm>
            <a:off x="720001" y="1620000"/>
            <a:ext cx="5630696" cy="4329863"/>
          </a:xfrm>
          <a:prstGeom prst="rect">
            <a:avLst/>
          </a:prstGeom>
        </p:spPr>
        <p:txBody>
          <a:bodyPr lIns="0" tIns="0" rIns="0" bIns="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charset="0"/>
              <a:buChar char="•"/>
            </a:pPr>
            <a:r>
              <a:rPr lang="en-GB" sz="2400" dirty="0">
                <a:latin typeface="Arial" panose="020B0604020202020204" pitchFamily="34" charset="0"/>
                <a:cs typeface="Arial" panose="020B0604020202020204" pitchFamily="34" charset="0"/>
              </a:rPr>
              <a:t>About 40,000 British servicemen </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(plus 60,000 from the wider Commonwealth) served in Korea. </a:t>
            </a:r>
          </a:p>
          <a:p>
            <a:pPr marL="342900" indent="-342900">
              <a:buFont typeface="Arial" charset="0"/>
              <a:buChar char="•"/>
            </a:pPr>
            <a:r>
              <a:rPr lang="en-GB" sz="2400" dirty="0">
                <a:latin typeface="Arial" panose="020B0604020202020204" pitchFamily="34" charset="0"/>
                <a:cs typeface="Arial" panose="020B0604020202020204" pitchFamily="34" charset="0"/>
              </a:rPr>
              <a:t>Up to 50% of some units were National Servicemen, aged 18–21, who had been conscripted into the army for up to two years. </a:t>
            </a:r>
          </a:p>
          <a:p>
            <a:pPr marL="342900" indent="-342900">
              <a:buFont typeface="Arial" charset="0"/>
              <a:buChar char="•"/>
            </a:pPr>
            <a:r>
              <a:rPr lang="en-GB" sz="2400" dirty="0">
                <a:latin typeface="Arial" panose="020B0604020202020204" pitchFamily="34" charset="0"/>
                <a:cs typeface="Arial" panose="020B0604020202020204" pitchFamily="34" charset="0"/>
              </a:rPr>
              <a:t>British casualties:</a:t>
            </a:r>
          </a:p>
          <a:p>
            <a:pPr marL="742950" lvl="1"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1,078 were killed in action. </a:t>
            </a:r>
          </a:p>
          <a:p>
            <a:pPr marL="742950" lvl="1"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2,674 were wounded.</a:t>
            </a:r>
          </a:p>
          <a:p>
            <a:pPr marL="742950" lvl="1"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1,060 were missing or taken prisoner.</a:t>
            </a:r>
          </a:p>
        </p:txBody>
      </p:sp>
      <p:pic>
        <p:nvPicPr>
          <p:cNvPr id="5" name="Picture 4" descr="The grave of Private J Sharpe, The South Staffordshire Regiment">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81712" y="1685563"/>
            <a:ext cx="4283308" cy="2837228"/>
          </a:xfrm>
          <a:prstGeom prst="rect">
            <a:avLst/>
          </a:prstGeom>
          <a:noFill/>
          <a:ln>
            <a:noFill/>
          </a:ln>
        </p:spPr>
      </p:pic>
      <p:sp>
        <p:nvSpPr>
          <p:cNvPr id="6" name="TextBox 5"/>
          <p:cNvSpPr txBox="1"/>
          <p:nvPr/>
        </p:nvSpPr>
        <p:spPr>
          <a:xfrm>
            <a:off x="6234545" y="4582462"/>
            <a:ext cx="5177642" cy="830997"/>
          </a:xfrm>
          <a:prstGeom prst="rect">
            <a:avLst/>
          </a:prstGeom>
          <a:noFill/>
        </p:spPr>
        <p:txBody>
          <a:bodyPr wrap="square" rtlCol="0">
            <a:spAutoFit/>
          </a:bodyPr>
          <a:lstStyle/>
          <a:p>
            <a:pPr algn="ctr"/>
            <a:r>
              <a:rPr lang="en-GB" sz="1600" i="1" dirty="0">
                <a:latin typeface="Arial" panose="020B0604020202020204" pitchFamily="34" charset="0"/>
                <a:cs typeface="Arial" panose="020B0604020202020204" pitchFamily="34" charset="0"/>
              </a:rPr>
              <a:t>The grave of 19-year-old National Serviceman Sharpe, killed by shellfire on 23 September 1950. He was buried here, where he died, on Middlesex Hill. </a:t>
            </a:r>
          </a:p>
        </p:txBody>
      </p:sp>
      <p:sp>
        <p:nvSpPr>
          <p:cNvPr id="3" name="Slide Number Placeholder 2">
            <a:extLst>
              <a:ext uri="{FF2B5EF4-FFF2-40B4-BE49-F238E27FC236}">
                <a16:creationId xmlns:a16="http://schemas.microsoft.com/office/drawing/2014/main" id="{A262A140-5FF1-DF48-B266-EDBEDC231791}"/>
              </a:ext>
            </a:extLst>
          </p:cNvPr>
          <p:cNvSpPr>
            <a:spLocks noGrp="1"/>
          </p:cNvSpPr>
          <p:nvPr>
            <p:ph type="sldNum" sz="quarter" idx="12"/>
          </p:nvPr>
        </p:nvSpPr>
        <p:spPr/>
        <p:txBody>
          <a:bodyPr/>
          <a:lstStyle/>
          <a:p>
            <a:pPr algn="ctr"/>
            <a:fld id="{91DB7F08-A76A-C04F-AC2D-B8A23795015F}" type="slidenum">
              <a:rPr lang="en-US" smtClean="0"/>
              <a:pPr algn="ctr"/>
              <a:t>8</a:t>
            </a:fld>
            <a:endParaRPr lang="en-US" dirty="0"/>
          </a:p>
        </p:txBody>
      </p:sp>
    </p:spTree>
    <p:extLst>
      <p:ext uri="{BB962C8B-B14F-4D97-AF65-F5344CB8AC3E}">
        <p14:creationId xmlns:p14="http://schemas.microsoft.com/office/powerpoint/2010/main" val="1681535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hlinkClick r:id="rId3"/>
            <a:extLst>
              <a:ext uri="{FF2B5EF4-FFF2-40B4-BE49-F238E27FC236}">
                <a16:creationId xmlns:a16="http://schemas.microsoft.com/office/drawing/2014/main" id="{6FAAEC1D-5E60-4EA8-8BFF-A5CB6F5A6CF1}"/>
              </a:ext>
            </a:extLst>
          </p:cNvPr>
          <p:cNvPicPr>
            <a:picLocks noChangeAspect="1"/>
          </p:cNvPicPr>
          <p:nvPr/>
        </p:nvPicPr>
        <p:blipFill>
          <a:blip r:embed="rId4"/>
          <a:stretch>
            <a:fillRect/>
          </a:stretch>
        </p:blipFill>
        <p:spPr>
          <a:xfrm>
            <a:off x="719999" y="1685563"/>
            <a:ext cx="7796039" cy="4175623"/>
          </a:xfrm>
          <a:prstGeom prst="rect">
            <a:avLst/>
          </a:prstGeom>
        </p:spPr>
      </p:pic>
      <p:sp>
        <p:nvSpPr>
          <p:cNvPr id="3" name="Slide Number Placeholder 2">
            <a:extLst>
              <a:ext uri="{FF2B5EF4-FFF2-40B4-BE49-F238E27FC236}">
                <a16:creationId xmlns:a16="http://schemas.microsoft.com/office/drawing/2014/main" id="{29006022-F768-044C-BFD3-4BACC5FA8B10}"/>
              </a:ext>
            </a:extLst>
          </p:cNvPr>
          <p:cNvSpPr>
            <a:spLocks noGrp="1"/>
          </p:cNvSpPr>
          <p:nvPr>
            <p:ph type="sldNum" sz="quarter" idx="12"/>
          </p:nvPr>
        </p:nvSpPr>
        <p:spPr/>
        <p:txBody>
          <a:bodyPr/>
          <a:lstStyle/>
          <a:p>
            <a:pPr algn="ctr"/>
            <a:fld id="{91DB7F08-A76A-C04F-AC2D-B8A23795015F}" type="slidenum">
              <a:rPr lang="en-US" smtClean="0"/>
              <a:pPr algn="ctr"/>
              <a:t>9</a:t>
            </a:fld>
            <a:endParaRPr lang="en-US" dirty="0"/>
          </a:p>
        </p:txBody>
      </p:sp>
      <p:sp>
        <p:nvSpPr>
          <p:cNvPr id="8" name="Title 1">
            <a:extLst>
              <a:ext uri="{FF2B5EF4-FFF2-40B4-BE49-F238E27FC236}">
                <a16:creationId xmlns:a16="http://schemas.microsoft.com/office/drawing/2014/main" id="{FB59C601-7F42-4578-A511-6E244E1C4838}"/>
              </a:ext>
            </a:extLst>
          </p:cNvPr>
          <p:cNvSpPr txBox="1">
            <a:spLocks/>
          </p:cNvSpPr>
          <p:nvPr/>
        </p:nvSpPr>
        <p:spPr>
          <a:xfrm>
            <a:off x="720001" y="360000"/>
            <a:ext cx="10844982" cy="1325563"/>
          </a:xfrm>
          <a:prstGeom prst="rect">
            <a:avLst/>
          </a:prstGeom>
        </p:spPr>
        <p:txBody>
          <a:bodyPr vert="horz" lIns="0" tIns="0" rIns="0" bIns="0" rtlCol="0" anchor="t" anchorCtr="0">
            <a:normAutofit fontScale="97500"/>
          </a:bodyPr>
          <a:lstStyle>
            <a:lvl1pPr algn="l" defTabSz="914400" rtl="0" eaLnBrk="1" latinLnBrk="0" hangingPunct="1">
              <a:lnSpc>
                <a:spcPct val="90000"/>
              </a:lnSpc>
              <a:spcBef>
                <a:spcPct val="0"/>
              </a:spcBef>
              <a:buNone/>
              <a:defRPr sz="4400" b="1" kern="1200">
                <a:solidFill>
                  <a:schemeClr val="tx1"/>
                </a:solidFill>
                <a:latin typeface="Arial" charset="0"/>
                <a:ea typeface="Arial" charset="0"/>
                <a:cs typeface="Arial" charset="0"/>
              </a:defRPr>
            </a:lvl1pPr>
          </a:lstStyle>
          <a:p>
            <a:r>
              <a:rPr lang="en-GB" dirty="0">
                <a:latin typeface="Arial" panose="020B0604020202020204" pitchFamily="34" charset="0"/>
                <a:cs typeface="Arial" panose="020B0604020202020204" pitchFamily="34" charset="0"/>
              </a:rPr>
              <a:t>How has the Korean War been remembered in Britain? </a:t>
            </a:r>
            <a:endParaRPr lang="en-US" dirty="0"/>
          </a:p>
        </p:txBody>
      </p:sp>
      <p:sp>
        <p:nvSpPr>
          <p:cNvPr id="9" name="Action Button: Forward or Next 8">
            <a:hlinkClick r:id="rId5" highlightClick="1"/>
            <a:extLst>
              <a:ext uri="{FF2B5EF4-FFF2-40B4-BE49-F238E27FC236}">
                <a16:creationId xmlns:a16="http://schemas.microsoft.com/office/drawing/2014/main" id="{6F3153DF-D400-B241-92D8-1DA968BD5B4C}"/>
              </a:ext>
            </a:extLst>
          </p:cNvPr>
          <p:cNvSpPr/>
          <p:nvPr/>
        </p:nvSpPr>
        <p:spPr>
          <a:xfrm>
            <a:off x="3959087" y="3011126"/>
            <a:ext cx="1042416" cy="1042416"/>
          </a:xfrm>
          <a:prstGeom prst="actionButtonForwardNex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47480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944</TotalTime>
  <Words>1476</Words>
  <Application>Microsoft Office PowerPoint</Application>
  <PresentationFormat>Widescreen</PresentationFormat>
  <Paragraphs>171</Paragraphs>
  <Slides>17</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Arial Rounded MT</vt:lpstr>
      <vt:lpstr>Calibri</vt:lpstr>
      <vt:lpstr>Office Theme</vt:lpstr>
      <vt:lpstr>Enquiry 2  A forgotten war?  Unearthing the voices of British veterans of the Korean War </vt:lpstr>
      <vt:lpstr>Enquiry overview:  A forgotten war? Unearthing the voices of British veterans of the Korean War</vt:lpstr>
      <vt:lpstr>Lesson 2.1 Overview</vt:lpstr>
      <vt:lpstr>Wars in the  twentieth century</vt:lpstr>
      <vt:lpstr>Wars in the twentieth century</vt:lpstr>
      <vt:lpstr>How did the Korean War start?</vt:lpstr>
      <vt:lpstr>What happened in Korea 1950–53?</vt:lpstr>
      <vt:lpstr>Britain’s involvement in Korea</vt:lpstr>
      <vt:lpstr>PowerPoint Presentation</vt:lpstr>
      <vt:lpstr>PowerPoint Presentation</vt:lpstr>
      <vt:lpstr>Who does remember the Korean War and how? </vt:lpstr>
      <vt:lpstr>The Korean War Memorial in London </vt:lpstr>
      <vt:lpstr>How should we view the  Korean War Memorial?</vt:lpstr>
      <vt:lpstr>What do historians say about why the Korean War has become forgotten?</vt:lpstr>
      <vt:lpstr>Reasons why Korea has become a ‘forgotten war’</vt:lpstr>
      <vt:lpstr>Veterans now want the war to be remembered</vt:lpstr>
      <vt:lpstr>Unearthing hidden voices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Maheema Chanrai</cp:lastModifiedBy>
  <cp:revision>119</cp:revision>
  <dcterms:created xsi:type="dcterms:W3CDTF">2020-03-11T22:57:07Z</dcterms:created>
  <dcterms:modified xsi:type="dcterms:W3CDTF">2020-06-26T09:42:11Z</dcterms:modified>
</cp:coreProperties>
</file>