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3" r:id="rId2"/>
    <p:sldId id="264" r:id="rId3"/>
    <p:sldId id="274" r:id="rId4"/>
    <p:sldId id="265" r:id="rId5"/>
    <p:sldId id="275" r:id="rId6"/>
    <p:sldId id="277" r:id="rId7"/>
    <p:sldId id="278" r:id="rId8"/>
    <p:sldId id="279" r:id="rId9"/>
    <p:sldId id="280" r:id="rId10"/>
    <p:sldId id="266" r:id="rId11"/>
    <p:sldId id="26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Belben" initials="J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220" autoAdjust="0"/>
  </p:normalViewPr>
  <p:slideViewPr>
    <p:cSldViewPr snapToGrid="0" snapToObjects="1">
      <p:cViewPr varScale="1">
        <p:scale>
          <a:sx n="57" d="100"/>
          <a:sy n="57" d="100"/>
        </p:scale>
        <p:origin x="99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CD6AE-0980-1545-A707-1D7C08C627CC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93A2A-0A60-9E4C-B30E-C3D88B0E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6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Video: https://www.youtube.com/watch?v=DxJI7Uz8xnU</a:t>
            </a:r>
          </a:p>
          <a:p>
            <a:r>
              <a:rPr lang="en-GB" dirty="0"/>
              <a:t>Image: https://commons.wikimedia.org/wiki/File:Sir_Michael_Caine,_28th_EFA_Awards_2015,_Berlin_(cropped).jpg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4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https://commons.wikimedia.org/wiki/File:Korea_Medaille_van_de_Verenigde_Naties.jpg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1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© IWM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(KOR 617) </a:t>
            </a:r>
            <a:r>
              <a:rPr lang="en-GB" dirty="0"/>
              <a:t>www.iwm.org.uk/collections/item/object/205124608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Left: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IWM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BF 10896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www.iwm.org.uk/collections/item/object/205190661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Right: © IWM BF 223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www.iwm.org.uk/collections/item/object/205190848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1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Left: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IWM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MH 32850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www.iwm.org.uk/collections/item/object/205190740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Right: © IWM </a:t>
            </a:r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BF 10896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www.iwm.org.uk/collections/item/object/205191685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8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Left: © IWM KOR 607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www.iwm.org.uk/collections/item/object/205191682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Right: Image courtesy of the National Army Museum, London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https://collection.nam.ac.uk/detail.php?acc=1997-07-44-1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94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Left: US </a:t>
            </a:r>
            <a:r>
              <a:rPr lang="en-GB" dirty="0" err="1"/>
              <a:t>Defense</a:t>
            </a:r>
            <a:r>
              <a:rPr lang="en-GB" dirty="0"/>
              <a:t> Department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https://commons.wikimedia.org/wiki/File:South_Korean_refugees_mid-1950.jpg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GB" dirty="0"/>
              <a:t>Right: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Air Force https://commons.wikimedia.org/wiki/File:WarKorea_B-29-korea.jpg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72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Left: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Air Force https://commons.wikimedia.org/wiki/File:Korean_War_bombing_Wonsan.jpg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Right: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IWM BF 224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www.iwm.org.uk/collections/item/object/205190850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56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Video: www.youtube.com/watch?v=-X7nbwFxGRU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93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©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IWM GOV 2738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7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78964" y="6356350"/>
            <a:ext cx="463826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DB7F08-A76A-C04F-AC2D-B8A2379501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20000" y="1620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27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55CFA-19C1-4766-B625-9C7B34FF4224}"/>
              </a:ext>
            </a:extLst>
          </p:cNvPr>
          <p:cNvSpPr txBox="1"/>
          <p:nvPr userDrawn="1"/>
        </p:nvSpPr>
        <p:spPr>
          <a:xfrm>
            <a:off x="140434" y="6394536"/>
            <a:ext cx="7148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ounded MT" charset="0"/>
                <a:ea typeface="Arial Rounded MT" charset="0"/>
                <a:cs typeface="Arial Rounded MT" charset="0"/>
              </a:rPr>
              <a:t>Exploring and Teaching the Korean War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Arial Rounded MT" charset="0"/>
                <a:ea typeface="Arial Rounded MT" charset="0"/>
                <a:cs typeface="Arial Rounded MT" charset="0"/>
              </a:rPr>
              <a:t>| Lesson 2.2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5294E6-D97D-4975-BA83-6E167677D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53" y="6155943"/>
            <a:ext cx="1244600" cy="4135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729881"/>
            <a:ext cx="12192000" cy="133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ABFEE8-F21B-AD49-A97F-37B89A226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8964" y="6356350"/>
            <a:ext cx="463826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DB7F08-A76A-C04F-AC2D-B8A2379501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5D3EFA-4CFA-0C45-AD7D-4C383F1639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1072" y="5863414"/>
            <a:ext cx="1087384" cy="7132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83AA5F-B720-F647-A622-94835411D3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96558" y="5888677"/>
            <a:ext cx="568569" cy="68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1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X7nbwFxG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-X7nbwFxGRU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DxJI7Uz8xnU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s://www.nam.ac.uk/online-collection/images/960/119000-119999/119854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7/70/South_Korean_refugees_mid-1950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s://www.goodfreephotos.com/albums/historical-battles/korean-war/b-29-superfortress-bomber-unloading-bombs-during-korean-war.jpg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515600" cy="1953709"/>
          </a:xfrm>
        </p:spPr>
        <p:txBody>
          <a:bodyPr>
            <a:normAutofit/>
          </a:bodyPr>
          <a:lstStyle/>
          <a:p>
            <a:r>
              <a:rPr lang="en-GB" b="1" dirty="0"/>
              <a:t>Enquiry overview: </a:t>
            </a:r>
            <a:br>
              <a:rPr lang="en-GB" b="1" dirty="0"/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 forgotten war? </a:t>
            </a:r>
            <a:r>
              <a:rPr lang="en-GB" b="1" dirty="0"/>
              <a:t>Unearthing the voices of British veterans of the Korean War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0000" y="2672690"/>
            <a:ext cx="4985474" cy="29942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Lesson 2.1</a:t>
            </a:r>
          </a:p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dirty="0">
                <a:latin typeface="Arial" charset="0"/>
                <a:ea typeface="Arial" charset="0"/>
                <a:cs typeface="Arial" charset="0"/>
              </a:rPr>
              <a:t>Why has the Korean war been called a forgotten war in Britain?</a:t>
            </a:r>
            <a:endParaRPr lang="en-GB" sz="3200" kern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6824" y="2650914"/>
            <a:ext cx="5026744" cy="30160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Lesson 2.2</a:t>
            </a:r>
          </a:p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latin typeface="Arial" charset="0"/>
                <a:ea typeface="Arial" charset="0"/>
                <a:cs typeface="Arial" charset="0"/>
              </a:rPr>
              <a:t>Helping people </a:t>
            </a:r>
            <a:br>
              <a:rPr lang="en-GB" sz="3200" b="1" dirty="0">
                <a:latin typeface="Arial" charset="0"/>
                <a:ea typeface="Arial" charset="0"/>
                <a:cs typeface="Arial" charset="0"/>
              </a:rPr>
            </a:br>
            <a:r>
              <a:rPr lang="en-GB" sz="3200" b="1" dirty="0">
                <a:latin typeface="Arial" charset="0"/>
                <a:ea typeface="Arial" charset="0"/>
                <a:cs typeface="Arial" charset="0"/>
              </a:rPr>
              <a:t>to remember the Korean War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17B6B9-F31B-3B47-9BDE-6BBA9339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360000"/>
            <a:ext cx="10841523" cy="1325563"/>
          </a:xfrm>
        </p:spPr>
        <p:txBody>
          <a:bodyPr>
            <a:normAutofit fontScale="90000"/>
          </a:bodyPr>
          <a:lstStyle/>
          <a:p>
            <a: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  <a:t>Timeline of the Korean War 1950–53</a:t>
            </a:r>
            <a:br>
              <a:rPr lang="en-GB" alt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fr-FR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Rectangle"/>
          <p:cNvSpPr>
            <a:spLocks noChangeArrowheads="1"/>
          </p:cNvSpPr>
          <p:nvPr/>
        </p:nvSpPr>
        <p:spPr bwMode="auto">
          <a:xfrm>
            <a:off x="720000" y="1620000"/>
            <a:ext cx="5847055" cy="4314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50800" anchor="t" anchorCtr="0"/>
          <a:lstStyle>
            <a:lvl1pPr marL="538163" indent="-538163" eaLnBrk="0" hangingPunct="0"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5pPr>
            <a:lvl6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6pPr>
            <a:lvl7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7pPr>
            <a:lvl8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8pPr>
            <a:lvl9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brutal three-year war left millions of North and South Koreans dead, and over 100,000 casualties for the United Nations forces involved.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British casualties were high: 1,078 killed in action, 2,674 wounded and 1,060 missing or taken prisoner.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Estimates suggest that at least two million North and South Korean civilians died and at least 50,000 children became orphans.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2724" y="4027807"/>
            <a:ext cx="4346793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Watch this clip and then complete the timeline activity on Resource sheet 2.2B.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62B9A9-B1D5-B545-87B2-4A144BA4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E2A8D9BB-4C94-47D7-BA44-D8A2DF585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27" t="27273" r="33523" b="16364"/>
          <a:stretch/>
        </p:blipFill>
        <p:spPr>
          <a:xfrm>
            <a:off x="7413923" y="1323644"/>
            <a:ext cx="4385594" cy="2471879"/>
          </a:xfrm>
          <a:prstGeom prst="rect">
            <a:avLst/>
          </a:prstGeom>
        </p:spPr>
      </p:pic>
      <p:sp>
        <p:nvSpPr>
          <p:cNvPr id="9" name="Action Button: Forward or Next 8">
            <a:hlinkClick r:id="rId5" highlightClick="1"/>
            <a:extLst>
              <a:ext uri="{FF2B5EF4-FFF2-40B4-BE49-F238E27FC236}">
                <a16:creationId xmlns:a16="http://schemas.microsoft.com/office/drawing/2014/main" id="{FADF03A6-4F08-E742-810F-4B6646433404}"/>
              </a:ext>
            </a:extLst>
          </p:cNvPr>
          <p:cNvSpPr/>
          <p:nvPr/>
        </p:nvSpPr>
        <p:spPr>
          <a:xfrm>
            <a:off x="9104912" y="2038375"/>
            <a:ext cx="1042416" cy="1042416"/>
          </a:xfrm>
          <a:prstGeom prst="actionButtonForwardNex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19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14720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the veterans say about the fighting</a:t>
            </a:r>
            <a:endParaRPr lang="en-US" b="1" dirty="0"/>
          </a:p>
        </p:txBody>
      </p:sp>
      <p:sp>
        <p:nvSpPr>
          <p:cNvPr id="4" name="Rectangle"/>
          <p:cNvSpPr>
            <a:spLocks noChangeArrowheads="1"/>
          </p:cNvSpPr>
          <p:nvPr/>
        </p:nvSpPr>
        <p:spPr bwMode="auto">
          <a:xfrm>
            <a:off x="720001" y="1478071"/>
            <a:ext cx="7220566" cy="4314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538163" indent="-538163" eaLnBrk="0" hangingPunct="0"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5pPr>
            <a:lvl6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6pPr>
            <a:lvl7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7pPr>
            <a:lvl8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8pPr>
            <a:lvl9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9pPr>
          </a:lstStyle>
          <a:p>
            <a:pPr marL="0" indent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Gather evidence from the veterans’ testimonies on Resource sheet 2.2C about: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it was like fighting in Korea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Trench warfare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the soldiers say about the effects of the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war on the Korean people and the cities in Korea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Chinese Army</a:t>
            </a:r>
          </a:p>
          <a:p>
            <a:pPr marL="0" indent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Then use all the evidence to complete your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overview of the British soldiers’ experience in Korea.</a:t>
            </a:r>
          </a:p>
          <a:p>
            <a:pPr marL="0" indent="0"/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67" y="1478071"/>
            <a:ext cx="3850174" cy="39525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1992CC-1D66-B44D-8B6A-E788917B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28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033611" cy="2282992"/>
          </a:xfrm>
        </p:spPr>
        <p:txBody>
          <a:bodyPr>
            <a:normAutofit/>
          </a:bodyPr>
          <a:lstStyle/>
          <a:p>
            <a:pPr defTabSz="338138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Korea does not have to be a ‘forgotten war’ and you can help</a:t>
            </a:r>
            <a:endParaRPr lang="en-US" altLang="fr-FR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00" y="2642992"/>
            <a:ext cx="6232351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your own copy of the United Nations Korea medal (Resource sheet 2.2D),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write something that you remember about the Korean War – for example, something that has surprised you, shocked you or moved you.</a:t>
            </a: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75" y="59842"/>
            <a:ext cx="3013854" cy="574427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561C56-F9DA-014C-A202-5332AA7E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0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6763366" cy="939411"/>
          </a:xfrm>
        </p:spPr>
        <p:txBody>
          <a:bodyPr>
            <a:noAutofit/>
          </a:bodyPr>
          <a:lstStyle/>
          <a:p>
            <a:pPr defTabSz="501650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Lesson 2.2 Overview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15255" y="1620000"/>
            <a:ext cx="4831660" cy="19389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An overview of the British soldiers’ experience in Korea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805CD2-210F-FA46-9B88-0052DEC2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862E70-30CA-449B-8A39-3893B08401C9}"/>
              </a:ext>
            </a:extLst>
          </p:cNvPr>
          <p:cNvSpPr/>
          <p:nvPr/>
        </p:nvSpPr>
        <p:spPr>
          <a:xfrm>
            <a:off x="720000" y="1620000"/>
            <a:ext cx="5026744" cy="30160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Lesson 2.2</a:t>
            </a:r>
          </a:p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latin typeface="Arial" charset="0"/>
                <a:ea typeface="Arial" charset="0"/>
                <a:cs typeface="Arial" charset="0"/>
              </a:rPr>
              <a:t>Helping people </a:t>
            </a:r>
            <a:br>
              <a:rPr lang="en-GB" sz="3200" b="1" dirty="0">
                <a:latin typeface="Arial" charset="0"/>
                <a:ea typeface="Arial" charset="0"/>
                <a:cs typeface="Arial" charset="0"/>
              </a:rPr>
            </a:br>
            <a:r>
              <a:rPr lang="en-GB" sz="3200" b="1" dirty="0">
                <a:latin typeface="Arial" charset="0"/>
                <a:ea typeface="Arial" charset="0"/>
                <a:cs typeface="Arial" charset="0"/>
              </a:rPr>
              <a:t>to remember the </a:t>
            </a:r>
            <a:br>
              <a:rPr lang="en-GB" sz="3200" b="1" dirty="0">
                <a:latin typeface="Arial" charset="0"/>
                <a:ea typeface="Arial" charset="0"/>
                <a:cs typeface="Arial" charset="0"/>
              </a:rPr>
            </a:br>
            <a:r>
              <a:rPr lang="en-GB" sz="3200" b="1" dirty="0">
                <a:latin typeface="Arial" charset="0"/>
                <a:ea typeface="Arial" charset="0"/>
                <a:cs typeface="Arial" charset="0"/>
              </a:rPr>
              <a:t>Korean War</a:t>
            </a:r>
          </a:p>
        </p:txBody>
      </p:sp>
    </p:spTree>
    <p:extLst>
      <p:ext uri="{BB962C8B-B14F-4D97-AF65-F5344CB8AC3E}">
        <p14:creationId xmlns:p14="http://schemas.microsoft.com/office/powerpoint/2010/main" val="208723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AFCF4-6A47-AC42-9921-47983362E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198" y="360000"/>
            <a:ext cx="3521269" cy="4854767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720000" y="1620000"/>
            <a:ext cx="6881021" cy="46188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Listen to what Sir Michael Caine says: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does he back up what we already know about Korea?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he say about his experiences as a soldier?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1"/>
            <a:ext cx="3037808" cy="692185"/>
          </a:xfrm>
        </p:spPr>
        <p:txBody>
          <a:bodyPr>
            <a:normAutofit fontScale="90000"/>
          </a:bodyPr>
          <a:lstStyle/>
          <a:p>
            <a:pPr defTabSz="501650"/>
            <a: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  <a:t>Recap</a:t>
            </a:r>
            <a:br>
              <a:rPr lang="en-US" alt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 pitchFamily="-93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E8D17-1BBE-764E-A38D-59D01BFC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AAA83D-0665-DA4A-BA99-B1B834193928}"/>
              </a:ext>
            </a:extLst>
          </p:cNvPr>
          <p:cNvGrpSpPr/>
          <p:nvPr/>
        </p:nvGrpSpPr>
        <p:grpSpPr>
          <a:xfrm>
            <a:off x="720000" y="2198785"/>
            <a:ext cx="4652668" cy="2614502"/>
            <a:chOff x="872177" y="2198785"/>
            <a:chExt cx="4652668" cy="26145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7F675D-1A27-8142-8719-C147A9555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177" y="2198785"/>
              <a:ext cx="4652668" cy="2614502"/>
            </a:xfrm>
            <a:prstGeom prst="rect">
              <a:avLst/>
            </a:prstGeom>
          </p:spPr>
        </p:pic>
        <p:sp>
          <p:nvSpPr>
            <p:cNvPr id="8" name="Action Button: Forward or Next 7">
              <a:hlinkClick r:id="rId5" highlightClick="1"/>
              <a:extLst>
                <a:ext uri="{FF2B5EF4-FFF2-40B4-BE49-F238E27FC236}">
                  <a16:creationId xmlns:a16="http://schemas.microsoft.com/office/drawing/2014/main" id="{FFB85672-86BE-D447-B03F-A8EB22DA1A04}"/>
                </a:ext>
              </a:extLst>
            </p:cNvPr>
            <p:cNvSpPr/>
            <p:nvPr/>
          </p:nvSpPr>
          <p:spPr>
            <a:xfrm>
              <a:off x="2677303" y="2984828"/>
              <a:ext cx="1042416" cy="1042416"/>
            </a:xfrm>
            <a:prstGeom prst="actionButtonForwardNex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300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  <a:t>Initial impressions of the British soldiers’ experience in Korea</a:t>
            </a:r>
            <a:br>
              <a:rPr lang="en-US" altLang="fr-FR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Rectangle"/>
          <p:cNvSpPr>
            <a:spLocks noChangeArrowheads="1"/>
          </p:cNvSpPr>
          <p:nvPr/>
        </p:nvSpPr>
        <p:spPr bwMode="auto">
          <a:xfrm>
            <a:off x="720000" y="1979999"/>
            <a:ext cx="4879134" cy="40199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538163" indent="-538163" eaLnBrk="0" hangingPunct="0"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5pPr>
            <a:lvl6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6pPr>
            <a:lvl7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7pPr>
            <a:lvl8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8pPr>
            <a:lvl9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93" charset="0"/>
                <a:cs typeface="Helvetica Light" pitchFamily="-93" charset="0"/>
                <a:sym typeface="Helvetica Light" pitchFamily="-93" charset="0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the photographs in your Source bank (Slides 5–9 or Resource sheet 2.2A) to gather impressions of the war in Korea. 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Consider:</a:t>
            </a:r>
          </a:p>
          <a:p>
            <a:pPr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Terrain</a:t>
            </a:r>
          </a:p>
          <a:p>
            <a:pPr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</a:p>
          <a:p>
            <a:pPr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Types of warfare</a:t>
            </a:r>
          </a:p>
          <a:p>
            <a:pPr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Chinese Army</a:t>
            </a:r>
          </a:p>
          <a:p>
            <a:pPr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the war affected Korean civilians, including children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7"/>
          <a:stretch/>
        </p:blipFill>
        <p:spPr>
          <a:xfrm>
            <a:off x="5977800" y="1980000"/>
            <a:ext cx="4926026" cy="3429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7800" y="5461348"/>
            <a:ext cx="4926026" cy="538609"/>
          </a:xfrm>
          <a:prstGeom prst="rect">
            <a:avLst/>
          </a:prstGeom>
        </p:spPr>
        <p:txBody>
          <a:bodyPr wrap="square" lIns="0" tIns="0" rIns="0" bIns="46800">
            <a:spAutoFit/>
          </a:bodyPr>
          <a:lstStyle/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1st Battalion The Black Watch pose for the camera before going out on patrol.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9E4FB-CE8C-D846-BA83-E2D73413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F1DE5C-786E-4748-808C-2D2C1D84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D1ADB9A6-E6CF-458C-B5AD-B74C0823A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000" y="713858"/>
            <a:ext cx="535041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Source A </a:t>
            </a:r>
            <a:endParaRPr lang="en-GB" alt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Private Frank Holden of the 1st Battalion, The King’s (Liverpool) </a:t>
            </a:r>
            <a:br>
              <a:rPr lang="en-US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Regiment, cleaning his Browning machine gun in Korea.</a:t>
            </a:r>
            <a:endParaRPr lang="en-GB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2A5B1-4135-4C4C-820E-334E1EEE999B}"/>
              </a:ext>
            </a:extLst>
          </p:cNvPr>
          <p:cNvSpPr/>
          <p:nvPr/>
        </p:nvSpPr>
        <p:spPr>
          <a:xfrm>
            <a:off x="6426899" y="713858"/>
            <a:ext cx="56542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Source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Men of the 1st Battalion, The Royal Ulster Rifles in ‘Happy Valley’, </a:t>
            </a:r>
            <a:b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north of Seoul, just before the Chinese attack of 2 January 1951.</a:t>
            </a:r>
          </a:p>
        </p:txBody>
      </p:sp>
      <p:pic>
        <p:nvPicPr>
          <p:cNvPr id="34" name="Picture 33" descr="Men of the 1st Battalion, The Royal Ulster Rifles dig trenches in &quot;Happy Valley&quot;, north of Seoul, just before the Chinese attack of 2 January 1951.">
            <a:extLst>
              <a:ext uri="{FF2B5EF4-FFF2-40B4-BE49-F238E27FC236}">
                <a16:creationId xmlns:a16="http://schemas.microsoft.com/office/drawing/2014/main" id="{AAF946F4-D740-4C83-BE8F-481FCD1DB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r="13039"/>
          <a:stretch/>
        </p:blipFill>
        <p:spPr bwMode="auto">
          <a:xfrm>
            <a:off x="6426899" y="1528466"/>
            <a:ext cx="4380652" cy="413049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3393A9E-1DC3-43A2-A65F-253E167EEF77}"/>
              </a:ext>
            </a:extLst>
          </p:cNvPr>
          <p:cNvSpPr txBox="1"/>
          <p:nvPr/>
        </p:nvSpPr>
        <p:spPr>
          <a:xfrm>
            <a:off x="8095488" y="180000"/>
            <a:ext cx="376732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BANK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4414-4684-1B4C-934A-47819672A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528466"/>
            <a:ext cx="4474388" cy="44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4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F1DE5C-786E-4748-808C-2D2C1D84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D1ADB9A6-E6CF-458C-B5AD-B74C0823A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000" y="712800"/>
            <a:ext cx="3739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Source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A British soldier talks with Korean children.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2A5B1-4135-4C4C-820E-334E1EEE999B}"/>
              </a:ext>
            </a:extLst>
          </p:cNvPr>
          <p:cNvSpPr/>
          <p:nvPr/>
        </p:nvSpPr>
        <p:spPr>
          <a:xfrm>
            <a:off x="5994804" y="712800"/>
            <a:ext cx="609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Source 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The King’s Own Scottish Borderers during an intensive bombardment of Chinese-held hills. Left to right: Lance Corporal Bill Hunter; Private Jim Beveridge; and Private Tony Donaldson.</a:t>
            </a:r>
          </a:p>
        </p:txBody>
      </p:sp>
      <p:pic>
        <p:nvPicPr>
          <p:cNvPr id="7" name="Picture 6" descr="An British soldier talks with Korean children.">
            <a:extLst>
              <a:ext uri="{FF2B5EF4-FFF2-40B4-BE49-F238E27FC236}">
                <a16:creationId xmlns:a16="http://schemas.microsoft.com/office/drawing/2014/main" id="{AD95CF5E-22F4-49E0-B200-5E600FF02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24200"/>
            <a:ext cx="4953180" cy="371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tripped to the waist in a temperature of nearly 100 degrees Fahrenheit, men of a 3-inch mortar team of the 1st Battalion, The King's Own Scottish Borderers work overtime during an intensive bombardment of Chinese held hills. Left to right: Lance Corporal Bill Hunter; Private Jim Beveridge; and Private Tony Donaldson.">
            <a:extLst>
              <a:ext uri="{FF2B5EF4-FFF2-40B4-BE49-F238E27FC236}">
                <a16:creationId xmlns:a16="http://schemas.microsoft.com/office/drawing/2014/main" id="{76E8D1E7-F263-436E-ABD6-6CA7BE6FC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86" y="1853850"/>
            <a:ext cx="5428933" cy="37779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FB3FFB-6099-4C3A-8822-67B7489E5402}"/>
              </a:ext>
            </a:extLst>
          </p:cNvPr>
          <p:cNvSpPr txBox="1"/>
          <p:nvPr/>
        </p:nvSpPr>
        <p:spPr>
          <a:xfrm>
            <a:off x="8095488" y="180000"/>
            <a:ext cx="376732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BANK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7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47642-BE85-4E21-8454-A7C1E5CE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0" descr="https://media.iwm.org.uk/ciim5/34/779/large_000000.jpg">
            <a:extLst>
              <a:ext uri="{FF2B5EF4-FFF2-40B4-BE49-F238E27FC236}">
                <a16:creationId xmlns:a16="http://schemas.microsoft.com/office/drawing/2014/main" id="{B6B062CD-ACAD-4AAD-ABBA-A6EE5A39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613839"/>
            <a:ext cx="5652857" cy="433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1" descr="British Army bugle recovered from a Chinese position, Gloster Valley, Korea, 1951">
            <a:hlinkClick r:id="rId4"/>
            <a:extLst>
              <a:ext uri="{FF2B5EF4-FFF2-40B4-BE49-F238E27FC236}">
                <a16:creationId xmlns:a16="http://schemas.microsoft.com/office/drawing/2014/main" id="{4D14D92A-66EC-4A9D-B073-6A8B87FF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20" y="1613839"/>
            <a:ext cx="2969060" cy="433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A317648-D613-4ED8-BB0B-7A5463C859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000" y="712800"/>
            <a:ext cx="57798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Source E</a:t>
            </a:r>
            <a:endParaRPr lang="en-GB" alt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The King’s Own Scottish Borderers: Lance Corporal John Private John Dunbar, Private John Devine (with rifle) and Lance Corporal Ted </a:t>
            </a:r>
            <a:r>
              <a:rPr lang="en-US" alt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Arbuthnott</a:t>
            </a:r>
            <a:r>
              <a:rPr lang="en-US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watch for enemy movement across the valley.</a:t>
            </a:r>
            <a:endParaRPr lang="en-GB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1255D69-C0F5-4B8F-ACB7-A3258928FB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73636" y="712800"/>
            <a:ext cx="4128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Source 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 means of communication used by the Chinese fighters.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0E21DB-286C-4725-944E-50160755C05F}"/>
              </a:ext>
            </a:extLst>
          </p:cNvPr>
          <p:cNvSpPr txBox="1"/>
          <p:nvPr/>
        </p:nvSpPr>
        <p:spPr>
          <a:xfrm>
            <a:off x="8095488" y="180000"/>
            <a:ext cx="376732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BANK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1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ECCA98-1F4B-4E90-84E3-212DB0758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6" name="Picture 22" descr="File:South Korean refugees mid-1950.jpg">
            <a:hlinkClick r:id="rId3"/>
            <a:extLst>
              <a:ext uri="{FF2B5EF4-FFF2-40B4-BE49-F238E27FC236}">
                <a16:creationId xmlns:a16="http://schemas.microsoft.com/office/drawing/2014/main" id="{7D921940-4B4C-4043-9000-94E8E5E9F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286763"/>
            <a:ext cx="62674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23" descr="https://www.goodfreephotos.com/cache/historical-battles/korean-war/b-29-superfortress-bomber-unloading-bombs-during-korean-war.jpg">
            <a:hlinkClick r:id="rId5" tooltip="&quot;B-29 Superfortress bomber unloading its bombs during the Korean War free photo&quot;"/>
            <a:extLst>
              <a:ext uri="{FF2B5EF4-FFF2-40B4-BE49-F238E27FC236}">
                <a16:creationId xmlns:a16="http://schemas.microsoft.com/office/drawing/2014/main" id="{3EA9E84D-F2ED-4461-AB66-693A5D30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831" y="1286763"/>
            <a:ext cx="3247678" cy="42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0B4C4D2-9165-44E4-A514-8E3185A92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12800"/>
            <a:ext cx="62674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Source 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Korean families made homeless and fleeing the fighting.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0E6599-C6A2-4E85-9711-35678B4E37AF}"/>
              </a:ext>
            </a:extLst>
          </p:cNvPr>
          <p:cNvSpPr/>
          <p:nvPr/>
        </p:nvSpPr>
        <p:spPr>
          <a:xfrm>
            <a:off x="7752831" y="712800"/>
            <a:ext cx="3535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Source 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American bombers in action.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DD003-8370-4782-BB4F-012FCE7F70BF}"/>
              </a:ext>
            </a:extLst>
          </p:cNvPr>
          <p:cNvSpPr txBox="1"/>
          <p:nvPr/>
        </p:nvSpPr>
        <p:spPr>
          <a:xfrm>
            <a:off x="8095488" y="180000"/>
            <a:ext cx="376732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BANK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1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16F5EA-C343-4568-BA52-5EC47A8B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170" name="Picture 24" descr="https://www.goodfreephotos.com/albums/historical-battles/korean-war/b-26-invaders-bomb-logistics-depots-in-wonsan-north-korea-korean-war.jpg">
            <a:extLst>
              <a:ext uri="{FF2B5EF4-FFF2-40B4-BE49-F238E27FC236}">
                <a16:creationId xmlns:a16="http://schemas.microsoft.com/office/drawing/2014/main" id="{FC228509-EE58-4477-A504-190EF9A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349301"/>
            <a:ext cx="573405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25" descr="https://media.iwm.org.uk/ciim5/34/90/large_000000.jpg?_ga=2.195156202.773541242.1576766472-719550617.1475240537">
            <a:extLst>
              <a:ext uri="{FF2B5EF4-FFF2-40B4-BE49-F238E27FC236}">
                <a16:creationId xmlns:a16="http://schemas.microsoft.com/office/drawing/2014/main" id="{940C0887-BE0C-42C5-A86F-844779818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35" y="1359131"/>
            <a:ext cx="3297980" cy="415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4D38B83-9E7A-4789-BFB2-E60A1B7AE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12800"/>
            <a:ext cx="38694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Source 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American bombs falling on Wonsan in North Korea.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96C0A70-44B8-40FF-910D-6F480B545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235" y="805133"/>
            <a:ext cx="44680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Source J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Member of the Royal Ulster Rifles digging a trench in Korea.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5B722-D4FD-41F4-A677-8FBBE2D76BF8}"/>
              </a:ext>
            </a:extLst>
          </p:cNvPr>
          <p:cNvSpPr txBox="1"/>
          <p:nvPr/>
        </p:nvSpPr>
        <p:spPr>
          <a:xfrm>
            <a:off x="8095488" y="180000"/>
            <a:ext cx="376732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BANK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14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950</Words>
  <Application>Microsoft Office PowerPoint</Application>
  <PresentationFormat>Widescreen</PresentationFormat>
  <Paragraphs>106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Rounded MT</vt:lpstr>
      <vt:lpstr>Calibri</vt:lpstr>
      <vt:lpstr>Helvetica Light</vt:lpstr>
      <vt:lpstr>Office Theme</vt:lpstr>
      <vt:lpstr>Enquiry overview:  A forgotten war? Unearthing the voices of British veterans of the Korean War</vt:lpstr>
      <vt:lpstr>Lesson 2.2 Overview</vt:lpstr>
      <vt:lpstr>Recap </vt:lpstr>
      <vt:lpstr>Initial impressions of the British soldiers’ experience in Korea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 of the Korean War 1950–53  </vt:lpstr>
      <vt:lpstr>What the veterans say about the fighting</vt:lpstr>
      <vt:lpstr>Korea does not have to be a ‘forgotten war’ and you can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Maheema Chanrai</cp:lastModifiedBy>
  <cp:revision>103</cp:revision>
  <dcterms:created xsi:type="dcterms:W3CDTF">2020-03-11T22:57:07Z</dcterms:created>
  <dcterms:modified xsi:type="dcterms:W3CDTF">2020-06-26T09:47:27Z</dcterms:modified>
</cp:coreProperties>
</file>